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70" r:id="rId6"/>
    <p:sldId id="313" r:id="rId7"/>
    <p:sldId id="269" r:id="rId8"/>
    <p:sldId id="312" r:id="rId9"/>
    <p:sldId id="283" r:id="rId10"/>
    <p:sldId id="274" r:id="rId11"/>
    <p:sldId id="314" r:id="rId12"/>
    <p:sldId id="259" r:id="rId13"/>
    <p:sldId id="262" r:id="rId14"/>
    <p:sldId id="275" r:id="rId15"/>
    <p:sldId id="315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4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43CFC8-DD83-4735-BC49-27D593FC31E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859044-BFD7-4CBF-BEB3-EE2D3DDF84DA}">
      <dgm:prSet/>
      <dgm:spPr/>
      <dgm:t>
        <a:bodyPr/>
        <a:lstStyle/>
        <a:p>
          <a:r>
            <a:rPr lang="en-US"/>
            <a:t>Introduction to cell sorting </a:t>
          </a:r>
        </a:p>
      </dgm:t>
    </dgm:pt>
    <dgm:pt modelId="{207C0D1B-1988-4592-98E4-740DC78A3F59}" type="parTrans" cxnId="{5E475777-3B48-4627-9C9B-C94E90BCED36}">
      <dgm:prSet/>
      <dgm:spPr/>
      <dgm:t>
        <a:bodyPr/>
        <a:lstStyle/>
        <a:p>
          <a:endParaRPr lang="en-US"/>
        </a:p>
      </dgm:t>
    </dgm:pt>
    <dgm:pt modelId="{2BA74BF5-4EDE-4DBF-8087-7251836EDABE}" type="sibTrans" cxnId="{5E475777-3B48-4627-9C9B-C94E90BCED36}">
      <dgm:prSet/>
      <dgm:spPr/>
      <dgm:t>
        <a:bodyPr/>
        <a:lstStyle/>
        <a:p>
          <a:endParaRPr lang="en-US"/>
        </a:p>
      </dgm:t>
    </dgm:pt>
    <dgm:pt modelId="{9DF69ED5-0E0B-47A9-ABDA-0FEF7D8C1FE1}">
      <dgm:prSet/>
      <dgm:spPr/>
      <dgm:t>
        <a:bodyPr/>
        <a:lstStyle/>
        <a:p>
          <a:r>
            <a:rPr lang="en-US"/>
            <a:t>Cell sorting principle</a:t>
          </a:r>
        </a:p>
      </dgm:t>
    </dgm:pt>
    <dgm:pt modelId="{5A5E93DF-677B-4250-9507-0FAC4CD293F5}" type="parTrans" cxnId="{5EA75B74-89C2-40B8-904E-F9F7E95F3E62}">
      <dgm:prSet/>
      <dgm:spPr/>
      <dgm:t>
        <a:bodyPr/>
        <a:lstStyle/>
        <a:p>
          <a:endParaRPr lang="en-US"/>
        </a:p>
      </dgm:t>
    </dgm:pt>
    <dgm:pt modelId="{40F25EC2-57A0-49E5-BB77-829731B80DD9}" type="sibTrans" cxnId="{5EA75B74-89C2-40B8-904E-F9F7E95F3E62}">
      <dgm:prSet/>
      <dgm:spPr/>
      <dgm:t>
        <a:bodyPr/>
        <a:lstStyle/>
        <a:p>
          <a:endParaRPr lang="en-US"/>
        </a:p>
      </dgm:t>
    </dgm:pt>
    <dgm:pt modelId="{AE231BE1-4B30-4C6D-AE21-FF060ED49A99}">
      <dgm:prSet/>
      <dgm:spPr/>
      <dgm:t>
        <a:bodyPr/>
        <a:lstStyle/>
        <a:p>
          <a:r>
            <a:rPr lang="en-US" dirty="0"/>
            <a:t>Different types of sorting</a:t>
          </a:r>
        </a:p>
      </dgm:t>
    </dgm:pt>
    <dgm:pt modelId="{F45E1C30-30A2-468E-88D6-41EAA7B7AA35}" type="parTrans" cxnId="{BF6E2F14-AA31-49D9-BC6B-3526A37108A8}">
      <dgm:prSet/>
      <dgm:spPr/>
      <dgm:t>
        <a:bodyPr/>
        <a:lstStyle/>
        <a:p>
          <a:endParaRPr lang="en-US"/>
        </a:p>
      </dgm:t>
    </dgm:pt>
    <dgm:pt modelId="{45AD27E5-C5D4-4112-B704-C8DD2D57C293}" type="sibTrans" cxnId="{BF6E2F14-AA31-49D9-BC6B-3526A37108A8}">
      <dgm:prSet/>
      <dgm:spPr/>
      <dgm:t>
        <a:bodyPr/>
        <a:lstStyle/>
        <a:p>
          <a:endParaRPr lang="en-US"/>
        </a:p>
      </dgm:t>
    </dgm:pt>
    <dgm:pt modelId="{33D6C417-EB00-4B71-B49B-CC8BBA608B6A}">
      <dgm:prSet/>
      <dgm:spPr/>
      <dgm:t>
        <a:bodyPr/>
        <a:lstStyle/>
        <a:p>
          <a:r>
            <a:rPr lang="en-US" dirty="0"/>
            <a:t>Sorters available at CMtO</a:t>
          </a:r>
        </a:p>
      </dgm:t>
    </dgm:pt>
    <dgm:pt modelId="{EC8C9E66-1F2E-4BEA-A568-BE5386F76FDB}" type="parTrans" cxnId="{BAEC883D-45D8-4109-8BD0-9EE5DF45A9AF}">
      <dgm:prSet/>
      <dgm:spPr/>
      <dgm:t>
        <a:bodyPr/>
        <a:lstStyle/>
        <a:p>
          <a:endParaRPr lang="en-US"/>
        </a:p>
      </dgm:t>
    </dgm:pt>
    <dgm:pt modelId="{9C319FF8-9F25-487B-A22F-F5D7551F5264}" type="sibTrans" cxnId="{BAEC883D-45D8-4109-8BD0-9EE5DF45A9AF}">
      <dgm:prSet/>
      <dgm:spPr/>
      <dgm:t>
        <a:bodyPr/>
        <a:lstStyle/>
        <a:p>
          <a:endParaRPr lang="en-US"/>
        </a:p>
      </dgm:t>
    </dgm:pt>
    <dgm:pt modelId="{CECB94BA-FF7E-46E9-8893-E8AE4BC48A3A}">
      <dgm:prSet/>
      <dgm:spPr/>
      <dgm:t>
        <a:bodyPr/>
        <a:lstStyle/>
        <a:p>
          <a:r>
            <a:rPr lang="en-US" dirty="0"/>
            <a:t>Preparation for sorting </a:t>
          </a:r>
        </a:p>
      </dgm:t>
    </dgm:pt>
    <dgm:pt modelId="{62C1AD7A-24C1-4C61-BC0C-5A0F5DE2847D}" type="parTrans" cxnId="{C4A665D1-C374-4429-971C-C01BE24B3D72}">
      <dgm:prSet/>
      <dgm:spPr/>
      <dgm:t>
        <a:bodyPr/>
        <a:lstStyle/>
        <a:p>
          <a:endParaRPr lang="en-US"/>
        </a:p>
      </dgm:t>
    </dgm:pt>
    <dgm:pt modelId="{70DB4A46-B06A-40BB-91B6-EC7F878A6BC9}" type="sibTrans" cxnId="{C4A665D1-C374-4429-971C-C01BE24B3D72}">
      <dgm:prSet/>
      <dgm:spPr/>
      <dgm:t>
        <a:bodyPr/>
        <a:lstStyle/>
        <a:p>
          <a:endParaRPr lang="en-US"/>
        </a:p>
      </dgm:t>
    </dgm:pt>
    <dgm:pt modelId="{AFCA3968-D763-423E-BECF-E420F3A7C779}">
      <dgm:prSet/>
      <dgm:spPr/>
      <dgm:t>
        <a:bodyPr/>
        <a:lstStyle/>
        <a:p>
          <a:r>
            <a:rPr lang="en-US" dirty="0"/>
            <a:t>Sorting on the BD FACS Melody</a:t>
          </a:r>
        </a:p>
      </dgm:t>
    </dgm:pt>
    <dgm:pt modelId="{81DB8DDE-163F-4877-B746-9A23054134C6}" type="parTrans" cxnId="{FB12BAF4-5195-413D-926D-752FF27E061A}">
      <dgm:prSet/>
      <dgm:spPr/>
      <dgm:t>
        <a:bodyPr/>
        <a:lstStyle/>
        <a:p>
          <a:endParaRPr lang="en-US"/>
        </a:p>
      </dgm:t>
    </dgm:pt>
    <dgm:pt modelId="{EB752E30-789C-44AC-97F3-48A062497418}" type="sibTrans" cxnId="{FB12BAF4-5195-413D-926D-752FF27E061A}">
      <dgm:prSet/>
      <dgm:spPr/>
      <dgm:t>
        <a:bodyPr/>
        <a:lstStyle/>
        <a:p>
          <a:endParaRPr lang="en-US"/>
        </a:p>
      </dgm:t>
    </dgm:pt>
    <dgm:pt modelId="{6ACF9F6E-6B65-4383-BE8F-EE9FC1D57D13}">
      <dgm:prSet/>
      <dgm:spPr/>
      <dgm:t>
        <a:bodyPr/>
        <a:lstStyle/>
        <a:p>
          <a:r>
            <a:rPr lang="en-US" dirty="0"/>
            <a:t>What do you need to know before sorting?</a:t>
          </a:r>
        </a:p>
      </dgm:t>
    </dgm:pt>
    <dgm:pt modelId="{DE4AC3F0-06EC-4DA4-8A97-9BC84AF5B194}" type="sibTrans" cxnId="{BAEA3A85-FC33-4455-89DF-DF44A23D00ED}">
      <dgm:prSet/>
      <dgm:spPr/>
      <dgm:t>
        <a:bodyPr/>
        <a:lstStyle/>
        <a:p>
          <a:endParaRPr lang="en-US"/>
        </a:p>
      </dgm:t>
    </dgm:pt>
    <dgm:pt modelId="{2034F95F-672A-49FD-AFF8-7656A61C4B78}" type="parTrans" cxnId="{BAEA3A85-FC33-4455-89DF-DF44A23D00ED}">
      <dgm:prSet/>
      <dgm:spPr/>
      <dgm:t>
        <a:bodyPr/>
        <a:lstStyle/>
        <a:p>
          <a:endParaRPr lang="en-US"/>
        </a:p>
      </dgm:t>
    </dgm:pt>
    <dgm:pt modelId="{582AAFD3-982C-4260-B337-6AF641A316C6}" type="pres">
      <dgm:prSet presAssocID="{3043CFC8-DD83-4735-BC49-27D593FC31EE}" presName="vert0" presStyleCnt="0">
        <dgm:presLayoutVars>
          <dgm:dir/>
          <dgm:animOne val="branch"/>
          <dgm:animLvl val="lvl"/>
        </dgm:presLayoutVars>
      </dgm:prSet>
      <dgm:spPr/>
    </dgm:pt>
    <dgm:pt modelId="{74A4EA94-177B-471E-AB9B-EDB9EA8AB915}" type="pres">
      <dgm:prSet presAssocID="{FB859044-BFD7-4CBF-BEB3-EE2D3DDF84DA}" presName="thickLine" presStyleLbl="alignNode1" presStyleIdx="0" presStyleCnt="7"/>
      <dgm:spPr/>
    </dgm:pt>
    <dgm:pt modelId="{86C81653-784F-4BDC-B49E-87BCA279D072}" type="pres">
      <dgm:prSet presAssocID="{FB859044-BFD7-4CBF-BEB3-EE2D3DDF84DA}" presName="horz1" presStyleCnt="0"/>
      <dgm:spPr/>
    </dgm:pt>
    <dgm:pt modelId="{EEB16BBF-A79E-40D5-AF7B-C391E0833CE1}" type="pres">
      <dgm:prSet presAssocID="{FB859044-BFD7-4CBF-BEB3-EE2D3DDF84DA}" presName="tx1" presStyleLbl="revTx" presStyleIdx="0" presStyleCnt="7"/>
      <dgm:spPr/>
    </dgm:pt>
    <dgm:pt modelId="{6A1B8FBD-9839-4706-82B5-54959234791F}" type="pres">
      <dgm:prSet presAssocID="{FB859044-BFD7-4CBF-BEB3-EE2D3DDF84DA}" presName="vert1" presStyleCnt="0"/>
      <dgm:spPr/>
    </dgm:pt>
    <dgm:pt modelId="{0368D7B8-7B2D-4C17-95D4-34EECD9005AA}" type="pres">
      <dgm:prSet presAssocID="{9DF69ED5-0E0B-47A9-ABDA-0FEF7D8C1FE1}" presName="thickLine" presStyleLbl="alignNode1" presStyleIdx="1" presStyleCnt="7"/>
      <dgm:spPr/>
    </dgm:pt>
    <dgm:pt modelId="{8C002539-3F8B-489F-A251-986ED68CA6E4}" type="pres">
      <dgm:prSet presAssocID="{9DF69ED5-0E0B-47A9-ABDA-0FEF7D8C1FE1}" presName="horz1" presStyleCnt="0"/>
      <dgm:spPr/>
    </dgm:pt>
    <dgm:pt modelId="{1264ED17-521C-4672-8572-1D9B72481B21}" type="pres">
      <dgm:prSet presAssocID="{9DF69ED5-0E0B-47A9-ABDA-0FEF7D8C1FE1}" presName="tx1" presStyleLbl="revTx" presStyleIdx="1" presStyleCnt="7"/>
      <dgm:spPr/>
    </dgm:pt>
    <dgm:pt modelId="{34CDBC92-9B61-4FFB-A4A1-8C702549716F}" type="pres">
      <dgm:prSet presAssocID="{9DF69ED5-0E0B-47A9-ABDA-0FEF7D8C1FE1}" presName="vert1" presStyleCnt="0"/>
      <dgm:spPr/>
    </dgm:pt>
    <dgm:pt modelId="{35829785-7C7A-49D6-9F22-964933F3D3EC}" type="pres">
      <dgm:prSet presAssocID="{AE231BE1-4B30-4C6D-AE21-FF060ED49A99}" presName="thickLine" presStyleLbl="alignNode1" presStyleIdx="2" presStyleCnt="7"/>
      <dgm:spPr/>
    </dgm:pt>
    <dgm:pt modelId="{3AF5B62D-B281-4C50-A4F0-7FE91D8119DE}" type="pres">
      <dgm:prSet presAssocID="{AE231BE1-4B30-4C6D-AE21-FF060ED49A99}" presName="horz1" presStyleCnt="0"/>
      <dgm:spPr/>
    </dgm:pt>
    <dgm:pt modelId="{6BF1B11F-3A33-473A-AF13-0C02E2BCAEAE}" type="pres">
      <dgm:prSet presAssocID="{AE231BE1-4B30-4C6D-AE21-FF060ED49A99}" presName="tx1" presStyleLbl="revTx" presStyleIdx="2" presStyleCnt="7"/>
      <dgm:spPr/>
    </dgm:pt>
    <dgm:pt modelId="{4EBE008A-C2FE-4AFA-91DC-B88F398A67AE}" type="pres">
      <dgm:prSet presAssocID="{AE231BE1-4B30-4C6D-AE21-FF060ED49A99}" presName="vert1" presStyleCnt="0"/>
      <dgm:spPr/>
    </dgm:pt>
    <dgm:pt modelId="{02828A88-804D-49F5-9DCA-A1FC200D0A39}" type="pres">
      <dgm:prSet presAssocID="{33D6C417-EB00-4B71-B49B-CC8BBA608B6A}" presName="thickLine" presStyleLbl="alignNode1" presStyleIdx="3" presStyleCnt="7"/>
      <dgm:spPr/>
    </dgm:pt>
    <dgm:pt modelId="{59D0816E-4292-45E8-8B5F-C6B3F808DEB0}" type="pres">
      <dgm:prSet presAssocID="{33D6C417-EB00-4B71-B49B-CC8BBA608B6A}" presName="horz1" presStyleCnt="0"/>
      <dgm:spPr/>
    </dgm:pt>
    <dgm:pt modelId="{CBD4C572-4978-4270-94EA-0940CC344B41}" type="pres">
      <dgm:prSet presAssocID="{33D6C417-EB00-4B71-B49B-CC8BBA608B6A}" presName="tx1" presStyleLbl="revTx" presStyleIdx="3" presStyleCnt="7"/>
      <dgm:spPr/>
    </dgm:pt>
    <dgm:pt modelId="{A0227C12-AECD-4636-81D6-1512DD4CF925}" type="pres">
      <dgm:prSet presAssocID="{33D6C417-EB00-4B71-B49B-CC8BBA608B6A}" presName="vert1" presStyleCnt="0"/>
      <dgm:spPr/>
    </dgm:pt>
    <dgm:pt modelId="{80AF942B-613D-4276-AE73-0CB8D3D68DDC}" type="pres">
      <dgm:prSet presAssocID="{CECB94BA-FF7E-46E9-8893-E8AE4BC48A3A}" presName="thickLine" presStyleLbl="alignNode1" presStyleIdx="4" presStyleCnt="7"/>
      <dgm:spPr/>
    </dgm:pt>
    <dgm:pt modelId="{64DD9D1A-A5C6-44DF-B1C0-DF316F407D8A}" type="pres">
      <dgm:prSet presAssocID="{CECB94BA-FF7E-46E9-8893-E8AE4BC48A3A}" presName="horz1" presStyleCnt="0"/>
      <dgm:spPr/>
    </dgm:pt>
    <dgm:pt modelId="{4E9BCAAB-A212-4328-B602-3E33CDC536C3}" type="pres">
      <dgm:prSet presAssocID="{CECB94BA-FF7E-46E9-8893-E8AE4BC48A3A}" presName="tx1" presStyleLbl="revTx" presStyleIdx="4" presStyleCnt="7"/>
      <dgm:spPr/>
    </dgm:pt>
    <dgm:pt modelId="{70081F66-EE12-4982-960B-F70CD331EC65}" type="pres">
      <dgm:prSet presAssocID="{CECB94BA-FF7E-46E9-8893-E8AE4BC48A3A}" presName="vert1" presStyleCnt="0"/>
      <dgm:spPr/>
    </dgm:pt>
    <dgm:pt modelId="{33ECC0FF-E998-498E-BDD7-D32271A91957}" type="pres">
      <dgm:prSet presAssocID="{AFCA3968-D763-423E-BECF-E420F3A7C779}" presName="thickLine" presStyleLbl="alignNode1" presStyleIdx="5" presStyleCnt="7"/>
      <dgm:spPr/>
    </dgm:pt>
    <dgm:pt modelId="{16452D1B-18B7-47BB-9ACA-2D1BD241894D}" type="pres">
      <dgm:prSet presAssocID="{AFCA3968-D763-423E-BECF-E420F3A7C779}" presName="horz1" presStyleCnt="0"/>
      <dgm:spPr/>
    </dgm:pt>
    <dgm:pt modelId="{23DE9612-409F-4F9E-A565-4AB75998F8F0}" type="pres">
      <dgm:prSet presAssocID="{AFCA3968-D763-423E-BECF-E420F3A7C779}" presName="tx1" presStyleLbl="revTx" presStyleIdx="5" presStyleCnt="7"/>
      <dgm:spPr/>
    </dgm:pt>
    <dgm:pt modelId="{9DD588A9-9D14-4B28-B9C7-F13A4925B4E8}" type="pres">
      <dgm:prSet presAssocID="{AFCA3968-D763-423E-BECF-E420F3A7C779}" presName="vert1" presStyleCnt="0"/>
      <dgm:spPr/>
    </dgm:pt>
    <dgm:pt modelId="{DC4B8EAF-9DEF-415F-A749-35969252326D}" type="pres">
      <dgm:prSet presAssocID="{6ACF9F6E-6B65-4383-BE8F-EE9FC1D57D13}" presName="thickLine" presStyleLbl="alignNode1" presStyleIdx="6" presStyleCnt="7"/>
      <dgm:spPr/>
    </dgm:pt>
    <dgm:pt modelId="{732C59A5-B328-4811-A29F-70AF8DAD4988}" type="pres">
      <dgm:prSet presAssocID="{6ACF9F6E-6B65-4383-BE8F-EE9FC1D57D13}" presName="horz1" presStyleCnt="0"/>
      <dgm:spPr/>
    </dgm:pt>
    <dgm:pt modelId="{28B1C664-5117-4CBC-B3FD-4FF7B7D8AC71}" type="pres">
      <dgm:prSet presAssocID="{6ACF9F6E-6B65-4383-BE8F-EE9FC1D57D13}" presName="tx1" presStyleLbl="revTx" presStyleIdx="6" presStyleCnt="7"/>
      <dgm:spPr/>
    </dgm:pt>
    <dgm:pt modelId="{0F0A3785-23D2-4DCA-A74E-404A748E5551}" type="pres">
      <dgm:prSet presAssocID="{6ACF9F6E-6B65-4383-BE8F-EE9FC1D57D13}" presName="vert1" presStyleCnt="0"/>
      <dgm:spPr/>
    </dgm:pt>
  </dgm:ptLst>
  <dgm:cxnLst>
    <dgm:cxn modelId="{BF6E2F14-AA31-49D9-BC6B-3526A37108A8}" srcId="{3043CFC8-DD83-4735-BC49-27D593FC31EE}" destId="{AE231BE1-4B30-4C6D-AE21-FF060ED49A99}" srcOrd="2" destOrd="0" parTransId="{F45E1C30-30A2-468E-88D6-41EAA7B7AA35}" sibTransId="{45AD27E5-C5D4-4112-B704-C8DD2D57C293}"/>
    <dgm:cxn modelId="{A069192A-C831-410F-B64B-4FD26130EBE5}" type="presOf" srcId="{AE231BE1-4B30-4C6D-AE21-FF060ED49A99}" destId="{6BF1B11F-3A33-473A-AF13-0C02E2BCAEAE}" srcOrd="0" destOrd="0" presId="urn:microsoft.com/office/officeart/2008/layout/LinedList"/>
    <dgm:cxn modelId="{B5C3472E-34CC-4587-B377-75EF57065AE7}" type="presOf" srcId="{3043CFC8-DD83-4735-BC49-27D593FC31EE}" destId="{582AAFD3-982C-4260-B337-6AF641A316C6}" srcOrd="0" destOrd="0" presId="urn:microsoft.com/office/officeart/2008/layout/LinedList"/>
    <dgm:cxn modelId="{BAEC883D-45D8-4109-8BD0-9EE5DF45A9AF}" srcId="{3043CFC8-DD83-4735-BC49-27D593FC31EE}" destId="{33D6C417-EB00-4B71-B49B-CC8BBA608B6A}" srcOrd="3" destOrd="0" parTransId="{EC8C9E66-1F2E-4BEA-A568-BE5386F76FDB}" sibTransId="{9C319FF8-9F25-487B-A22F-F5D7551F5264}"/>
    <dgm:cxn modelId="{5EA75B74-89C2-40B8-904E-F9F7E95F3E62}" srcId="{3043CFC8-DD83-4735-BC49-27D593FC31EE}" destId="{9DF69ED5-0E0B-47A9-ABDA-0FEF7D8C1FE1}" srcOrd="1" destOrd="0" parTransId="{5A5E93DF-677B-4250-9507-0FAC4CD293F5}" sibTransId="{40F25EC2-57A0-49E5-BB77-829731B80DD9}"/>
    <dgm:cxn modelId="{5E475777-3B48-4627-9C9B-C94E90BCED36}" srcId="{3043CFC8-DD83-4735-BC49-27D593FC31EE}" destId="{FB859044-BFD7-4CBF-BEB3-EE2D3DDF84DA}" srcOrd="0" destOrd="0" parTransId="{207C0D1B-1988-4592-98E4-740DC78A3F59}" sibTransId="{2BA74BF5-4EDE-4DBF-8087-7251836EDABE}"/>
    <dgm:cxn modelId="{BAEA3A85-FC33-4455-89DF-DF44A23D00ED}" srcId="{3043CFC8-DD83-4735-BC49-27D593FC31EE}" destId="{6ACF9F6E-6B65-4383-BE8F-EE9FC1D57D13}" srcOrd="6" destOrd="0" parTransId="{2034F95F-672A-49FD-AFF8-7656A61C4B78}" sibTransId="{DE4AC3F0-06EC-4DA4-8A97-9BC84AF5B194}"/>
    <dgm:cxn modelId="{69BCAA8C-F5E0-4609-A991-89D05B0BFC5C}" type="presOf" srcId="{CECB94BA-FF7E-46E9-8893-E8AE4BC48A3A}" destId="{4E9BCAAB-A212-4328-B602-3E33CDC536C3}" srcOrd="0" destOrd="0" presId="urn:microsoft.com/office/officeart/2008/layout/LinedList"/>
    <dgm:cxn modelId="{B82DDDB7-1C7F-459E-A947-448521970148}" type="presOf" srcId="{6ACF9F6E-6B65-4383-BE8F-EE9FC1D57D13}" destId="{28B1C664-5117-4CBC-B3FD-4FF7B7D8AC71}" srcOrd="0" destOrd="0" presId="urn:microsoft.com/office/officeart/2008/layout/LinedList"/>
    <dgm:cxn modelId="{DF6161C1-3E7E-4D6E-A6BF-980542ACDC07}" type="presOf" srcId="{33D6C417-EB00-4B71-B49B-CC8BBA608B6A}" destId="{CBD4C572-4978-4270-94EA-0940CC344B41}" srcOrd="0" destOrd="0" presId="urn:microsoft.com/office/officeart/2008/layout/LinedList"/>
    <dgm:cxn modelId="{724F78CD-BE91-4914-8182-F5F31765BEB0}" type="presOf" srcId="{FB859044-BFD7-4CBF-BEB3-EE2D3DDF84DA}" destId="{EEB16BBF-A79E-40D5-AF7B-C391E0833CE1}" srcOrd="0" destOrd="0" presId="urn:microsoft.com/office/officeart/2008/layout/LinedList"/>
    <dgm:cxn modelId="{C4A665D1-C374-4429-971C-C01BE24B3D72}" srcId="{3043CFC8-DD83-4735-BC49-27D593FC31EE}" destId="{CECB94BA-FF7E-46E9-8893-E8AE4BC48A3A}" srcOrd="4" destOrd="0" parTransId="{62C1AD7A-24C1-4C61-BC0C-5A0F5DE2847D}" sibTransId="{70DB4A46-B06A-40BB-91B6-EC7F878A6BC9}"/>
    <dgm:cxn modelId="{6F919AD7-B0AA-460D-9FE9-30C73E5B3E00}" type="presOf" srcId="{AFCA3968-D763-423E-BECF-E420F3A7C779}" destId="{23DE9612-409F-4F9E-A565-4AB75998F8F0}" srcOrd="0" destOrd="0" presId="urn:microsoft.com/office/officeart/2008/layout/LinedList"/>
    <dgm:cxn modelId="{B15A0FE1-7AC9-436A-BB74-DDDAEE6F2D2B}" type="presOf" srcId="{9DF69ED5-0E0B-47A9-ABDA-0FEF7D8C1FE1}" destId="{1264ED17-521C-4672-8572-1D9B72481B21}" srcOrd="0" destOrd="0" presId="urn:microsoft.com/office/officeart/2008/layout/LinedList"/>
    <dgm:cxn modelId="{FB12BAF4-5195-413D-926D-752FF27E061A}" srcId="{3043CFC8-DD83-4735-BC49-27D593FC31EE}" destId="{AFCA3968-D763-423E-BECF-E420F3A7C779}" srcOrd="5" destOrd="0" parTransId="{81DB8DDE-163F-4877-B746-9A23054134C6}" sibTransId="{EB752E30-789C-44AC-97F3-48A062497418}"/>
    <dgm:cxn modelId="{0CD5CAFE-940D-4B96-AD30-66AA47FF70C2}" type="presParOf" srcId="{582AAFD3-982C-4260-B337-6AF641A316C6}" destId="{74A4EA94-177B-471E-AB9B-EDB9EA8AB915}" srcOrd="0" destOrd="0" presId="urn:microsoft.com/office/officeart/2008/layout/LinedList"/>
    <dgm:cxn modelId="{7E5A2BD1-8DC5-4933-8905-57A87F35810F}" type="presParOf" srcId="{582AAFD3-982C-4260-B337-6AF641A316C6}" destId="{86C81653-784F-4BDC-B49E-87BCA279D072}" srcOrd="1" destOrd="0" presId="urn:microsoft.com/office/officeart/2008/layout/LinedList"/>
    <dgm:cxn modelId="{E3C9FD9A-171C-4DBA-B057-1A1FB0653414}" type="presParOf" srcId="{86C81653-784F-4BDC-B49E-87BCA279D072}" destId="{EEB16BBF-A79E-40D5-AF7B-C391E0833CE1}" srcOrd="0" destOrd="0" presId="urn:microsoft.com/office/officeart/2008/layout/LinedList"/>
    <dgm:cxn modelId="{5DB970BB-CA4A-4E75-97D9-96BAA8BE7C28}" type="presParOf" srcId="{86C81653-784F-4BDC-B49E-87BCA279D072}" destId="{6A1B8FBD-9839-4706-82B5-54959234791F}" srcOrd="1" destOrd="0" presId="urn:microsoft.com/office/officeart/2008/layout/LinedList"/>
    <dgm:cxn modelId="{D3DBF1EF-4ECE-4DD8-9646-09EB2CE1E696}" type="presParOf" srcId="{582AAFD3-982C-4260-B337-6AF641A316C6}" destId="{0368D7B8-7B2D-4C17-95D4-34EECD9005AA}" srcOrd="2" destOrd="0" presId="urn:microsoft.com/office/officeart/2008/layout/LinedList"/>
    <dgm:cxn modelId="{141FE57B-ED9D-4C6D-A3FF-4EFF9F17A48A}" type="presParOf" srcId="{582AAFD3-982C-4260-B337-6AF641A316C6}" destId="{8C002539-3F8B-489F-A251-986ED68CA6E4}" srcOrd="3" destOrd="0" presId="urn:microsoft.com/office/officeart/2008/layout/LinedList"/>
    <dgm:cxn modelId="{25C439E4-FF83-43AD-8612-24A77EF41C50}" type="presParOf" srcId="{8C002539-3F8B-489F-A251-986ED68CA6E4}" destId="{1264ED17-521C-4672-8572-1D9B72481B21}" srcOrd="0" destOrd="0" presId="urn:microsoft.com/office/officeart/2008/layout/LinedList"/>
    <dgm:cxn modelId="{C7DDF2DA-1504-4C11-B3EA-72E28E050349}" type="presParOf" srcId="{8C002539-3F8B-489F-A251-986ED68CA6E4}" destId="{34CDBC92-9B61-4FFB-A4A1-8C702549716F}" srcOrd="1" destOrd="0" presId="urn:microsoft.com/office/officeart/2008/layout/LinedList"/>
    <dgm:cxn modelId="{B02910E8-A5F9-4A4D-9D77-915DFD41DBF7}" type="presParOf" srcId="{582AAFD3-982C-4260-B337-6AF641A316C6}" destId="{35829785-7C7A-49D6-9F22-964933F3D3EC}" srcOrd="4" destOrd="0" presId="urn:microsoft.com/office/officeart/2008/layout/LinedList"/>
    <dgm:cxn modelId="{2029FA51-DE98-4840-AF1C-C2726CF35107}" type="presParOf" srcId="{582AAFD3-982C-4260-B337-6AF641A316C6}" destId="{3AF5B62D-B281-4C50-A4F0-7FE91D8119DE}" srcOrd="5" destOrd="0" presId="urn:microsoft.com/office/officeart/2008/layout/LinedList"/>
    <dgm:cxn modelId="{018E7751-9892-438A-9D53-5E64E2011D49}" type="presParOf" srcId="{3AF5B62D-B281-4C50-A4F0-7FE91D8119DE}" destId="{6BF1B11F-3A33-473A-AF13-0C02E2BCAEAE}" srcOrd="0" destOrd="0" presId="urn:microsoft.com/office/officeart/2008/layout/LinedList"/>
    <dgm:cxn modelId="{1B0661A9-510C-4E4E-BFF5-07F9864D475B}" type="presParOf" srcId="{3AF5B62D-B281-4C50-A4F0-7FE91D8119DE}" destId="{4EBE008A-C2FE-4AFA-91DC-B88F398A67AE}" srcOrd="1" destOrd="0" presId="urn:microsoft.com/office/officeart/2008/layout/LinedList"/>
    <dgm:cxn modelId="{66632468-46AE-4DAA-80DF-41FC1A963A8C}" type="presParOf" srcId="{582AAFD3-982C-4260-B337-6AF641A316C6}" destId="{02828A88-804D-49F5-9DCA-A1FC200D0A39}" srcOrd="6" destOrd="0" presId="urn:microsoft.com/office/officeart/2008/layout/LinedList"/>
    <dgm:cxn modelId="{8ACDE7BB-A9A0-4FF9-8FA2-6140D51B3E67}" type="presParOf" srcId="{582AAFD3-982C-4260-B337-6AF641A316C6}" destId="{59D0816E-4292-45E8-8B5F-C6B3F808DEB0}" srcOrd="7" destOrd="0" presId="urn:microsoft.com/office/officeart/2008/layout/LinedList"/>
    <dgm:cxn modelId="{6A5FD83E-0DCA-46D0-8B77-9FAC1CD83A81}" type="presParOf" srcId="{59D0816E-4292-45E8-8B5F-C6B3F808DEB0}" destId="{CBD4C572-4978-4270-94EA-0940CC344B41}" srcOrd="0" destOrd="0" presId="urn:microsoft.com/office/officeart/2008/layout/LinedList"/>
    <dgm:cxn modelId="{EE07760F-1D4E-417F-A130-AF1563EA1151}" type="presParOf" srcId="{59D0816E-4292-45E8-8B5F-C6B3F808DEB0}" destId="{A0227C12-AECD-4636-81D6-1512DD4CF925}" srcOrd="1" destOrd="0" presId="urn:microsoft.com/office/officeart/2008/layout/LinedList"/>
    <dgm:cxn modelId="{BA2A6499-4229-41C7-A0E6-1AF0CFABBB1B}" type="presParOf" srcId="{582AAFD3-982C-4260-B337-6AF641A316C6}" destId="{80AF942B-613D-4276-AE73-0CB8D3D68DDC}" srcOrd="8" destOrd="0" presId="urn:microsoft.com/office/officeart/2008/layout/LinedList"/>
    <dgm:cxn modelId="{0CFBE335-440E-4EE5-A1BC-C0471934461D}" type="presParOf" srcId="{582AAFD3-982C-4260-B337-6AF641A316C6}" destId="{64DD9D1A-A5C6-44DF-B1C0-DF316F407D8A}" srcOrd="9" destOrd="0" presId="urn:microsoft.com/office/officeart/2008/layout/LinedList"/>
    <dgm:cxn modelId="{459C4100-F054-4D7E-96BB-CF819D7037D5}" type="presParOf" srcId="{64DD9D1A-A5C6-44DF-B1C0-DF316F407D8A}" destId="{4E9BCAAB-A212-4328-B602-3E33CDC536C3}" srcOrd="0" destOrd="0" presId="urn:microsoft.com/office/officeart/2008/layout/LinedList"/>
    <dgm:cxn modelId="{FCD35492-D412-45B0-9003-294F21ADB3F6}" type="presParOf" srcId="{64DD9D1A-A5C6-44DF-B1C0-DF316F407D8A}" destId="{70081F66-EE12-4982-960B-F70CD331EC65}" srcOrd="1" destOrd="0" presId="urn:microsoft.com/office/officeart/2008/layout/LinedList"/>
    <dgm:cxn modelId="{1705547B-AAB5-44B3-A59E-2AD57A265593}" type="presParOf" srcId="{582AAFD3-982C-4260-B337-6AF641A316C6}" destId="{33ECC0FF-E998-498E-BDD7-D32271A91957}" srcOrd="10" destOrd="0" presId="urn:microsoft.com/office/officeart/2008/layout/LinedList"/>
    <dgm:cxn modelId="{DB6E862F-7F82-4BFF-8432-E76AF295E222}" type="presParOf" srcId="{582AAFD3-982C-4260-B337-6AF641A316C6}" destId="{16452D1B-18B7-47BB-9ACA-2D1BD241894D}" srcOrd="11" destOrd="0" presId="urn:microsoft.com/office/officeart/2008/layout/LinedList"/>
    <dgm:cxn modelId="{E2969946-7EE1-4541-9ECD-07C828F745C6}" type="presParOf" srcId="{16452D1B-18B7-47BB-9ACA-2D1BD241894D}" destId="{23DE9612-409F-4F9E-A565-4AB75998F8F0}" srcOrd="0" destOrd="0" presId="urn:microsoft.com/office/officeart/2008/layout/LinedList"/>
    <dgm:cxn modelId="{A805B953-4882-4543-92D3-BDB15694BAAA}" type="presParOf" srcId="{16452D1B-18B7-47BB-9ACA-2D1BD241894D}" destId="{9DD588A9-9D14-4B28-B9C7-F13A4925B4E8}" srcOrd="1" destOrd="0" presId="urn:microsoft.com/office/officeart/2008/layout/LinedList"/>
    <dgm:cxn modelId="{3F7EAD99-0A4B-4545-86CB-CEA197319192}" type="presParOf" srcId="{582AAFD3-982C-4260-B337-6AF641A316C6}" destId="{DC4B8EAF-9DEF-415F-A749-35969252326D}" srcOrd="12" destOrd="0" presId="urn:microsoft.com/office/officeart/2008/layout/LinedList"/>
    <dgm:cxn modelId="{471BF194-07F7-4A59-A4A5-F0149DC0FB79}" type="presParOf" srcId="{582AAFD3-982C-4260-B337-6AF641A316C6}" destId="{732C59A5-B328-4811-A29F-70AF8DAD4988}" srcOrd="13" destOrd="0" presId="urn:microsoft.com/office/officeart/2008/layout/LinedList"/>
    <dgm:cxn modelId="{1E6E6705-3892-4EB7-AAD6-B8A02FD68D45}" type="presParOf" srcId="{732C59A5-B328-4811-A29F-70AF8DAD4988}" destId="{28B1C664-5117-4CBC-B3FD-4FF7B7D8AC71}" srcOrd="0" destOrd="0" presId="urn:microsoft.com/office/officeart/2008/layout/LinedList"/>
    <dgm:cxn modelId="{F998570F-F735-45B2-B624-C1692DF1213A}" type="presParOf" srcId="{732C59A5-B328-4811-A29F-70AF8DAD4988}" destId="{0F0A3785-23D2-4DCA-A74E-404A748E555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76A1C1-4DF1-4CC3-9250-D3C60BDCD93A}" type="doc">
      <dgm:prSet loTypeId="urn:microsoft.com/office/officeart/2005/8/layout/defaul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6E260B3-E65F-4C4E-8B8F-6C98254F24FF}">
      <dgm:prSet/>
      <dgm:spPr/>
      <dgm:t>
        <a:bodyPr/>
        <a:lstStyle/>
        <a:p>
          <a:r>
            <a:rPr lang="en-US" baseline="0"/>
            <a:t>Collection tubes/plates and media</a:t>
          </a:r>
          <a:endParaRPr lang="en-US"/>
        </a:p>
      </dgm:t>
    </dgm:pt>
    <dgm:pt modelId="{250F0787-1BE5-40AA-84C4-C2B33F25A225}" type="parTrans" cxnId="{B543B9FE-CD82-448E-A1B4-BD94B74235EA}">
      <dgm:prSet/>
      <dgm:spPr/>
      <dgm:t>
        <a:bodyPr/>
        <a:lstStyle/>
        <a:p>
          <a:endParaRPr lang="en-US"/>
        </a:p>
      </dgm:t>
    </dgm:pt>
    <dgm:pt modelId="{786D900F-417F-43F8-9E2F-3F2DB111FB4E}" type="sibTrans" cxnId="{B543B9FE-CD82-448E-A1B4-BD94B74235EA}">
      <dgm:prSet/>
      <dgm:spPr/>
      <dgm:t>
        <a:bodyPr/>
        <a:lstStyle/>
        <a:p>
          <a:endParaRPr lang="en-US"/>
        </a:p>
      </dgm:t>
    </dgm:pt>
    <dgm:pt modelId="{38CA3E36-76D7-403A-825D-84269F6E4CE0}">
      <dgm:prSet/>
      <dgm:spPr/>
      <dgm:t>
        <a:bodyPr/>
        <a:lstStyle/>
        <a:p>
          <a:r>
            <a:rPr lang="en-US" baseline="0"/>
            <a:t>Single stained </a:t>
          </a:r>
          <a:r>
            <a:rPr lang="en-US" b="1" baseline="0"/>
            <a:t>AND</a:t>
          </a:r>
          <a:r>
            <a:rPr lang="en-US" baseline="0"/>
            <a:t> unstained control</a:t>
          </a:r>
          <a:endParaRPr lang="en-US"/>
        </a:p>
      </dgm:t>
    </dgm:pt>
    <dgm:pt modelId="{942BDF9C-3FDD-4BB5-BF41-C911A50F43BB}" type="parTrans" cxnId="{A73E05A7-CF47-40B3-8258-6A906500FCDD}">
      <dgm:prSet/>
      <dgm:spPr/>
      <dgm:t>
        <a:bodyPr/>
        <a:lstStyle/>
        <a:p>
          <a:endParaRPr lang="en-US"/>
        </a:p>
      </dgm:t>
    </dgm:pt>
    <dgm:pt modelId="{D7FE9C4E-979C-404F-B6AC-625C8227827F}" type="sibTrans" cxnId="{A73E05A7-CF47-40B3-8258-6A906500FCDD}">
      <dgm:prSet/>
      <dgm:spPr/>
      <dgm:t>
        <a:bodyPr/>
        <a:lstStyle/>
        <a:p>
          <a:endParaRPr lang="en-US"/>
        </a:p>
      </dgm:t>
    </dgm:pt>
    <dgm:pt modelId="{AA14E555-EA3A-41AE-8774-8E44348A18BD}">
      <dgm:prSet/>
      <dgm:spPr/>
      <dgm:t>
        <a:bodyPr/>
        <a:lstStyle/>
        <a:p>
          <a:r>
            <a:rPr lang="en-US" baseline="0"/>
            <a:t>~1 million cells per mL in each sample </a:t>
          </a:r>
          <a:endParaRPr lang="en-US"/>
        </a:p>
      </dgm:t>
    </dgm:pt>
    <dgm:pt modelId="{41BF2F91-D49B-4DA4-A550-AE1961ADC256}" type="parTrans" cxnId="{E7FE5293-3386-4E7A-9377-C209C9CF247B}">
      <dgm:prSet/>
      <dgm:spPr/>
      <dgm:t>
        <a:bodyPr/>
        <a:lstStyle/>
        <a:p>
          <a:endParaRPr lang="en-US"/>
        </a:p>
      </dgm:t>
    </dgm:pt>
    <dgm:pt modelId="{81F0DA47-B772-4CE5-991C-015E3B47E1DB}" type="sibTrans" cxnId="{E7FE5293-3386-4E7A-9377-C209C9CF247B}">
      <dgm:prSet/>
      <dgm:spPr/>
      <dgm:t>
        <a:bodyPr/>
        <a:lstStyle/>
        <a:p>
          <a:endParaRPr lang="en-US"/>
        </a:p>
      </dgm:t>
    </dgm:pt>
    <dgm:pt modelId="{B64DF67A-AC1B-4BC1-B5C4-AB84988338FD}">
      <dgm:prSet/>
      <dgm:spPr/>
      <dgm:t>
        <a:bodyPr/>
        <a:lstStyle/>
        <a:p>
          <a:r>
            <a:rPr lang="en-US" baseline="0" dirty="0"/>
            <a:t>Know your excitation and emission of your fluorophore/s</a:t>
          </a:r>
          <a:endParaRPr lang="en-US" dirty="0"/>
        </a:p>
      </dgm:t>
    </dgm:pt>
    <dgm:pt modelId="{8CBC7A2A-D0E8-4863-B377-C65A7FC6DF5D}" type="parTrans" cxnId="{EC6BA09A-8BB9-437F-B092-C37C0EB7AA3D}">
      <dgm:prSet/>
      <dgm:spPr/>
      <dgm:t>
        <a:bodyPr/>
        <a:lstStyle/>
        <a:p>
          <a:endParaRPr lang="en-US"/>
        </a:p>
      </dgm:t>
    </dgm:pt>
    <dgm:pt modelId="{53BBC43D-4A0E-44CE-A21C-882CB546EFF1}" type="sibTrans" cxnId="{EC6BA09A-8BB9-437F-B092-C37C0EB7AA3D}">
      <dgm:prSet/>
      <dgm:spPr/>
      <dgm:t>
        <a:bodyPr/>
        <a:lstStyle/>
        <a:p>
          <a:endParaRPr lang="en-US"/>
        </a:p>
      </dgm:t>
    </dgm:pt>
    <dgm:pt modelId="{75855F3A-F256-4FA4-B965-09D1F9086587}">
      <dgm:prSet/>
      <dgm:spPr/>
      <dgm:t>
        <a:bodyPr/>
        <a:lstStyle/>
        <a:p>
          <a:r>
            <a:rPr lang="en-US" baseline="0" dirty="0"/>
            <a:t>Test the purity of your sample after the sort </a:t>
          </a:r>
          <a:endParaRPr lang="en-US" dirty="0"/>
        </a:p>
      </dgm:t>
    </dgm:pt>
    <dgm:pt modelId="{D0DED56C-0081-4913-A764-3598CEAA989E}" type="parTrans" cxnId="{B6806199-4871-4D1E-BAA9-BECEF6D9F8C1}">
      <dgm:prSet/>
      <dgm:spPr/>
      <dgm:t>
        <a:bodyPr/>
        <a:lstStyle/>
        <a:p>
          <a:endParaRPr lang="en-US"/>
        </a:p>
      </dgm:t>
    </dgm:pt>
    <dgm:pt modelId="{8C3DB861-E7A1-4DA4-ACEE-203B94E645C7}" type="sibTrans" cxnId="{B6806199-4871-4D1E-BAA9-BECEF6D9F8C1}">
      <dgm:prSet/>
      <dgm:spPr/>
      <dgm:t>
        <a:bodyPr/>
        <a:lstStyle/>
        <a:p>
          <a:endParaRPr lang="en-US"/>
        </a:p>
      </dgm:t>
    </dgm:pt>
    <dgm:pt modelId="{BC970E6D-27EB-473B-B673-00D71A69501C}">
      <dgm:prSet/>
      <dgm:spPr/>
      <dgm:t>
        <a:bodyPr/>
        <a:lstStyle/>
        <a:p>
          <a:r>
            <a:rPr lang="en-US" baseline="0" dirty="0"/>
            <a:t>Run samples through an analyzer</a:t>
          </a:r>
          <a:endParaRPr lang="en-US" dirty="0"/>
        </a:p>
      </dgm:t>
    </dgm:pt>
    <dgm:pt modelId="{0949A1E0-49E4-4D71-819D-8AA69CA93DF3}" type="parTrans" cxnId="{20527F53-460B-4B6F-BF8C-E51647548D78}">
      <dgm:prSet/>
      <dgm:spPr/>
      <dgm:t>
        <a:bodyPr/>
        <a:lstStyle/>
        <a:p>
          <a:endParaRPr lang="en-US"/>
        </a:p>
      </dgm:t>
    </dgm:pt>
    <dgm:pt modelId="{8A3C8D15-00F6-45E7-89F3-0EE8D5A1B174}" type="sibTrans" cxnId="{20527F53-460B-4B6F-BF8C-E51647548D78}">
      <dgm:prSet/>
      <dgm:spPr/>
      <dgm:t>
        <a:bodyPr/>
        <a:lstStyle/>
        <a:p>
          <a:endParaRPr lang="en-US"/>
        </a:p>
      </dgm:t>
    </dgm:pt>
    <dgm:pt modelId="{412C98BF-B89C-4AFC-BD22-A88D5516D99E}">
      <dgm:prSet/>
      <dgm:spPr/>
      <dgm:t>
        <a:bodyPr/>
        <a:lstStyle/>
        <a:p>
          <a:r>
            <a:rPr lang="en-US" dirty="0"/>
            <a:t>Filter your samples just before sorting</a:t>
          </a:r>
        </a:p>
      </dgm:t>
    </dgm:pt>
    <dgm:pt modelId="{D539A1BD-DBA4-4123-AE34-8319FA2299A1}" type="parTrans" cxnId="{F8428F03-AF25-438F-9A1D-D96D9D2932EF}">
      <dgm:prSet/>
      <dgm:spPr/>
      <dgm:t>
        <a:bodyPr/>
        <a:lstStyle/>
        <a:p>
          <a:endParaRPr lang="en-US"/>
        </a:p>
      </dgm:t>
    </dgm:pt>
    <dgm:pt modelId="{425DB0FD-9B10-42E0-97CF-EE716EB1C51A}" type="sibTrans" cxnId="{F8428F03-AF25-438F-9A1D-D96D9D2932EF}">
      <dgm:prSet/>
      <dgm:spPr/>
      <dgm:t>
        <a:bodyPr/>
        <a:lstStyle/>
        <a:p>
          <a:endParaRPr lang="en-US"/>
        </a:p>
      </dgm:t>
    </dgm:pt>
    <dgm:pt modelId="{6981751D-FE04-4AB6-9C54-AD3FF36D30AC}" type="pres">
      <dgm:prSet presAssocID="{A276A1C1-4DF1-4CC3-9250-D3C60BDCD93A}" presName="diagram" presStyleCnt="0">
        <dgm:presLayoutVars>
          <dgm:dir/>
          <dgm:resizeHandles val="exact"/>
        </dgm:presLayoutVars>
      </dgm:prSet>
      <dgm:spPr/>
    </dgm:pt>
    <dgm:pt modelId="{27CC7641-DE3D-450B-ABCC-F8DFDC5BFAAD}" type="pres">
      <dgm:prSet presAssocID="{86E260B3-E65F-4C4E-8B8F-6C98254F24FF}" presName="node" presStyleLbl="node1" presStyleIdx="0" presStyleCnt="7">
        <dgm:presLayoutVars>
          <dgm:bulletEnabled val="1"/>
        </dgm:presLayoutVars>
      </dgm:prSet>
      <dgm:spPr/>
    </dgm:pt>
    <dgm:pt modelId="{D1935656-2AF4-401D-B153-7D0AA2DFD1DE}" type="pres">
      <dgm:prSet presAssocID="{786D900F-417F-43F8-9E2F-3F2DB111FB4E}" presName="sibTrans" presStyleCnt="0"/>
      <dgm:spPr/>
    </dgm:pt>
    <dgm:pt modelId="{222E1E7C-08C4-43FC-AC99-30740346F368}" type="pres">
      <dgm:prSet presAssocID="{38CA3E36-76D7-403A-825D-84269F6E4CE0}" presName="node" presStyleLbl="node1" presStyleIdx="1" presStyleCnt="7">
        <dgm:presLayoutVars>
          <dgm:bulletEnabled val="1"/>
        </dgm:presLayoutVars>
      </dgm:prSet>
      <dgm:spPr/>
    </dgm:pt>
    <dgm:pt modelId="{A3EE4B94-5B7B-4428-AE5D-283BC8683D4C}" type="pres">
      <dgm:prSet presAssocID="{D7FE9C4E-979C-404F-B6AC-625C8227827F}" presName="sibTrans" presStyleCnt="0"/>
      <dgm:spPr/>
    </dgm:pt>
    <dgm:pt modelId="{27F4A98E-993C-4002-9865-7F1B723CE329}" type="pres">
      <dgm:prSet presAssocID="{AA14E555-EA3A-41AE-8774-8E44348A18BD}" presName="node" presStyleLbl="node1" presStyleIdx="2" presStyleCnt="7">
        <dgm:presLayoutVars>
          <dgm:bulletEnabled val="1"/>
        </dgm:presLayoutVars>
      </dgm:prSet>
      <dgm:spPr/>
    </dgm:pt>
    <dgm:pt modelId="{99BD8241-F00A-4EBE-BC95-48D03FB7EAEB}" type="pres">
      <dgm:prSet presAssocID="{81F0DA47-B772-4CE5-991C-015E3B47E1DB}" presName="sibTrans" presStyleCnt="0"/>
      <dgm:spPr/>
    </dgm:pt>
    <dgm:pt modelId="{B0949E4E-F5DA-4309-88EB-52DB6BCB3015}" type="pres">
      <dgm:prSet presAssocID="{B64DF67A-AC1B-4BC1-B5C4-AB84988338FD}" presName="node" presStyleLbl="node1" presStyleIdx="3" presStyleCnt="7">
        <dgm:presLayoutVars>
          <dgm:bulletEnabled val="1"/>
        </dgm:presLayoutVars>
      </dgm:prSet>
      <dgm:spPr/>
    </dgm:pt>
    <dgm:pt modelId="{8A5B5E34-752C-44CA-8803-6B52330C7AFD}" type="pres">
      <dgm:prSet presAssocID="{53BBC43D-4A0E-44CE-A21C-882CB546EFF1}" presName="sibTrans" presStyleCnt="0"/>
      <dgm:spPr/>
    </dgm:pt>
    <dgm:pt modelId="{051249A3-BF8A-4E85-95EF-4B155F5F0E9E}" type="pres">
      <dgm:prSet presAssocID="{75855F3A-F256-4FA4-B965-09D1F9086587}" presName="node" presStyleLbl="node1" presStyleIdx="4" presStyleCnt="7" custLinFactX="100000" custLinFactNeighborX="131867" custLinFactNeighborY="576">
        <dgm:presLayoutVars>
          <dgm:bulletEnabled val="1"/>
        </dgm:presLayoutVars>
      </dgm:prSet>
      <dgm:spPr/>
    </dgm:pt>
    <dgm:pt modelId="{EB5EE71A-2EB3-469A-A5FB-E2C0D682B01E}" type="pres">
      <dgm:prSet presAssocID="{8C3DB861-E7A1-4DA4-ACEE-203B94E645C7}" presName="sibTrans" presStyleCnt="0"/>
      <dgm:spPr/>
    </dgm:pt>
    <dgm:pt modelId="{F278348A-3498-423E-A58A-55A42D09801F}" type="pres">
      <dgm:prSet presAssocID="{BC970E6D-27EB-473B-B673-00D71A69501C}" presName="node" presStyleLbl="node1" presStyleIdx="5" presStyleCnt="7">
        <dgm:presLayoutVars>
          <dgm:bulletEnabled val="1"/>
        </dgm:presLayoutVars>
      </dgm:prSet>
      <dgm:spPr/>
    </dgm:pt>
    <dgm:pt modelId="{B2221A78-5FFD-4952-BDC1-9F6E8526A72B}" type="pres">
      <dgm:prSet presAssocID="{8A3C8D15-00F6-45E7-89F3-0EE8D5A1B174}" presName="sibTrans" presStyleCnt="0"/>
      <dgm:spPr/>
    </dgm:pt>
    <dgm:pt modelId="{040C5E36-6C94-4770-9750-F212FEEC3112}" type="pres">
      <dgm:prSet presAssocID="{412C98BF-B89C-4AFC-BD22-A88D5516D99E}" presName="node" presStyleLbl="node1" presStyleIdx="6" presStyleCnt="7" custLinFactX="-100000" custLinFactNeighborX="-133064" custLinFactNeighborY="1995">
        <dgm:presLayoutVars>
          <dgm:bulletEnabled val="1"/>
        </dgm:presLayoutVars>
      </dgm:prSet>
      <dgm:spPr/>
    </dgm:pt>
  </dgm:ptLst>
  <dgm:cxnLst>
    <dgm:cxn modelId="{F8428F03-AF25-438F-9A1D-D96D9D2932EF}" srcId="{A276A1C1-4DF1-4CC3-9250-D3C60BDCD93A}" destId="{412C98BF-B89C-4AFC-BD22-A88D5516D99E}" srcOrd="6" destOrd="0" parTransId="{D539A1BD-DBA4-4123-AE34-8319FA2299A1}" sibTransId="{425DB0FD-9B10-42E0-97CF-EE716EB1C51A}"/>
    <dgm:cxn modelId="{EC6FAC0B-DADF-4D1D-9B21-DBA6C457ED88}" type="presOf" srcId="{A276A1C1-4DF1-4CC3-9250-D3C60BDCD93A}" destId="{6981751D-FE04-4AB6-9C54-AD3FF36D30AC}" srcOrd="0" destOrd="0" presId="urn:microsoft.com/office/officeart/2005/8/layout/default"/>
    <dgm:cxn modelId="{1B4E0621-2289-45B3-959E-D56D5B2A9B10}" type="presOf" srcId="{412C98BF-B89C-4AFC-BD22-A88D5516D99E}" destId="{040C5E36-6C94-4770-9750-F212FEEC3112}" srcOrd="0" destOrd="0" presId="urn:microsoft.com/office/officeart/2005/8/layout/default"/>
    <dgm:cxn modelId="{3C24A934-7A3E-4D3A-A271-2727F5550C22}" type="presOf" srcId="{B64DF67A-AC1B-4BC1-B5C4-AB84988338FD}" destId="{B0949E4E-F5DA-4309-88EB-52DB6BCB3015}" srcOrd="0" destOrd="0" presId="urn:microsoft.com/office/officeart/2005/8/layout/default"/>
    <dgm:cxn modelId="{8264145D-3CF1-49D2-8024-8400CBE2DB5D}" type="presOf" srcId="{86E260B3-E65F-4C4E-8B8F-6C98254F24FF}" destId="{27CC7641-DE3D-450B-ABCC-F8DFDC5BFAAD}" srcOrd="0" destOrd="0" presId="urn:microsoft.com/office/officeart/2005/8/layout/default"/>
    <dgm:cxn modelId="{AD8B7E42-4D16-4DFC-AB94-4CAB48BF33E4}" type="presOf" srcId="{75855F3A-F256-4FA4-B965-09D1F9086587}" destId="{051249A3-BF8A-4E85-95EF-4B155F5F0E9E}" srcOrd="0" destOrd="0" presId="urn:microsoft.com/office/officeart/2005/8/layout/default"/>
    <dgm:cxn modelId="{20527F53-460B-4B6F-BF8C-E51647548D78}" srcId="{A276A1C1-4DF1-4CC3-9250-D3C60BDCD93A}" destId="{BC970E6D-27EB-473B-B673-00D71A69501C}" srcOrd="5" destOrd="0" parTransId="{0949A1E0-49E4-4D71-819D-8AA69CA93DF3}" sibTransId="{8A3C8D15-00F6-45E7-89F3-0EE8D5A1B174}"/>
    <dgm:cxn modelId="{27F3405A-623D-48CD-89A5-3264F8C2E96D}" type="presOf" srcId="{BC970E6D-27EB-473B-B673-00D71A69501C}" destId="{F278348A-3498-423E-A58A-55A42D09801F}" srcOrd="0" destOrd="0" presId="urn:microsoft.com/office/officeart/2005/8/layout/default"/>
    <dgm:cxn modelId="{E7FE5293-3386-4E7A-9377-C209C9CF247B}" srcId="{A276A1C1-4DF1-4CC3-9250-D3C60BDCD93A}" destId="{AA14E555-EA3A-41AE-8774-8E44348A18BD}" srcOrd="2" destOrd="0" parTransId="{41BF2F91-D49B-4DA4-A550-AE1961ADC256}" sibTransId="{81F0DA47-B772-4CE5-991C-015E3B47E1DB}"/>
    <dgm:cxn modelId="{B6806199-4871-4D1E-BAA9-BECEF6D9F8C1}" srcId="{A276A1C1-4DF1-4CC3-9250-D3C60BDCD93A}" destId="{75855F3A-F256-4FA4-B965-09D1F9086587}" srcOrd="4" destOrd="0" parTransId="{D0DED56C-0081-4913-A764-3598CEAA989E}" sibTransId="{8C3DB861-E7A1-4DA4-ACEE-203B94E645C7}"/>
    <dgm:cxn modelId="{EC6BA09A-8BB9-437F-B092-C37C0EB7AA3D}" srcId="{A276A1C1-4DF1-4CC3-9250-D3C60BDCD93A}" destId="{B64DF67A-AC1B-4BC1-B5C4-AB84988338FD}" srcOrd="3" destOrd="0" parTransId="{8CBC7A2A-D0E8-4863-B377-C65A7FC6DF5D}" sibTransId="{53BBC43D-4A0E-44CE-A21C-882CB546EFF1}"/>
    <dgm:cxn modelId="{A73E05A7-CF47-40B3-8258-6A906500FCDD}" srcId="{A276A1C1-4DF1-4CC3-9250-D3C60BDCD93A}" destId="{38CA3E36-76D7-403A-825D-84269F6E4CE0}" srcOrd="1" destOrd="0" parTransId="{942BDF9C-3FDD-4BB5-BF41-C911A50F43BB}" sibTransId="{D7FE9C4E-979C-404F-B6AC-625C8227827F}"/>
    <dgm:cxn modelId="{FE47E7AF-CFF3-475E-B5CA-C54D57508E2F}" type="presOf" srcId="{AA14E555-EA3A-41AE-8774-8E44348A18BD}" destId="{27F4A98E-993C-4002-9865-7F1B723CE329}" srcOrd="0" destOrd="0" presId="urn:microsoft.com/office/officeart/2005/8/layout/default"/>
    <dgm:cxn modelId="{4AF3A0F3-FCDA-496C-B8DA-9F1DC372085A}" type="presOf" srcId="{38CA3E36-76D7-403A-825D-84269F6E4CE0}" destId="{222E1E7C-08C4-43FC-AC99-30740346F368}" srcOrd="0" destOrd="0" presId="urn:microsoft.com/office/officeart/2005/8/layout/default"/>
    <dgm:cxn modelId="{B543B9FE-CD82-448E-A1B4-BD94B74235EA}" srcId="{A276A1C1-4DF1-4CC3-9250-D3C60BDCD93A}" destId="{86E260B3-E65F-4C4E-8B8F-6C98254F24FF}" srcOrd="0" destOrd="0" parTransId="{250F0787-1BE5-40AA-84C4-C2B33F25A225}" sibTransId="{786D900F-417F-43F8-9E2F-3F2DB111FB4E}"/>
    <dgm:cxn modelId="{A22DD65B-5F75-4259-947F-EE1A42D2A880}" type="presParOf" srcId="{6981751D-FE04-4AB6-9C54-AD3FF36D30AC}" destId="{27CC7641-DE3D-450B-ABCC-F8DFDC5BFAAD}" srcOrd="0" destOrd="0" presId="urn:microsoft.com/office/officeart/2005/8/layout/default"/>
    <dgm:cxn modelId="{37561370-122F-45A1-A822-B480D8269923}" type="presParOf" srcId="{6981751D-FE04-4AB6-9C54-AD3FF36D30AC}" destId="{D1935656-2AF4-401D-B153-7D0AA2DFD1DE}" srcOrd="1" destOrd="0" presId="urn:microsoft.com/office/officeart/2005/8/layout/default"/>
    <dgm:cxn modelId="{0438E474-AEB7-4C78-8764-B6FDF8C2EA50}" type="presParOf" srcId="{6981751D-FE04-4AB6-9C54-AD3FF36D30AC}" destId="{222E1E7C-08C4-43FC-AC99-30740346F368}" srcOrd="2" destOrd="0" presId="urn:microsoft.com/office/officeart/2005/8/layout/default"/>
    <dgm:cxn modelId="{E4FE8559-FBB7-4906-9100-082C43ED9D08}" type="presParOf" srcId="{6981751D-FE04-4AB6-9C54-AD3FF36D30AC}" destId="{A3EE4B94-5B7B-4428-AE5D-283BC8683D4C}" srcOrd="3" destOrd="0" presId="urn:microsoft.com/office/officeart/2005/8/layout/default"/>
    <dgm:cxn modelId="{FA393A8E-42D2-447D-9D04-F9F95A788B04}" type="presParOf" srcId="{6981751D-FE04-4AB6-9C54-AD3FF36D30AC}" destId="{27F4A98E-993C-4002-9865-7F1B723CE329}" srcOrd="4" destOrd="0" presId="urn:microsoft.com/office/officeart/2005/8/layout/default"/>
    <dgm:cxn modelId="{6EEB35BD-B4A9-4916-9594-0190520F76B8}" type="presParOf" srcId="{6981751D-FE04-4AB6-9C54-AD3FF36D30AC}" destId="{99BD8241-F00A-4EBE-BC95-48D03FB7EAEB}" srcOrd="5" destOrd="0" presId="urn:microsoft.com/office/officeart/2005/8/layout/default"/>
    <dgm:cxn modelId="{CC177681-587A-4CF0-A142-120B1E7ABEC2}" type="presParOf" srcId="{6981751D-FE04-4AB6-9C54-AD3FF36D30AC}" destId="{B0949E4E-F5DA-4309-88EB-52DB6BCB3015}" srcOrd="6" destOrd="0" presId="urn:microsoft.com/office/officeart/2005/8/layout/default"/>
    <dgm:cxn modelId="{A628FDBC-A5B5-46AF-8A4E-13DBCAA992C6}" type="presParOf" srcId="{6981751D-FE04-4AB6-9C54-AD3FF36D30AC}" destId="{8A5B5E34-752C-44CA-8803-6B52330C7AFD}" srcOrd="7" destOrd="0" presId="urn:microsoft.com/office/officeart/2005/8/layout/default"/>
    <dgm:cxn modelId="{9268CF47-5EB4-4EC7-A80A-02B71814148B}" type="presParOf" srcId="{6981751D-FE04-4AB6-9C54-AD3FF36D30AC}" destId="{051249A3-BF8A-4E85-95EF-4B155F5F0E9E}" srcOrd="8" destOrd="0" presId="urn:microsoft.com/office/officeart/2005/8/layout/default"/>
    <dgm:cxn modelId="{4B647315-A124-4E69-977D-61C3359CEBAA}" type="presParOf" srcId="{6981751D-FE04-4AB6-9C54-AD3FF36D30AC}" destId="{EB5EE71A-2EB3-469A-A5FB-E2C0D682B01E}" srcOrd="9" destOrd="0" presId="urn:microsoft.com/office/officeart/2005/8/layout/default"/>
    <dgm:cxn modelId="{C955A294-441B-4494-9BD3-52FA1357A78C}" type="presParOf" srcId="{6981751D-FE04-4AB6-9C54-AD3FF36D30AC}" destId="{F278348A-3498-423E-A58A-55A42D09801F}" srcOrd="10" destOrd="0" presId="urn:microsoft.com/office/officeart/2005/8/layout/default"/>
    <dgm:cxn modelId="{69F47896-A679-478B-BA90-BC5525CFB811}" type="presParOf" srcId="{6981751D-FE04-4AB6-9C54-AD3FF36D30AC}" destId="{B2221A78-5FFD-4952-BDC1-9F6E8526A72B}" srcOrd="11" destOrd="0" presId="urn:microsoft.com/office/officeart/2005/8/layout/default"/>
    <dgm:cxn modelId="{C7CB7D27-D1DF-4DFA-84B7-097A46281D09}" type="presParOf" srcId="{6981751D-FE04-4AB6-9C54-AD3FF36D30AC}" destId="{040C5E36-6C94-4770-9750-F212FEEC3112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4EA94-177B-471E-AB9B-EDB9EA8AB915}">
      <dsp:nvSpPr>
        <dsp:cNvPr id="0" name=""/>
        <dsp:cNvSpPr/>
      </dsp:nvSpPr>
      <dsp:spPr>
        <a:xfrm>
          <a:off x="0" y="489"/>
          <a:ext cx="99059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B16BBF-A79E-40D5-AF7B-C391E0833CE1}">
      <dsp:nvSpPr>
        <dsp:cNvPr id="0" name=""/>
        <dsp:cNvSpPr/>
      </dsp:nvSpPr>
      <dsp:spPr>
        <a:xfrm>
          <a:off x="0" y="489"/>
          <a:ext cx="9905998" cy="572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Introduction to cell sorting </a:t>
          </a:r>
        </a:p>
      </dsp:txBody>
      <dsp:txXfrm>
        <a:off x="0" y="489"/>
        <a:ext cx="9905998" cy="572448"/>
      </dsp:txXfrm>
    </dsp:sp>
    <dsp:sp modelId="{0368D7B8-7B2D-4C17-95D4-34EECD9005AA}">
      <dsp:nvSpPr>
        <dsp:cNvPr id="0" name=""/>
        <dsp:cNvSpPr/>
      </dsp:nvSpPr>
      <dsp:spPr>
        <a:xfrm>
          <a:off x="0" y="572938"/>
          <a:ext cx="99059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64ED17-521C-4672-8572-1D9B72481B21}">
      <dsp:nvSpPr>
        <dsp:cNvPr id="0" name=""/>
        <dsp:cNvSpPr/>
      </dsp:nvSpPr>
      <dsp:spPr>
        <a:xfrm>
          <a:off x="0" y="572938"/>
          <a:ext cx="9905998" cy="572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Cell sorting principle</a:t>
          </a:r>
        </a:p>
      </dsp:txBody>
      <dsp:txXfrm>
        <a:off x="0" y="572938"/>
        <a:ext cx="9905998" cy="572448"/>
      </dsp:txXfrm>
    </dsp:sp>
    <dsp:sp modelId="{35829785-7C7A-49D6-9F22-964933F3D3EC}">
      <dsp:nvSpPr>
        <dsp:cNvPr id="0" name=""/>
        <dsp:cNvSpPr/>
      </dsp:nvSpPr>
      <dsp:spPr>
        <a:xfrm>
          <a:off x="0" y="1145386"/>
          <a:ext cx="99059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F1B11F-3A33-473A-AF13-0C02E2BCAEAE}">
      <dsp:nvSpPr>
        <dsp:cNvPr id="0" name=""/>
        <dsp:cNvSpPr/>
      </dsp:nvSpPr>
      <dsp:spPr>
        <a:xfrm>
          <a:off x="0" y="1145386"/>
          <a:ext cx="9905998" cy="572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Different types of sorting</a:t>
          </a:r>
        </a:p>
      </dsp:txBody>
      <dsp:txXfrm>
        <a:off x="0" y="1145386"/>
        <a:ext cx="9905998" cy="572448"/>
      </dsp:txXfrm>
    </dsp:sp>
    <dsp:sp modelId="{02828A88-804D-49F5-9DCA-A1FC200D0A39}">
      <dsp:nvSpPr>
        <dsp:cNvPr id="0" name=""/>
        <dsp:cNvSpPr/>
      </dsp:nvSpPr>
      <dsp:spPr>
        <a:xfrm>
          <a:off x="0" y="1717835"/>
          <a:ext cx="99059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D4C572-4978-4270-94EA-0940CC344B41}">
      <dsp:nvSpPr>
        <dsp:cNvPr id="0" name=""/>
        <dsp:cNvSpPr/>
      </dsp:nvSpPr>
      <dsp:spPr>
        <a:xfrm>
          <a:off x="0" y="1717835"/>
          <a:ext cx="9905998" cy="572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Sorters available at CMtO</a:t>
          </a:r>
        </a:p>
      </dsp:txBody>
      <dsp:txXfrm>
        <a:off x="0" y="1717835"/>
        <a:ext cx="9905998" cy="572448"/>
      </dsp:txXfrm>
    </dsp:sp>
    <dsp:sp modelId="{80AF942B-613D-4276-AE73-0CB8D3D68DDC}">
      <dsp:nvSpPr>
        <dsp:cNvPr id="0" name=""/>
        <dsp:cNvSpPr/>
      </dsp:nvSpPr>
      <dsp:spPr>
        <a:xfrm>
          <a:off x="0" y="2290284"/>
          <a:ext cx="99059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9BCAAB-A212-4328-B602-3E33CDC536C3}">
      <dsp:nvSpPr>
        <dsp:cNvPr id="0" name=""/>
        <dsp:cNvSpPr/>
      </dsp:nvSpPr>
      <dsp:spPr>
        <a:xfrm>
          <a:off x="0" y="2290284"/>
          <a:ext cx="9905998" cy="572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Preparation for sorting </a:t>
          </a:r>
        </a:p>
      </dsp:txBody>
      <dsp:txXfrm>
        <a:off x="0" y="2290284"/>
        <a:ext cx="9905998" cy="572448"/>
      </dsp:txXfrm>
    </dsp:sp>
    <dsp:sp modelId="{33ECC0FF-E998-498E-BDD7-D32271A91957}">
      <dsp:nvSpPr>
        <dsp:cNvPr id="0" name=""/>
        <dsp:cNvSpPr/>
      </dsp:nvSpPr>
      <dsp:spPr>
        <a:xfrm>
          <a:off x="0" y="2862733"/>
          <a:ext cx="99059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DE9612-409F-4F9E-A565-4AB75998F8F0}">
      <dsp:nvSpPr>
        <dsp:cNvPr id="0" name=""/>
        <dsp:cNvSpPr/>
      </dsp:nvSpPr>
      <dsp:spPr>
        <a:xfrm>
          <a:off x="0" y="2862733"/>
          <a:ext cx="9905998" cy="572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Sorting on the BD FACS Melody</a:t>
          </a:r>
        </a:p>
      </dsp:txBody>
      <dsp:txXfrm>
        <a:off x="0" y="2862733"/>
        <a:ext cx="9905998" cy="572448"/>
      </dsp:txXfrm>
    </dsp:sp>
    <dsp:sp modelId="{DC4B8EAF-9DEF-415F-A749-35969252326D}">
      <dsp:nvSpPr>
        <dsp:cNvPr id="0" name=""/>
        <dsp:cNvSpPr/>
      </dsp:nvSpPr>
      <dsp:spPr>
        <a:xfrm>
          <a:off x="0" y="3435181"/>
          <a:ext cx="99059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B1C664-5117-4CBC-B3FD-4FF7B7D8AC71}">
      <dsp:nvSpPr>
        <dsp:cNvPr id="0" name=""/>
        <dsp:cNvSpPr/>
      </dsp:nvSpPr>
      <dsp:spPr>
        <a:xfrm>
          <a:off x="0" y="3435181"/>
          <a:ext cx="9905998" cy="572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What do you need to know before sorting?</a:t>
          </a:r>
        </a:p>
      </dsp:txBody>
      <dsp:txXfrm>
        <a:off x="0" y="3435181"/>
        <a:ext cx="9905998" cy="5724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CC7641-DE3D-450B-ABCC-F8DFDC5BFAAD}">
      <dsp:nvSpPr>
        <dsp:cNvPr id="0" name=""/>
        <dsp:cNvSpPr/>
      </dsp:nvSpPr>
      <dsp:spPr>
        <a:xfrm>
          <a:off x="2888" y="611420"/>
          <a:ext cx="2291259" cy="137475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/>
            <a:t>Collection tubes/plates and media</a:t>
          </a:r>
          <a:endParaRPr lang="en-US" sz="2100" kern="1200"/>
        </a:p>
      </dsp:txBody>
      <dsp:txXfrm>
        <a:off x="2888" y="611420"/>
        <a:ext cx="2291259" cy="1374755"/>
      </dsp:txXfrm>
    </dsp:sp>
    <dsp:sp modelId="{222E1E7C-08C4-43FC-AC99-30740346F368}">
      <dsp:nvSpPr>
        <dsp:cNvPr id="0" name=""/>
        <dsp:cNvSpPr/>
      </dsp:nvSpPr>
      <dsp:spPr>
        <a:xfrm>
          <a:off x="2523273" y="611420"/>
          <a:ext cx="2291259" cy="1374755"/>
        </a:xfrm>
        <a:prstGeom prst="rect">
          <a:avLst/>
        </a:prstGeom>
        <a:solidFill>
          <a:schemeClr val="accent5">
            <a:hueOff val="-112661"/>
            <a:satOff val="-3016"/>
            <a:lumOff val="-1046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/>
            <a:t>Single stained </a:t>
          </a:r>
          <a:r>
            <a:rPr lang="en-US" sz="2100" b="1" kern="1200" baseline="0"/>
            <a:t>AND</a:t>
          </a:r>
          <a:r>
            <a:rPr lang="en-US" sz="2100" kern="1200" baseline="0"/>
            <a:t> unstained control</a:t>
          </a:r>
          <a:endParaRPr lang="en-US" sz="2100" kern="1200"/>
        </a:p>
      </dsp:txBody>
      <dsp:txXfrm>
        <a:off x="2523273" y="611420"/>
        <a:ext cx="2291259" cy="1374755"/>
      </dsp:txXfrm>
    </dsp:sp>
    <dsp:sp modelId="{27F4A98E-993C-4002-9865-7F1B723CE329}">
      <dsp:nvSpPr>
        <dsp:cNvPr id="0" name=""/>
        <dsp:cNvSpPr/>
      </dsp:nvSpPr>
      <dsp:spPr>
        <a:xfrm>
          <a:off x="5043658" y="611420"/>
          <a:ext cx="2291259" cy="1374755"/>
        </a:xfrm>
        <a:prstGeom prst="rect">
          <a:avLst/>
        </a:prstGeom>
        <a:solidFill>
          <a:schemeClr val="accent5">
            <a:hueOff val="-225322"/>
            <a:satOff val="-6032"/>
            <a:lumOff val="-2092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/>
            <a:t>~1 million cells per mL in each sample </a:t>
          </a:r>
          <a:endParaRPr lang="en-US" sz="2100" kern="1200"/>
        </a:p>
      </dsp:txBody>
      <dsp:txXfrm>
        <a:off x="5043658" y="611420"/>
        <a:ext cx="2291259" cy="1374755"/>
      </dsp:txXfrm>
    </dsp:sp>
    <dsp:sp modelId="{B0949E4E-F5DA-4309-88EB-52DB6BCB3015}">
      <dsp:nvSpPr>
        <dsp:cNvPr id="0" name=""/>
        <dsp:cNvSpPr/>
      </dsp:nvSpPr>
      <dsp:spPr>
        <a:xfrm>
          <a:off x="7564043" y="611420"/>
          <a:ext cx="2291259" cy="1374755"/>
        </a:xfrm>
        <a:prstGeom prst="rect">
          <a:avLst/>
        </a:prstGeom>
        <a:solidFill>
          <a:schemeClr val="accent5">
            <a:hueOff val="-337983"/>
            <a:satOff val="-9047"/>
            <a:lumOff val="-3139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 dirty="0"/>
            <a:t>Know your excitation and emission of your fluorophore/s</a:t>
          </a:r>
          <a:endParaRPr lang="en-US" sz="2100" kern="1200" dirty="0"/>
        </a:p>
      </dsp:txBody>
      <dsp:txXfrm>
        <a:off x="7564043" y="611420"/>
        <a:ext cx="2291259" cy="1374755"/>
      </dsp:txXfrm>
    </dsp:sp>
    <dsp:sp modelId="{051249A3-BF8A-4E85-95EF-4B155F5F0E9E}">
      <dsp:nvSpPr>
        <dsp:cNvPr id="0" name=""/>
        <dsp:cNvSpPr/>
      </dsp:nvSpPr>
      <dsp:spPr>
        <a:xfrm>
          <a:off x="6575754" y="2223220"/>
          <a:ext cx="2291259" cy="1374755"/>
        </a:xfrm>
        <a:prstGeom prst="rect">
          <a:avLst/>
        </a:prstGeom>
        <a:solidFill>
          <a:schemeClr val="accent5">
            <a:hueOff val="-450643"/>
            <a:satOff val="-12063"/>
            <a:lumOff val="-4185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 dirty="0"/>
            <a:t>Test the purity of your sample after the sort </a:t>
          </a:r>
          <a:endParaRPr lang="en-US" sz="2100" kern="1200" dirty="0"/>
        </a:p>
      </dsp:txBody>
      <dsp:txXfrm>
        <a:off x="6575754" y="2223220"/>
        <a:ext cx="2291259" cy="1374755"/>
      </dsp:txXfrm>
    </dsp:sp>
    <dsp:sp modelId="{F278348A-3498-423E-A58A-55A42D09801F}">
      <dsp:nvSpPr>
        <dsp:cNvPr id="0" name=""/>
        <dsp:cNvSpPr/>
      </dsp:nvSpPr>
      <dsp:spPr>
        <a:xfrm>
          <a:off x="3783465" y="2215301"/>
          <a:ext cx="2291259" cy="1374755"/>
        </a:xfrm>
        <a:prstGeom prst="rect">
          <a:avLst/>
        </a:prstGeom>
        <a:solidFill>
          <a:schemeClr val="accent5">
            <a:hueOff val="-563304"/>
            <a:satOff val="-15079"/>
            <a:lumOff val="-5231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 dirty="0"/>
            <a:t>Run samples through an analyzer</a:t>
          </a:r>
          <a:endParaRPr lang="en-US" sz="2100" kern="1200" dirty="0"/>
        </a:p>
      </dsp:txBody>
      <dsp:txXfrm>
        <a:off x="3783465" y="2215301"/>
        <a:ext cx="2291259" cy="1374755"/>
      </dsp:txXfrm>
    </dsp:sp>
    <dsp:sp modelId="{040C5E36-6C94-4770-9750-F212FEEC3112}">
      <dsp:nvSpPr>
        <dsp:cNvPr id="0" name=""/>
        <dsp:cNvSpPr/>
      </dsp:nvSpPr>
      <dsp:spPr>
        <a:xfrm>
          <a:off x="963750" y="2242728"/>
          <a:ext cx="2291259" cy="1374755"/>
        </a:xfrm>
        <a:prstGeom prst="rect">
          <a:avLst/>
        </a:prstGeom>
        <a:solidFill>
          <a:schemeClr val="accent5">
            <a:hueOff val="-675965"/>
            <a:satOff val="-18095"/>
            <a:lumOff val="-6277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Filter your samples just before sorting</a:t>
          </a:r>
        </a:p>
      </dsp:txBody>
      <dsp:txXfrm>
        <a:off x="963750" y="2242728"/>
        <a:ext cx="2291259" cy="1374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2T18:38:25.848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2T18:39:13.7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2T18:38:29.15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147 28,'-4'0,"-2"-5,-4-1,-5 1,-3 0,-4 2,-3 1,0 1,3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2T18:38:31.008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253 834,'-2'-28,"-1"-1,-1 0,-1 1,-2 0,-1 0,-18-41,5 9,-120-372,123 336,18 96,0 0,0 0,0-1,0 1,0 0,0 0,0 0,0-1,0 1,0 0,0 0,0-1,0 1,0 0,0 0,0 0,0-1,0 1,0 0,0 0,0 0,0-1,0 1,-1 0,1 0,0 0,0 0,0-1,0 1,0 0,-1 0,1 0,0 0,0 0,0 0,-1-1,1 1,0 0,0 0,0 0,-1 0,1 0,0 0,0 0,0 0,-1 0,1 0,0 0,0 0,-1 0,1 0,0 0,0 0,0 0,-1 0,1 1,-5 15,-1 27,6 38,14 111,-3-70,-10-105,2 42,3 1,26 113,-24-151,1-7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2T18:38:31.589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2T18:38:31.982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02T18:38:32.40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2T18:39:02.9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2T18:39:11.2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2T18:39:12.3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1301F-ACC3-4AA0-B007-84B5665601DB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304A0-C3F8-4E81-A561-EC89F98FC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24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304A0-C3F8-4E81-A561-EC89F98FC2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34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304A0-C3F8-4E81-A561-EC89F98FC2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14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304A0-C3F8-4E81-A561-EC89F98FC2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7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304A0-C3F8-4E81-A561-EC89F98FC2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60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304A0-C3F8-4E81-A561-EC89F98FC2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5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Sort efficiency graph is </a:t>
            </a:r>
            <a:r>
              <a:rPr lang="en-US"/>
              <a:t>an animation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304A0-C3F8-4E81-A561-EC89F98FC2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84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304A0-C3F8-4E81-A561-EC89F98FC2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67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FAEE-B030-427D-8E99-F78118102CE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49C0-891C-4F4B-8C9B-489ADEF67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6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FAEE-B030-427D-8E99-F78118102CE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49C0-891C-4F4B-8C9B-489ADEF67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28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FAEE-B030-427D-8E99-F78118102CE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49C0-891C-4F4B-8C9B-489ADEF67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80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FAEE-B030-427D-8E99-F78118102CE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49C0-891C-4F4B-8C9B-489ADEF67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01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FAEE-B030-427D-8E99-F78118102CE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49C0-891C-4F4B-8C9B-489ADEF67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7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FAEE-B030-427D-8E99-F78118102CE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49C0-891C-4F4B-8C9B-489ADEF67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96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FAEE-B030-427D-8E99-F78118102CE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49C0-891C-4F4B-8C9B-489ADEF67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62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FAEE-B030-427D-8E99-F78118102CE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49C0-891C-4F4B-8C9B-489ADEF67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24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FAEE-B030-427D-8E99-F78118102CE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49C0-891C-4F4B-8C9B-489ADEF67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1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FAEE-B030-427D-8E99-F78118102CE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49C0-891C-4F4B-8C9B-489ADEF67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56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FAEE-B030-427D-8E99-F78118102CE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49C0-891C-4F4B-8C9B-489ADEF67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47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FAEE-B030-427D-8E99-F78118102CE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49C0-891C-4F4B-8C9B-489ADEF67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7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FAEE-B030-427D-8E99-F78118102CE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49C0-891C-4F4B-8C9B-489ADEF67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80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FAEE-B030-427D-8E99-F78118102CE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49C0-891C-4F4B-8C9B-489ADEF67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56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FAEE-B030-427D-8E99-F78118102CE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49C0-891C-4F4B-8C9B-489ADEF67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4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FAEE-B030-427D-8E99-F78118102CE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49C0-891C-4F4B-8C9B-489ADEF67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17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ED03FAEE-B030-427D-8E99-F78118102CE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1EC449C0-891C-4F4B-8C9B-489ADEF67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5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D03FAEE-B030-427D-8E99-F78118102CE9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EC449C0-891C-4F4B-8C9B-489ADEF67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885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CMtO-Core@mx.uillinois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xpert.cheekyscientist.com/improve-flow-cytometry-cell-sorting-speed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s://imm.medicina.ulisboa.pt/facility/flowcytometry/doku.php?id=prepare_samples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biotech.illinois.edu/cmto/services-eqiupment/bd-facs-aria-II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s://biotech.illinois.edu/cmto/services-eqiupment/big-foot-thermofisher" TargetMode="External"/><Relationship Id="rId4" Type="http://schemas.openxmlformats.org/officeDocument/2006/relationships/hyperlink" Target="https://biotech.illinois.edu/cmto/services-eqiupment/bd-melody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biotech.illinois.edu/sites/biotech.illinois.edu/files/uploads/Sort%20Form_June%202024_0_0.doc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customXml" Target="../ink/ink6.xml"/><Relationship Id="rId18" Type="http://schemas.openxmlformats.org/officeDocument/2006/relationships/customXml" Target="../ink/ink9.xml"/><Relationship Id="rId3" Type="http://schemas.openxmlformats.org/officeDocument/2006/relationships/image" Target="../media/image6.png"/><Relationship Id="rId7" Type="http://schemas.openxmlformats.org/officeDocument/2006/relationships/customXml" Target="../ink/ink2.xml"/><Relationship Id="rId12" Type="http://schemas.openxmlformats.org/officeDocument/2006/relationships/customXml" Target="../ink/ink5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image" Target="../media/image11.png"/><Relationship Id="rId10" Type="http://schemas.openxmlformats.org/officeDocument/2006/relationships/image" Target="../media/image10.png"/><Relationship Id="rId19" Type="http://schemas.openxmlformats.org/officeDocument/2006/relationships/customXml" Target="../ink/ink10.xml"/><Relationship Id="rId4" Type="http://schemas.openxmlformats.org/officeDocument/2006/relationships/image" Target="../media/image7.png"/><Relationship Id="rId9" Type="http://schemas.openxmlformats.org/officeDocument/2006/relationships/customXml" Target="../ink/ink3.xml"/><Relationship Id="rId14" Type="http://schemas.openxmlformats.org/officeDocument/2006/relationships/customXml" Target="../ink/ink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81138-A54A-76D1-B17C-6D47DB702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6188" y="1122709"/>
            <a:ext cx="3935262" cy="18693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5600" dirty="0"/>
              <a:t>Cell sorting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DDD44B-B731-7DDF-8AD3-5499E22C3D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688" y="4800600"/>
            <a:ext cx="4868263" cy="1691640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/>
            <a:r>
              <a:rPr lang="en-US" sz="1200" dirty="0">
                <a:solidFill>
                  <a:schemeClr val="tx1">
                    <a:lumMod val="85000"/>
                  </a:schemeClr>
                </a:solidFill>
              </a:rPr>
              <a:t>Presenter: Kerishnee Naicker</a:t>
            </a:r>
          </a:p>
          <a:p>
            <a:pPr indent="-182880"/>
            <a:r>
              <a:rPr lang="en-US" sz="1200" dirty="0">
                <a:solidFill>
                  <a:schemeClr val="tx1">
                    <a:lumMod val="85000"/>
                  </a:schemeClr>
                </a:solidFill>
              </a:rPr>
              <a:t>Cytometry Microscopy to Omics Facility</a:t>
            </a:r>
          </a:p>
          <a:p>
            <a:pPr indent="-182880"/>
            <a:r>
              <a:rPr lang="en-US" sz="1200" dirty="0">
                <a:solidFill>
                  <a:schemeClr val="tx1">
                    <a:lumMod val="85000"/>
                  </a:schemeClr>
                </a:solidFill>
              </a:rPr>
              <a:t>231 Edward R. Madigan Laboratory</a:t>
            </a:r>
          </a:p>
          <a:p>
            <a:pPr indent="-182880"/>
            <a:r>
              <a:rPr lang="en-US" sz="1200">
                <a:solidFill>
                  <a:schemeClr val="tx1">
                    <a:lumMod val="85000"/>
                  </a:schemeClr>
                </a:solidFill>
                <a:hlinkClick r:id="rId2"/>
              </a:rPr>
              <a:t>CMtO-Core</a:t>
            </a:r>
            <a:r>
              <a:rPr lang="en-US" sz="1200" dirty="0">
                <a:solidFill>
                  <a:schemeClr val="tx1">
                    <a:lumMod val="85000"/>
                  </a:schemeClr>
                </a:solidFill>
                <a:hlinkClick r:id="rId2"/>
              </a:rPr>
              <a:t>@mx.uillinois.edu</a:t>
            </a:r>
            <a:endParaRPr lang="en-US" sz="12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7" name="Picture 6" descr="A comic strip of cell activity&#10;&#10;Description automatically generated">
            <a:extLst>
              <a:ext uri="{FF2B5EF4-FFF2-40B4-BE49-F238E27FC236}">
                <a16:creationId xmlns:a16="http://schemas.microsoft.com/office/drawing/2014/main" id="{7031B1BA-DCE1-6391-A242-6ED28A4F5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28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09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519DF-FE29-79DF-E6A9-C298DEFFA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0"/>
            <a:ext cx="9692640" cy="1325562"/>
          </a:xfrm>
        </p:spPr>
        <p:txBody>
          <a:bodyPr/>
          <a:lstStyle/>
          <a:p>
            <a:r>
              <a:rPr lang="en-US" dirty="0"/>
              <a:t>Things to keep in mind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3A236-2200-DE9F-C4C9-3DD1ABC90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1828800"/>
            <a:ext cx="7214616" cy="4351337"/>
          </a:xfrm>
        </p:spPr>
        <p:txBody>
          <a:bodyPr numCol="1">
            <a:normAutofit lnSpcReduction="10000"/>
          </a:bodyPr>
          <a:lstStyle/>
          <a:p>
            <a:r>
              <a:rPr lang="en-US" u="sng" dirty="0"/>
              <a:t>Threshold: </a:t>
            </a:r>
            <a:r>
              <a:rPr lang="en-US" dirty="0"/>
              <a:t>Keep the threshold at the recommended amount depending on the sample</a:t>
            </a:r>
          </a:p>
          <a:p>
            <a:pPr marL="274320" lvl="1" indent="0">
              <a:buNone/>
            </a:pPr>
            <a:r>
              <a:rPr lang="en-US" dirty="0"/>
              <a:t>Low threshold = more events of debris shown – low efficiency and high abort count </a:t>
            </a:r>
          </a:p>
          <a:p>
            <a:pPr marL="274320" lvl="1" indent="0">
              <a:buNone/>
            </a:pPr>
            <a:r>
              <a:rPr lang="en-US" dirty="0"/>
              <a:t>High threshold = less events shown – increases the efficiency </a:t>
            </a:r>
            <a:r>
              <a:rPr lang="en-US" b="1" u="sng" dirty="0"/>
              <a:t>BUT</a:t>
            </a:r>
            <a:r>
              <a:rPr lang="en-US" dirty="0"/>
              <a:t> compromises the purity of the sample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u="sng" dirty="0"/>
              <a:t>PMT Voltages: </a:t>
            </a:r>
            <a:r>
              <a:rPr lang="en-US" dirty="0"/>
              <a:t>Keep the PMT Voltages the same if comparing each sample</a:t>
            </a:r>
          </a:p>
          <a:p>
            <a:pPr marL="274320" lvl="1" indent="0">
              <a:buNone/>
            </a:pPr>
            <a:r>
              <a:rPr lang="en-US" dirty="0"/>
              <a:t>Make sure your highest intensity is on scale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Figure 3: Threshold and PMT Voltages </a:t>
            </a:r>
            <a:r>
              <a:rPr lang="en-US" sz="1400" u="sng" dirty="0"/>
              <a:t>(</a:t>
            </a:r>
            <a:r>
              <a:rPr lang="en-US" sz="1400" u="sng" dirty="0" err="1"/>
              <a:t>BDbiosciences</a:t>
            </a:r>
            <a:r>
              <a:rPr lang="en-US" sz="1400" u="sng" dirty="0"/>
              <a:t>, 2019)</a:t>
            </a:r>
            <a:endParaRPr lang="en-US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9E71CC-8F8D-4CA0-6A27-ABC9D1FD3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5104" y="476221"/>
            <a:ext cx="1978744" cy="590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24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D654B-D522-48A2-812B-AD8DF8E7B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441" y="93785"/>
            <a:ext cx="9905998" cy="762000"/>
          </a:xfrm>
        </p:spPr>
        <p:txBody>
          <a:bodyPr/>
          <a:lstStyle/>
          <a:p>
            <a:r>
              <a:rPr lang="en-US" dirty="0"/>
              <a:t>Use of different nozzle sizes?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7F215E-3A82-B566-76ED-B41FD598E0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6" t="2873" r="4526" b="5748"/>
          <a:stretch/>
        </p:blipFill>
        <p:spPr>
          <a:xfrm>
            <a:off x="6014192" y="1955565"/>
            <a:ext cx="5888247" cy="31740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1CAD53-DE02-566E-0B0D-56415E8F7999}"/>
              </a:ext>
            </a:extLst>
          </p:cNvPr>
          <p:cNvSpPr txBox="1"/>
          <p:nvPr/>
        </p:nvSpPr>
        <p:spPr>
          <a:xfrm>
            <a:off x="5609780" y="6274872"/>
            <a:ext cx="65822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https://expert.cheekyscientist.com/improve-flow-cytometry-cell-sorting-speed/</a:t>
            </a:r>
            <a:endParaRPr lang="en-US" sz="12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2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https://imm.medicina.ulisboa.pt/facility/flowcytometry/doku.php?id=prepare_samples</a:t>
            </a:r>
            <a:endParaRPr lang="en-US" sz="12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1217D3-CFC2-DFAA-3778-DA95BC51AA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897" y="780489"/>
            <a:ext cx="5094510" cy="572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52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CE5D9-05F5-C8FC-02F2-3563983D0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38329"/>
            <a:ext cx="9692640" cy="594360"/>
          </a:xfrm>
        </p:spPr>
        <p:txBody>
          <a:bodyPr>
            <a:normAutofit/>
          </a:bodyPr>
          <a:lstStyle/>
          <a:p>
            <a:r>
              <a:rPr lang="en-US" dirty="0"/>
              <a:t>Cell sorters available at CMtO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DBE353B-CBEA-1FD5-4EBE-1D9F2371BD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5954497"/>
              </p:ext>
            </p:extLst>
          </p:nvPr>
        </p:nvGraphicFramePr>
        <p:xfrm>
          <a:off x="809523" y="1115569"/>
          <a:ext cx="9692639" cy="5536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5912">
                  <a:extLst>
                    <a:ext uri="{9D8B030D-6E8A-4147-A177-3AD203B41FA5}">
                      <a16:colId xmlns:a16="http://schemas.microsoft.com/office/drawing/2014/main" val="1916596479"/>
                    </a:ext>
                  </a:extLst>
                </a:gridCol>
                <a:gridCol w="2523329">
                  <a:extLst>
                    <a:ext uri="{9D8B030D-6E8A-4147-A177-3AD203B41FA5}">
                      <a16:colId xmlns:a16="http://schemas.microsoft.com/office/drawing/2014/main" val="746365715"/>
                    </a:ext>
                  </a:extLst>
                </a:gridCol>
                <a:gridCol w="2730467">
                  <a:extLst>
                    <a:ext uri="{9D8B030D-6E8A-4147-A177-3AD203B41FA5}">
                      <a16:colId xmlns:a16="http://schemas.microsoft.com/office/drawing/2014/main" val="1989054510"/>
                    </a:ext>
                  </a:extLst>
                </a:gridCol>
                <a:gridCol w="3012931">
                  <a:extLst>
                    <a:ext uri="{9D8B030D-6E8A-4147-A177-3AD203B41FA5}">
                      <a16:colId xmlns:a16="http://schemas.microsoft.com/office/drawing/2014/main" val="4237988501"/>
                    </a:ext>
                  </a:extLst>
                </a:gridCol>
              </a:tblGrid>
              <a:tr h="168249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BDFACS ARIA II (</a:t>
                      </a:r>
                      <a:r>
                        <a:rPr lang="en-US" sz="1100" kern="100">
                          <a:effectLst/>
                        </a:rPr>
                        <a:t>not in use)</a:t>
                      </a:r>
                      <a:endParaRPr lang="en-US" sz="1100" kern="1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BDFACS MELODY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THERMOFISHER BIGFOOT 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7920559"/>
                  </a:ext>
                </a:extLst>
              </a:tr>
              <a:tr h="34451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Lasers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Lasers (V, B, Y/G, R)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Lasers (B, Y/G, R)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Lasers (UV, V, B, Y/G, R)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694451"/>
                  </a:ext>
                </a:extLst>
              </a:tr>
              <a:tr h="34451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Detectors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6924001"/>
                  </a:ext>
                </a:extLst>
              </a:tr>
              <a:tr h="34451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Sort ways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4-way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4-way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6-way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2436043"/>
                  </a:ext>
                </a:extLst>
              </a:tr>
              <a:tr h="88668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Collection tubes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5mL polypropylene tubes, 1.5mL </a:t>
                      </a:r>
                      <a:r>
                        <a:rPr lang="en-US" sz="1100" b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Eppi’s</a:t>
                      </a:r>
                      <a:r>
                        <a:rPr lang="en-US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15mL tubes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96 well plates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5mL polypropylene tubes, 1.5mL </a:t>
                      </a:r>
                      <a:r>
                        <a:rPr lang="en-US" sz="1100" b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Eppi’s</a:t>
                      </a:r>
                      <a:endParaRPr lang="en-US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96 well plate sorts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5mL polypropylene tubes, 1.5mL </a:t>
                      </a:r>
                      <a:r>
                        <a:rPr lang="en-US" sz="1100" b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Eppi’s</a:t>
                      </a:r>
                      <a:r>
                        <a:rPr lang="en-US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15mL tubes, 50mL tubes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96, 384, 1536 plate sorting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0231202"/>
                  </a:ext>
                </a:extLst>
              </a:tr>
              <a:tr h="34451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Nozzle sizes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70, 85,100um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70, 100, 120, 150um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2331666"/>
                  </a:ext>
                </a:extLst>
              </a:tr>
              <a:tr h="34451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Sort rate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15K per sec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40K per sec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70K-100K cells per sec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0589108"/>
                  </a:ext>
                </a:extLst>
              </a:tr>
              <a:tr h="55566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Temperature control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4°C, 20°C, 37°C &amp; 42°C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4°C, 22°C, 37°C &amp; 42°C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4°C - 37°C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2820583"/>
                  </a:ext>
                </a:extLst>
              </a:tr>
              <a:tr h="34451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Flow cell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Cuvette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Quartz Cuvette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Jet and air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5254221"/>
                  </a:ext>
                </a:extLst>
              </a:tr>
              <a:tr h="34451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Website link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Aria-II</a:t>
                      </a:r>
                      <a:endParaRPr lang="en-US" sz="1100" b="1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BDFACS Melody</a:t>
                      </a:r>
                      <a:endParaRPr lang="en-US" sz="1100" b="1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 dirty="0" err="1">
                          <a:solidFill>
                            <a:srgbClr val="67AAB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ThermoFisher</a:t>
                      </a:r>
                      <a:r>
                        <a:rPr lang="en-US" sz="1100" b="1" kern="100" dirty="0">
                          <a:solidFill>
                            <a:srgbClr val="67AAB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lang="en-US" sz="1100" b="1" kern="100" dirty="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BigFoot</a:t>
                      </a:r>
                      <a:endParaRPr lang="en-US" sz="1100" b="1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0246516"/>
                  </a:ext>
                </a:extLst>
              </a:tr>
            </a:tbl>
          </a:graphicData>
        </a:graphic>
      </p:graphicFrame>
      <p:pic>
        <p:nvPicPr>
          <p:cNvPr id="9" name="Picture 8" descr="A close-up of a machine&#10;&#10;Description automatically generated">
            <a:extLst>
              <a:ext uri="{FF2B5EF4-FFF2-40B4-BE49-F238E27FC236}">
                <a16:creationId xmlns:a16="http://schemas.microsoft.com/office/drawing/2014/main" id="{2BF32BBF-AD3E-E94F-4036-2EB7FF38A0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388" y="1429442"/>
            <a:ext cx="1789012" cy="1204030"/>
          </a:xfrm>
          <a:prstGeom prst="rect">
            <a:avLst/>
          </a:prstGeom>
        </p:spPr>
      </p:pic>
      <p:pic>
        <p:nvPicPr>
          <p:cNvPr id="11" name="Picture 10" descr="A person in a lab coat putting a test tube into a machine&#10;&#10;Description automatically generated">
            <a:extLst>
              <a:ext uri="{FF2B5EF4-FFF2-40B4-BE49-F238E27FC236}">
                <a16:creationId xmlns:a16="http://schemas.microsoft.com/office/drawing/2014/main" id="{5B4BA990-E8AF-FEBC-813D-E68C3FC936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494" y="1429442"/>
            <a:ext cx="1789012" cy="1204030"/>
          </a:xfrm>
          <a:prstGeom prst="rect">
            <a:avLst/>
          </a:prstGeom>
        </p:spPr>
      </p:pic>
      <p:pic>
        <p:nvPicPr>
          <p:cNvPr id="13" name="Picture 12" descr="A large machine with a monitor and a screen&#10;&#10;Description automatically generated">
            <a:extLst>
              <a:ext uri="{FF2B5EF4-FFF2-40B4-BE49-F238E27FC236}">
                <a16:creationId xmlns:a16="http://schemas.microsoft.com/office/drawing/2014/main" id="{EB47FC19-24C4-22FF-02C0-B4861CB088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185" y="1429442"/>
            <a:ext cx="1789012" cy="120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91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2B971-032C-41CE-2C17-449057002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1" y="365760"/>
            <a:ext cx="9858383" cy="1325562"/>
          </a:xfrm>
        </p:spPr>
        <p:txBody>
          <a:bodyPr>
            <a:normAutofit/>
          </a:bodyPr>
          <a:lstStyle/>
          <a:p>
            <a:r>
              <a:rPr lang="en-US"/>
              <a:t>What do you need for sorting?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E82819F-8E2A-C27D-AF19-AA0E0CA08A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7815401"/>
              </p:ext>
            </p:extLst>
          </p:nvPr>
        </p:nvGraphicFramePr>
        <p:xfrm>
          <a:off x="1262063" y="2013055"/>
          <a:ext cx="9858191" cy="4201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1057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55789-73B4-EE17-B78B-B2914EE73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0"/>
            <a:ext cx="9692640" cy="1325562"/>
          </a:xfrm>
        </p:spPr>
        <p:txBody>
          <a:bodyPr/>
          <a:lstStyle/>
          <a:p>
            <a:r>
              <a:rPr lang="en-US" dirty="0"/>
              <a:t>before scheduling TO SORT AT OUR FACILITY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5AF3A3-C9A2-73CD-C8F5-20DF9E8B49D0}"/>
              </a:ext>
            </a:extLst>
          </p:cNvPr>
          <p:cNvSpPr txBox="1"/>
          <p:nvPr/>
        </p:nvSpPr>
        <p:spPr>
          <a:xfrm>
            <a:off x="720261" y="1325562"/>
            <a:ext cx="10204704" cy="4869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dirty="0">
                <a:solidFill>
                  <a:schemeClr val="tx2">
                    <a:lumMod val="9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REQUIRED: </a:t>
            </a:r>
            <a:r>
              <a:rPr lang="en-US" sz="2800" b="0" i="0" u="none" strike="noStrike" dirty="0">
                <a:solidFill>
                  <a:schemeClr val="tx2">
                    <a:lumMod val="9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Sort form</a:t>
            </a:r>
            <a:endParaRPr lang="en-US" sz="2800" b="0" i="0" u="none" strike="noStrike" dirty="0">
              <a:solidFill>
                <a:schemeClr val="tx2">
                  <a:lumMod val="9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0" dirty="0">
              <a:solidFill>
                <a:schemeClr val="tx2">
                  <a:lumMod val="9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chemeClr val="tx2">
                    <a:lumMod val="9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would also like to learn a bit more about your project before you come in, such as:</a:t>
            </a:r>
            <a:endParaRPr lang="en-US" sz="1800" b="0" dirty="0">
              <a:solidFill>
                <a:schemeClr val="tx2">
                  <a:lumMod val="9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0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chemeClr val="tx2">
                    <a:lumMod val="9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  What type of cells will you be bringing in?</a:t>
            </a:r>
            <a:endParaRPr lang="en-US" sz="1800" b="0" dirty="0">
              <a:solidFill>
                <a:schemeClr val="tx2">
                  <a:lumMod val="9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0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chemeClr val="tx2">
                    <a:lumMod val="9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  Have you run these samples on an analyzer? If so, please send pdfs of your sample data. </a:t>
            </a:r>
            <a:endParaRPr lang="en-US" sz="1800" b="0" dirty="0">
              <a:solidFill>
                <a:schemeClr val="tx2">
                  <a:lumMod val="9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0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dirty="0">
                <a:solidFill>
                  <a:schemeClr val="tx2">
                    <a:lumMod val="9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PLEASE NOTE: THIS DATA SHOULD REPRESENT THE EXACT SAMPLES YOU WILL BE BRINGING IN FOR SORTING. </a:t>
            </a:r>
            <a:endParaRPr lang="en-US" sz="1800" b="0" dirty="0">
              <a:solidFill>
                <a:schemeClr val="tx2">
                  <a:lumMod val="9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0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chemeClr val="tx2">
                    <a:lumMod val="9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 Are these cells BSL2? If so, is it approved by DRS?</a:t>
            </a:r>
            <a:endParaRPr lang="en-US" sz="1800" b="0" dirty="0">
              <a:solidFill>
                <a:schemeClr val="tx2">
                  <a:lumMod val="9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0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chemeClr val="tx2">
                    <a:lumMod val="9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  What are your cells stained with (please provide the fluorophore(s) and excitations and emissions)?</a:t>
            </a:r>
            <a:endParaRPr lang="en-US" sz="1800" b="0" dirty="0">
              <a:solidFill>
                <a:schemeClr val="tx2">
                  <a:lumMod val="9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AFE275B-842A-D4E8-5249-86B57C6B744C}"/>
              </a:ext>
            </a:extLst>
          </p:cNvPr>
          <p:cNvCxnSpPr>
            <a:cxnSpLocks/>
          </p:cNvCxnSpPr>
          <p:nvPr/>
        </p:nvCxnSpPr>
        <p:spPr>
          <a:xfrm>
            <a:off x="3536302" y="1500641"/>
            <a:ext cx="650842" cy="224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BC13D57-2582-A6C8-42D9-589DF1D81A76}"/>
              </a:ext>
            </a:extLst>
          </p:cNvPr>
          <p:cNvCxnSpPr>
            <a:cxnSpLocks/>
          </p:cNvCxnSpPr>
          <p:nvPr/>
        </p:nvCxnSpPr>
        <p:spPr>
          <a:xfrm flipV="1">
            <a:off x="3460352" y="1972744"/>
            <a:ext cx="726792" cy="322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4AA93E-CF21-88FD-5C85-DFF2C7C7CA1A}"/>
              </a:ext>
            </a:extLst>
          </p:cNvPr>
          <p:cNvCxnSpPr>
            <a:cxnSpLocks/>
          </p:cNvCxnSpPr>
          <p:nvPr/>
        </p:nvCxnSpPr>
        <p:spPr>
          <a:xfrm flipH="1">
            <a:off x="7496776" y="1428198"/>
            <a:ext cx="637031" cy="297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70FD72A-D501-08F6-622A-4F1EF4827F37}"/>
              </a:ext>
            </a:extLst>
          </p:cNvPr>
          <p:cNvCxnSpPr>
            <a:cxnSpLocks/>
          </p:cNvCxnSpPr>
          <p:nvPr/>
        </p:nvCxnSpPr>
        <p:spPr>
          <a:xfrm flipH="1" flipV="1">
            <a:off x="7397358" y="1972744"/>
            <a:ext cx="736449" cy="322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600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2CC29-B521-330B-5A03-5269B422D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26008"/>
          </a:xfrm>
        </p:spPr>
        <p:txBody>
          <a:bodyPr/>
          <a:lstStyle/>
          <a:p>
            <a:r>
              <a:rPr lang="en-US" dirty="0">
                <a:highlight>
                  <a:srgbClr val="00FF00"/>
                </a:highlight>
              </a:rPr>
              <a:t>Cancellation policy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9F430-C839-1711-8B44-AECB7D38E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677" y="1962911"/>
            <a:ext cx="9905998" cy="3124201"/>
          </a:xfrm>
        </p:spPr>
        <p:txBody>
          <a:bodyPr/>
          <a:lstStyle/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BMPlexSans-Light"/>
              </a:rPr>
              <a:t>-- No charge for appointments canceled &gt; 48 hours in advance.</a:t>
            </a:r>
          </a:p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BMPlexSans-Light"/>
              </a:rPr>
              <a:t>-- Appointments cancelled or changed &lt; 48 hours but &gt; 24 hours in advance will be billed 1/2 hour of use.</a:t>
            </a:r>
          </a:p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BMPlexSans-Light"/>
              </a:rPr>
              <a:t>-- Appointments cancelled or changed &lt; 24 hours in advance will be billed the whole scheduled time.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17D551-51A2-91D6-7531-811C9003434D}"/>
              </a:ext>
            </a:extLst>
          </p:cNvPr>
          <p:cNvSpPr txBox="1"/>
          <p:nvPr/>
        </p:nvSpPr>
        <p:spPr>
          <a:xfrm>
            <a:off x="1141413" y="5477256"/>
            <a:ext cx="10233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APPLIES TO BOTH ANALYZERS AND SORTERS!!</a:t>
            </a:r>
          </a:p>
        </p:txBody>
      </p:sp>
    </p:spTree>
    <p:extLst>
      <p:ext uri="{BB962C8B-B14F-4D97-AF65-F5344CB8AC3E}">
        <p14:creationId xmlns:p14="http://schemas.microsoft.com/office/powerpoint/2010/main" val="518340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standing next to a question mark&#10;&#10;Description automatically generated">
            <a:extLst>
              <a:ext uri="{FF2B5EF4-FFF2-40B4-BE49-F238E27FC236}">
                <a16:creationId xmlns:a16="http://schemas.microsoft.com/office/drawing/2014/main" id="{B1ADDD48-19D2-C63C-3BE6-6FE4E7DC49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665" y="1183440"/>
            <a:ext cx="5641915" cy="44911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78D8D7-B3AE-9872-54EA-2EA81EEDBE62}"/>
              </a:ext>
            </a:extLst>
          </p:cNvPr>
          <p:cNvSpPr txBox="1"/>
          <p:nvPr/>
        </p:nvSpPr>
        <p:spPr>
          <a:xfrm>
            <a:off x="585216" y="786384"/>
            <a:ext cx="40239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Please complete our quiz based on the theoretical training 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Need to be completed if you want to gain access to the calendar and instrument.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If you already have access, you will need to complete this quiz to continue having access.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0CD62D-40C2-B1BB-5E2A-2B2AF9858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82" y="4519233"/>
            <a:ext cx="5559323" cy="187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00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E4119-CAE8-D4FE-E070-78CE0954A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069848"/>
          </a:xfrm>
        </p:spPr>
        <p:txBody>
          <a:bodyPr>
            <a:normAutofit/>
          </a:bodyPr>
          <a:lstStyle/>
          <a:p>
            <a:r>
              <a:rPr lang="en-US" dirty="0"/>
              <a:t>Contents 		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D41F50D8-19BE-C5AD-7C1E-C1CF553FD9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5315108"/>
              </p:ext>
            </p:extLst>
          </p:nvPr>
        </p:nvGraphicFramePr>
        <p:xfrm>
          <a:off x="1141413" y="1783081"/>
          <a:ext cx="9905998" cy="4008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3923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797B9-6574-CACC-78B2-3670A5B95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1440"/>
            <a:ext cx="9692640" cy="1325562"/>
          </a:xfrm>
        </p:spPr>
        <p:txBody>
          <a:bodyPr/>
          <a:lstStyle/>
          <a:p>
            <a:r>
              <a:rPr lang="en-US" dirty="0"/>
              <a:t>Introduction to cell sorting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FFFA6-A27B-F362-6AD1-052EA606A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84" y="1783080"/>
            <a:ext cx="9939528" cy="4351337"/>
          </a:xfrm>
        </p:spPr>
        <p:txBody>
          <a:bodyPr/>
          <a:lstStyle/>
          <a:p>
            <a:r>
              <a:rPr lang="en-US" dirty="0"/>
              <a:t>Used to collect cells of interest from the rest of the population for downstream processing.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Setting up an experiment – Determine the population of interest </a:t>
            </a:r>
          </a:p>
          <a:p>
            <a:pPr marL="342900" indent="-342900">
              <a:buAutoNum type="arabicPeriod"/>
            </a:pPr>
            <a:r>
              <a:rPr lang="en-US" dirty="0"/>
              <a:t>Selecting your sorting gates</a:t>
            </a:r>
          </a:p>
          <a:p>
            <a:pPr marL="342900" indent="-342900">
              <a:buAutoNum type="arabicPeriod"/>
            </a:pPr>
            <a:r>
              <a:rPr lang="en-US" dirty="0"/>
              <a:t>Sorting your sample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 graph with purple and blue dots&#10;&#10;Description automatically generated">
            <a:extLst>
              <a:ext uri="{FF2B5EF4-FFF2-40B4-BE49-F238E27FC236}">
                <a16:creationId xmlns:a16="http://schemas.microsoft.com/office/drawing/2014/main" id="{08C8AD72-4F0C-41E6-FD11-0F3C39534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058" y="3791261"/>
            <a:ext cx="2704428" cy="2343156"/>
          </a:xfrm>
          <a:prstGeom prst="rect">
            <a:avLst/>
          </a:prstGeom>
        </p:spPr>
      </p:pic>
      <p:pic>
        <p:nvPicPr>
          <p:cNvPr id="6" name="Picture 5" descr="A screen shot of a graph&#10;&#10;Description automatically generated">
            <a:extLst>
              <a:ext uri="{FF2B5EF4-FFF2-40B4-BE49-F238E27FC236}">
                <a16:creationId xmlns:a16="http://schemas.microsoft.com/office/drawing/2014/main" id="{8EBBF26F-D39A-3519-3E8D-979BCC5C2B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188" y="3791261"/>
            <a:ext cx="2477188" cy="2343156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68782BDB-5264-7746-ED84-E6BB5B9DA3BD}"/>
              </a:ext>
            </a:extLst>
          </p:cNvPr>
          <p:cNvSpPr/>
          <p:nvPr/>
        </p:nvSpPr>
        <p:spPr>
          <a:xfrm>
            <a:off x="7452130" y="4758612"/>
            <a:ext cx="1048058" cy="410547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23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3AA8F-0684-B404-A4EE-D536F04B2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0249" y="570474"/>
            <a:ext cx="3873910" cy="132494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dirty="0">
                <a:solidFill>
                  <a:srgbClr val="FFFFFF"/>
                </a:solidFill>
              </a:rPr>
              <a:t>Cell Sorting principle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1804DF-503A-AAF3-E811-34B17D900459}"/>
              </a:ext>
            </a:extLst>
          </p:cNvPr>
          <p:cNvSpPr txBox="1"/>
          <p:nvPr/>
        </p:nvSpPr>
        <p:spPr>
          <a:xfrm>
            <a:off x="8384272" y="2331720"/>
            <a:ext cx="3269227" cy="39703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electric charge is assigned to each of the particles of interest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Four-to-six-way sorters have different orders of magnitude of charge that is assigned to each of them.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Different types of sorts can be done yield, purity, single cell and index sorts</a:t>
            </a:r>
          </a:p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A46C3F-820D-007F-90AC-EC7EEA0897D5}"/>
              </a:ext>
            </a:extLst>
          </p:cNvPr>
          <p:cNvSpPr txBox="1"/>
          <p:nvPr/>
        </p:nvSpPr>
        <p:spPr>
          <a:xfrm>
            <a:off x="1378444" y="5970341"/>
            <a:ext cx="610362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1: Principle of cell sorting </a:t>
            </a:r>
            <a:r>
              <a:rPr lang="en-US" sz="14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(Bd biosciences,2019)</a:t>
            </a:r>
            <a:endParaRPr lang="en-US" sz="1800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D23B68-D9E3-232E-896C-BF3577772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232" y="896803"/>
            <a:ext cx="6506483" cy="475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B4B18-9BEC-4842-FF16-896F69E2A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" y="356616"/>
            <a:ext cx="9692640" cy="822642"/>
          </a:xfrm>
        </p:spPr>
        <p:txBody>
          <a:bodyPr>
            <a:normAutofit fontScale="90000"/>
          </a:bodyPr>
          <a:lstStyle/>
          <a:p>
            <a:r>
              <a:rPr lang="en-US" dirty="0"/>
              <a:t>Streams, droplet formation and drop delay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A89C23-BE79-1434-83A9-F7AB2FDFE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04" y="1456065"/>
            <a:ext cx="7094110" cy="4746718"/>
          </a:xfrm>
          <a:prstGeom prst="rect">
            <a:avLst/>
          </a:prstGeom>
        </p:spPr>
      </p:pic>
      <p:pic>
        <p:nvPicPr>
          <p:cNvPr id="6" name="Picture 5" descr="A diagram of a dropout&#10;&#10;Description automatically generated">
            <a:extLst>
              <a:ext uri="{FF2B5EF4-FFF2-40B4-BE49-F238E27FC236}">
                <a16:creationId xmlns:a16="http://schemas.microsoft.com/office/drawing/2014/main" id="{48A7D3F0-B2CE-11F1-9338-AE078EBEC7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502" y="1444635"/>
            <a:ext cx="3153258" cy="474671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3303FAD-EAD1-9678-BDFD-3398465B2692}"/>
                  </a:ext>
                </a:extLst>
              </p14:cNvPr>
              <p14:cNvContentPartPr/>
              <p14:nvPr/>
            </p14:nvContentPartPr>
            <p14:xfrm>
              <a:off x="8064792" y="1728216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3303FAD-EAD1-9678-BDFD-3398465B269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11152" y="162021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561D4CF-F034-6DDB-F109-8E987082E78E}"/>
                  </a:ext>
                </a:extLst>
              </p14:cNvPr>
              <p14:cNvContentPartPr/>
              <p14:nvPr/>
            </p14:nvContentPartPr>
            <p14:xfrm>
              <a:off x="8103672" y="1700136"/>
              <a:ext cx="53280" cy="10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561D4CF-F034-6DDB-F109-8E987082E78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49672" y="1592496"/>
                <a:ext cx="1609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11F9DBF-8142-5692-99CF-096187F9CC38}"/>
                  </a:ext>
                </a:extLst>
              </p14:cNvPr>
              <p14:cNvContentPartPr/>
              <p14:nvPr/>
            </p14:nvContentPartPr>
            <p14:xfrm>
              <a:off x="8056152" y="1592496"/>
              <a:ext cx="91440" cy="300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11F9DBF-8142-5692-99CF-096187F9CC3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002152" y="1484496"/>
                <a:ext cx="199080" cy="5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67657F8-8B59-BD4F-D5D3-E1ADB0E9EE5E}"/>
                  </a:ext>
                </a:extLst>
              </p14:cNvPr>
              <p14:cNvContentPartPr/>
              <p14:nvPr/>
            </p14:nvContentPartPr>
            <p14:xfrm>
              <a:off x="8192952" y="1828656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67657F8-8B59-BD4F-D5D3-E1ADB0E9EE5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39312" y="172101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202B1E5-F8ED-3D68-346C-ABA5CBC57D58}"/>
                  </a:ext>
                </a:extLst>
              </p14:cNvPr>
              <p14:cNvContentPartPr/>
              <p14:nvPr/>
            </p14:nvContentPartPr>
            <p14:xfrm>
              <a:off x="8165232" y="1828656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202B1E5-F8ED-3D68-346C-ABA5CBC57D5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11592" y="172101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D29F2D8-9F55-3069-7BDA-4788C24F9231}"/>
                  </a:ext>
                </a:extLst>
              </p14:cNvPr>
              <p14:cNvContentPartPr/>
              <p14:nvPr/>
            </p14:nvContentPartPr>
            <p14:xfrm>
              <a:off x="8146872" y="1709856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D29F2D8-9F55-3069-7BDA-4788C24F923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93232" y="160221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36C870D-E83B-37F7-7AD7-C1F4D30092C8}"/>
                  </a:ext>
                </a:extLst>
              </p14:cNvPr>
              <p14:cNvContentPartPr/>
              <p14:nvPr/>
            </p14:nvContentPartPr>
            <p14:xfrm>
              <a:off x="8083152" y="1645416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36C870D-E83B-37F7-7AD7-C1F4D30092C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020152" y="1582776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0F1E8FF8-234E-36F0-23F9-FEBA6C6196B9}"/>
              </a:ext>
            </a:extLst>
          </p:cNvPr>
          <p:cNvGrpSpPr/>
          <p:nvPr/>
        </p:nvGrpSpPr>
        <p:grpSpPr>
          <a:xfrm>
            <a:off x="8092152" y="1755576"/>
            <a:ext cx="28080" cy="119160"/>
            <a:chOff x="8092152" y="1755576"/>
            <a:chExt cx="28080" cy="11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3A7F418-55D6-2D56-2EF9-406A2E8F7EB5}"/>
                    </a:ext>
                  </a:extLst>
                </p14:cNvPr>
                <p14:cNvContentPartPr/>
                <p14:nvPr/>
              </p14:nvContentPartPr>
              <p14:xfrm>
                <a:off x="8119872" y="1755576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3A7F418-55D6-2D56-2EF9-406A2E8F7EB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056872" y="1692576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FD6DD36-B472-7562-0D30-A41C2302DE00}"/>
                    </a:ext>
                  </a:extLst>
                </p14:cNvPr>
                <p14:cNvContentPartPr/>
                <p14:nvPr/>
              </p14:nvContentPartPr>
              <p14:xfrm>
                <a:off x="8101512" y="1810296"/>
                <a:ext cx="360" cy="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FD6DD36-B472-7562-0D30-A41C2302DE0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038512" y="1747656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A03A272-DD74-75AE-A8F4-2EBCA026627B}"/>
                    </a:ext>
                  </a:extLst>
                </p14:cNvPr>
                <p14:cNvContentPartPr/>
                <p14:nvPr/>
              </p14:nvContentPartPr>
              <p14:xfrm>
                <a:off x="8092152" y="1874376"/>
                <a:ext cx="360" cy="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A03A272-DD74-75AE-A8F4-2EBCA026627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029152" y="1811736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85778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B2F70-87EA-E1CB-FFA3-7255D6BFF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164" y="-32026"/>
            <a:ext cx="3956713" cy="844296"/>
          </a:xfrm>
        </p:spPr>
        <p:txBody>
          <a:bodyPr>
            <a:normAutofit/>
          </a:bodyPr>
          <a:lstStyle/>
          <a:p>
            <a:r>
              <a:rPr lang="en-US" dirty="0"/>
              <a:t>Sorting previews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2144FB-4B0D-41C1-EA5B-EB2C82F55282}"/>
              </a:ext>
            </a:extLst>
          </p:cNvPr>
          <p:cNvSpPr/>
          <p:nvPr/>
        </p:nvSpPr>
        <p:spPr>
          <a:xfrm>
            <a:off x="476161" y="1627632"/>
            <a:ext cx="3456432" cy="47365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B2EB90-1A7C-3289-44BB-16F3FFA1985B}"/>
              </a:ext>
            </a:extLst>
          </p:cNvPr>
          <p:cNvSpPr/>
          <p:nvPr/>
        </p:nvSpPr>
        <p:spPr>
          <a:xfrm>
            <a:off x="4477512" y="1627632"/>
            <a:ext cx="3456432" cy="47365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B9A0FA-4BBB-11EF-C175-0514FD8740E1}"/>
              </a:ext>
            </a:extLst>
          </p:cNvPr>
          <p:cNvSpPr/>
          <p:nvPr/>
        </p:nvSpPr>
        <p:spPr>
          <a:xfrm>
            <a:off x="8543544" y="1627632"/>
            <a:ext cx="3456432" cy="47365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3EE5F6-AC4B-E08B-343F-DDB0394CDA3C}"/>
              </a:ext>
            </a:extLst>
          </p:cNvPr>
          <p:cNvSpPr/>
          <p:nvPr/>
        </p:nvSpPr>
        <p:spPr>
          <a:xfrm rot="914666">
            <a:off x="1227331" y="2125978"/>
            <a:ext cx="246888" cy="28986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C24275-8486-B11F-A764-816334ACC3C5}"/>
              </a:ext>
            </a:extLst>
          </p:cNvPr>
          <p:cNvSpPr/>
          <p:nvPr/>
        </p:nvSpPr>
        <p:spPr>
          <a:xfrm rot="20647754">
            <a:off x="2922217" y="2110204"/>
            <a:ext cx="246888" cy="28986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D37E97-8C8C-4AD8-D276-A7C43BE4C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932" y="2534602"/>
            <a:ext cx="114300" cy="1428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58D456-A872-69D0-EABE-FC6D8C0B1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808" y="3038662"/>
            <a:ext cx="114300" cy="1428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D7738D-3EE5-C4BE-3675-A62ADCDF1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396" y="3503865"/>
            <a:ext cx="114300" cy="1428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03A337-9F97-17C7-8D65-D4F35963B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984" y="3995928"/>
            <a:ext cx="114300" cy="1428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87E35C-0CCA-E4FC-F573-D2FD4E42B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164" y="4498654"/>
            <a:ext cx="114300" cy="1428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788D3D7-3EC3-1BB9-928B-D91F1A93C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959" y="2458402"/>
            <a:ext cx="123825" cy="76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FF4124-40FA-F070-98D5-65D27FE17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414" y="3033899"/>
            <a:ext cx="123825" cy="76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BBE4384-A258-0D1B-5DC3-223FB9745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445" y="3537202"/>
            <a:ext cx="123825" cy="76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B6E3606-8A9F-37BE-BCB8-D74D7FEEC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620" y="4062603"/>
            <a:ext cx="123825" cy="76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45470F5-3F12-3BC2-3BC6-F7A32D9D2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588" y="4531991"/>
            <a:ext cx="123825" cy="76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F3C5235-DFC6-C5D7-59A2-1C8B490D0ACC}"/>
              </a:ext>
            </a:extLst>
          </p:cNvPr>
          <p:cNvSpPr/>
          <p:nvPr/>
        </p:nvSpPr>
        <p:spPr>
          <a:xfrm rot="914666">
            <a:off x="5201924" y="2138803"/>
            <a:ext cx="246888" cy="28986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5F2826-4A65-B1CE-F664-2C9ECED8FFCA}"/>
              </a:ext>
            </a:extLst>
          </p:cNvPr>
          <p:cNvSpPr/>
          <p:nvPr/>
        </p:nvSpPr>
        <p:spPr>
          <a:xfrm rot="20647754">
            <a:off x="6896810" y="2123029"/>
            <a:ext cx="246888" cy="28986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64FFE7E-1F0A-C798-0673-5D9A2DAC2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525" y="2547427"/>
            <a:ext cx="114300" cy="1428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9F64844-8027-7A81-B3B3-0E90FDC51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401" y="3051487"/>
            <a:ext cx="114300" cy="1428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0851C2E-0251-5BE8-5F98-8DF9C27D6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7989" y="3516690"/>
            <a:ext cx="114300" cy="1428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ECD5651-FC59-4FAF-912C-F7E593B17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577" y="4008753"/>
            <a:ext cx="114300" cy="1428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AB4977F-585F-545B-EE2F-C81E9AA53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757" y="4511479"/>
            <a:ext cx="114300" cy="1428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DCC862E-BEB6-CAFA-59B2-EE82D2B15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5552" y="2471227"/>
            <a:ext cx="123825" cy="76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6EF89DF-C16C-150F-95E0-28A56B060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007" y="3046724"/>
            <a:ext cx="123825" cy="76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F421538-6DC0-BCF6-5F39-9357885D7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038" y="3550027"/>
            <a:ext cx="123825" cy="76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1F22D08-AB51-051F-AF7B-D7A267E73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213" y="4075428"/>
            <a:ext cx="123825" cy="76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45A1CBA-8252-09AF-1BD8-6A628F279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181" y="4544816"/>
            <a:ext cx="123825" cy="76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2D23CD6C-99AF-5C63-3163-F1286FBF0DF1}"/>
              </a:ext>
            </a:extLst>
          </p:cNvPr>
          <p:cNvSpPr/>
          <p:nvPr/>
        </p:nvSpPr>
        <p:spPr>
          <a:xfrm rot="20647754">
            <a:off x="11323291" y="2161127"/>
            <a:ext cx="246888" cy="28986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A9DC987-A152-65FA-CE5B-22B606A5A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9587" y="2554782"/>
            <a:ext cx="114300" cy="1428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B2FF347-C778-9ECB-E9DC-96E4692B5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2175" y="3049698"/>
            <a:ext cx="114300" cy="1428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1EACD8F-6155-C4D6-8C74-B4924CB0C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4763" y="3514901"/>
            <a:ext cx="114300" cy="1428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035A414-26A3-1B9F-0D39-6E813D1B1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6495" y="4025252"/>
            <a:ext cx="114300" cy="1428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03CFDB7-7A36-85DE-F978-D2139E290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7819" y="4518834"/>
            <a:ext cx="114300" cy="1428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6F87B7D3-52F3-94D4-DB85-C8B1881D219F}"/>
              </a:ext>
            </a:extLst>
          </p:cNvPr>
          <p:cNvSpPr/>
          <p:nvPr/>
        </p:nvSpPr>
        <p:spPr>
          <a:xfrm>
            <a:off x="2029676" y="5620512"/>
            <a:ext cx="158833" cy="743712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000" dirty="0"/>
              <a:t>WASTE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91818B8-F0C6-656A-C1F8-EB3BB91944D0}"/>
              </a:ext>
            </a:extLst>
          </p:cNvPr>
          <p:cNvSpPr/>
          <p:nvPr/>
        </p:nvSpPr>
        <p:spPr>
          <a:xfrm>
            <a:off x="1459017" y="5352161"/>
            <a:ext cx="356616" cy="743712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400" dirty="0"/>
              <a:t>Tube 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F6BDC98-4533-8CDB-05E2-98D0DDD2A7BF}"/>
              </a:ext>
            </a:extLst>
          </p:cNvPr>
          <p:cNvSpPr/>
          <p:nvPr/>
        </p:nvSpPr>
        <p:spPr>
          <a:xfrm>
            <a:off x="2404780" y="5353346"/>
            <a:ext cx="356616" cy="743712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400" dirty="0"/>
              <a:t>Tube 2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1A5A0EF-6864-759B-CA36-C625245B8B71}"/>
              </a:ext>
            </a:extLst>
          </p:cNvPr>
          <p:cNvSpPr/>
          <p:nvPr/>
        </p:nvSpPr>
        <p:spPr>
          <a:xfrm>
            <a:off x="8919033" y="5332349"/>
            <a:ext cx="356616" cy="743712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400" dirty="0"/>
              <a:t>Tube 1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770D2D0-13DD-E4B8-42ED-AF1A63F3C7A9}"/>
              </a:ext>
            </a:extLst>
          </p:cNvPr>
          <p:cNvSpPr/>
          <p:nvPr/>
        </p:nvSpPr>
        <p:spPr>
          <a:xfrm>
            <a:off x="11243656" y="5318650"/>
            <a:ext cx="356616" cy="743712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400" dirty="0"/>
              <a:t>Tube 6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4571527-24D0-1F9E-6B55-2861DA197D2C}"/>
              </a:ext>
            </a:extLst>
          </p:cNvPr>
          <p:cNvSpPr/>
          <p:nvPr/>
        </p:nvSpPr>
        <p:spPr>
          <a:xfrm>
            <a:off x="5242821" y="5352161"/>
            <a:ext cx="356616" cy="743712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400" dirty="0"/>
              <a:t>Tube 1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07F0A0D-A959-6534-A2C0-DDB92F54FA44}"/>
              </a:ext>
            </a:extLst>
          </p:cNvPr>
          <p:cNvSpPr/>
          <p:nvPr/>
        </p:nvSpPr>
        <p:spPr>
          <a:xfrm>
            <a:off x="5647242" y="5352161"/>
            <a:ext cx="356616" cy="743712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400" dirty="0"/>
              <a:t>Tube 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A29BC2E-C510-7183-9DD2-035AC2E9DE17}"/>
              </a:ext>
            </a:extLst>
          </p:cNvPr>
          <p:cNvSpPr/>
          <p:nvPr/>
        </p:nvSpPr>
        <p:spPr>
          <a:xfrm>
            <a:off x="6365101" y="5357185"/>
            <a:ext cx="356616" cy="743712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400" dirty="0"/>
              <a:t>Tube 3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A79F3B3-4F88-424B-D1B8-1AA78B45DA09}"/>
              </a:ext>
            </a:extLst>
          </p:cNvPr>
          <p:cNvSpPr/>
          <p:nvPr/>
        </p:nvSpPr>
        <p:spPr>
          <a:xfrm>
            <a:off x="6764895" y="5352161"/>
            <a:ext cx="356616" cy="743712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400" dirty="0"/>
              <a:t>Tube 4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82868E8-956B-546D-2A4D-D694E7503091}"/>
              </a:ext>
            </a:extLst>
          </p:cNvPr>
          <p:cNvSpPr/>
          <p:nvPr/>
        </p:nvSpPr>
        <p:spPr>
          <a:xfrm>
            <a:off x="9321788" y="5323938"/>
            <a:ext cx="356616" cy="743712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400" dirty="0"/>
              <a:t>Tube 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43A6CC4-B1A3-614A-55EF-28F0CC085228}"/>
              </a:ext>
            </a:extLst>
          </p:cNvPr>
          <p:cNvSpPr/>
          <p:nvPr/>
        </p:nvSpPr>
        <p:spPr>
          <a:xfrm>
            <a:off x="9726209" y="5323938"/>
            <a:ext cx="356616" cy="743712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400" dirty="0"/>
              <a:t>Tube 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011F034-D612-16F7-CE89-A391BA6B0D99}"/>
              </a:ext>
            </a:extLst>
          </p:cNvPr>
          <p:cNvSpPr/>
          <p:nvPr/>
        </p:nvSpPr>
        <p:spPr>
          <a:xfrm>
            <a:off x="10444068" y="5328962"/>
            <a:ext cx="356616" cy="743712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400" dirty="0"/>
              <a:t>Tube 4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F0CFB0E-7A4C-0D71-ED28-8FE9D21DAC94}"/>
              </a:ext>
            </a:extLst>
          </p:cNvPr>
          <p:cNvSpPr/>
          <p:nvPr/>
        </p:nvSpPr>
        <p:spPr>
          <a:xfrm>
            <a:off x="10843862" y="5323938"/>
            <a:ext cx="356616" cy="743712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400" dirty="0"/>
              <a:t>Tube 5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DDB767B-D7FA-BF7E-2112-B6986D749B0B}"/>
              </a:ext>
            </a:extLst>
          </p:cNvPr>
          <p:cNvSpPr/>
          <p:nvPr/>
        </p:nvSpPr>
        <p:spPr>
          <a:xfrm>
            <a:off x="6105063" y="5620512"/>
            <a:ext cx="158833" cy="743712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000" dirty="0"/>
              <a:t>WASTE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1F8739A-F988-3CAB-B763-22B40AC9768F}"/>
              </a:ext>
            </a:extLst>
          </p:cNvPr>
          <p:cNvSpPr/>
          <p:nvPr/>
        </p:nvSpPr>
        <p:spPr>
          <a:xfrm>
            <a:off x="10180238" y="5632316"/>
            <a:ext cx="158833" cy="743712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000" dirty="0"/>
              <a:t>WASTE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52842D1-5967-167B-2286-8D71DF5C2220}"/>
              </a:ext>
            </a:extLst>
          </p:cNvPr>
          <p:cNvSpPr/>
          <p:nvPr/>
        </p:nvSpPr>
        <p:spPr>
          <a:xfrm rot="840512">
            <a:off x="8984798" y="2223175"/>
            <a:ext cx="237285" cy="28372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CF174A9F-52FC-747D-45BC-630248A23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6335" y="2506014"/>
            <a:ext cx="123825" cy="76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A8A68B6D-5068-3E72-C958-DA118CB51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6790" y="3081511"/>
            <a:ext cx="123825" cy="76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017C410-4CB1-3BCC-6743-61BBD3397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3821" y="3584814"/>
            <a:ext cx="123825" cy="76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8A3ED94-2253-3DAD-BEA4-BE5D7711B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9996" y="4110215"/>
            <a:ext cx="123825" cy="76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3872B238-202C-3731-0A20-F01E5E64E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2964" y="4579603"/>
            <a:ext cx="123825" cy="76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6" name="Flowchart: Connector 65">
            <a:extLst>
              <a:ext uri="{FF2B5EF4-FFF2-40B4-BE49-F238E27FC236}">
                <a16:creationId xmlns:a16="http://schemas.microsoft.com/office/drawing/2014/main" id="{9E6CCA18-1825-F380-846A-698B40B176C8}"/>
              </a:ext>
            </a:extLst>
          </p:cNvPr>
          <p:cNvSpPr/>
          <p:nvPr/>
        </p:nvSpPr>
        <p:spPr>
          <a:xfrm>
            <a:off x="2110651" y="1627632"/>
            <a:ext cx="158833" cy="16713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owchart: Connector 66">
            <a:extLst>
              <a:ext uri="{FF2B5EF4-FFF2-40B4-BE49-F238E27FC236}">
                <a16:creationId xmlns:a16="http://schemas.microsoft.com/office/drawing/2014/main" id="{C2FC0F08-06B4-B3BA-5E91-60FC53642CB2}"/>
              </a:ext>
            </a:extLst>
          </p:cNvPr>
          <p:cNvSpPr/>
          <p:nvPr/>
        </p:nvSpPr>
        <p:spPr>
          <a:xfrm>
            <a:off x="2109092" y="1819656"/>
            <a:ext cx="158833" cy="16713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lowchart: Connector 67">
            <a:extLst>
              <a:ext uri="{FF2B5EF4-FFF2-40B4-BE49-F238E27FC236}">
                <a16:creationId xmlns:a16="http://schemas.microsoft.com/office/drawing/2014/main" id="{89F2BC95-E508-4B2C-DD30-7F155CA1CF0E}"/>
              </a:ext>
            </a:extLst>
          </p:cNvPr>
          <p:cNvSpPr/>
          <p:nvPr/>
        </p:nvSpPr>
        <p:spPr>
          <a:xfrm>
            <a:off x="2119214" y="2019395"/>
            <a:ext cx="158833" cy="16713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Flowchart: Connector 68">
            <a:extLst>
              <a:ext uri="{FF2B5EF4-FFF2-40B4-BE49-F238E27FC236}">
                <a16:creationId xmlns:a16="http://schemas.microsoft.com/office/drawing/2014/main" id="{01554B72-9F01-6116-2857-DE5D0DCEE1DD}"/>
              </a:ext>
            </a:extLst>
          </p:cNvPr>
          <p:cNvSpPr/>
          <p:nvPr/>
        </p:nvSpPr>
        <p:spPr>
          <a:xfrm>
            <a:off x="1592180" y="4487218"/>
            <a:ext cx="158833" cy="16713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70" name="Flowchart: Connector 69">
            <a:extLst>
              <a:ext uri="{FF2B5EF4-FFF2-40B4-BE49-F238E27FC236}">
                <a16:creationId xmlns:a16="http://schemas.microsoft.com/office/drawing/2014/main" id="{EDB41D3F-7AFD-9707-4631-B712EAABE2DB}"/>
              </a:ext>
            </a:extLst>
          </p:cNvPr>
          <p:cNvSpPr/>
          <p:nvPr/>
        </p:nvSpPr>
        <p:spPr>
          <a:xfrm>
            <a:off x="1533502" y="4935344"/>
            <a:ext cx="158833" cy="16713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71" name="Flowchart: Connector 70">
            <a:extLst>
              <a:ext uri="{FF2B5EF4-FFF2-40B4-BE49-F238E27FC236}">
                <a16:creationId xmlns:a16="http://schemas.microsoft.com/office/drawing/2014/main" id="{533D0729-AE3C-19E5-E561-AA0F5DC3D4EB}"/>
              </a:ext>
            </a:extLst>
          </p:cNvPr>
          <p:cNvSpPr/>
          <p:nvPr/>
        </p:nvSpPr>
        <p:spPr>
          <a:xfrm>
            <a:off x="1664531" y="4039092"/>
            <a:ext cx="158833" cy="16713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72" name="Flowchart: Connector 71">
            <a:extLst>
              <a:ext uri="{FF2B5EF4-FFF2-40B4-BE49-F238E27FC236}">
                <a16:creationId xmlns:a16="http://schemas.microsoft.com/office/drawing/2014/main" id="{D5E3B1A4-DD3D-B909-6F6A-632806362EA0}"/>
              </a:ext>
            </a:extLst>
          </p:cNvPr>
          <p:cNvSpPr/>
          <p:nvPr/>
        </p:nvSpPr>
        <p:spPr>
          <a:xfrm>
            <a:off x="2456732" y="4474393"/>
            <a:ext cx="158833" cy="16713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</a:p>
        </p:txBody>
      </p:sp>
      <p:sp>
        <p:nvSpPr>
          <p:cNvPr id="73" name="Flowchart: Connector 72">
            <a:extLst>
              <a:ext uri="{FF2B5EF4-FFF2-40B4-BE49-F238E27FC236}">
                <a16:creationId xmlns:a16="http://schemas.microsoft.com/office/drawing/2014/main" id="{D40A9CC2-4A71-D968-482E-79553DFF2666}"/>
              </a:ext>
            </a:extLst>
          </p:cNvPr>
          <p:cNvSpPr/>
          <p:nvPr/>
        </p:nvSpPr>
        <p:spPr>
          <a:xfrm>
            <a:off x="1795671" y="3490640"/>
            <a:ext cx="158833" cy="16713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74" name="Flowchart: Connector 73">
            <a:extLst>
              <a:ext uri="{FF2B5EF4-FFF2-40B4-BE49-F238E27FC236}">
                <a16:creationId xmlns:a16="http://schemas.microsoft.com/office/drawing/2014/main" id="{8C8FDEEA-27A5-2A26-8254-EE9CCFF41CC2}"/>
              </a:ext>
            </a:extLst>
          </p:cNvPr>
          <p:cNvSpPr/>
          <p:nvPr/>
        </p:nvSpPr>
        <p:spPr>
          <a:xfrm>
            <a:off x="2424255" y="3490640"/>
            <a:ext cx="158833" cy="16713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</a:p>
        </p:txBody>
      </p:sp>
      <p:sp>
        <p:nvSpPr>
          <p:cNvPr id="75" name="Flowchart: Connector 74">
            <a:extLst>
              <a:ext uri="{FF2B5EF4-FFF2-40B4-BE49-F238E27FC236}">
                <a16:creationId xmlns:a16="http://schemas.microsoft.com/office/drawing/2014/main" id="{CD51A538-55CB-2605-35C0-2BFC68D19469}"/>
              </a:ext>
            </a:extLst>
          </p:cNvPr>
          <p:cNvSpPr/>
          <p:nvPr/>
        </p:nvSpPr>
        <p:spPr>
          <a:xfrm>
            <a:off x="1880521" y="2774184"/>
            <a:ext cx="158833" cy="16713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76" name="Flowchart: Connector 75">
            <a:extLst>
              <a:ext uri="{FF2B5EF4-FFF2-40B4-BE49-F238E27FC236}">
                <a16:creationId xmlns:a16="http://schemas.microsoft.com/office/drawing/2014/main" id="{5FA5E9E4-D3D9-1C48-4042-90AA0D2BCC5B}"/>
              </a:ext>
            </a:extLst>
          </p:cNvPr>
          <p:cNvSpPr/>
          <p:nvPr/>
        </p:nvSpPr>
        <p:spPr>
          <a:xfrm>
            <a:off x="9290921" y="4168127"/>
            <a:ext cx="158833" cy="16713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77" name="Flowchart: Connector 76">
            <a:extLst>
              <a:ext uri="{FF2B5EF4-FFF2-40B4-BE49-F238E27FC236}">
                <a16:creationId xmlns:a16="http://schemas.microsoft.com/office/drawing/2014/main" id="{43B103BD-4E03-D385-78A8-46E7E3C97B4E}"/>
              </a:ext>
            </a:extLst>
          </p:cNvPr>
          <p:cNvSpPr/>
          <p:nvPr/>
        </p:nvSpPr>
        <p:spPr>
          <a:xfrm>
            <a:off x="2316460" y="2950331"/>
            <a:ext cx="158833" cy="16713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</a:p>
        </p:txBody>
      </p:sp>
      <p:sp>
        <p:nvSpPr>
          <p:cNvPr id="79" name="Flowchart: Connector 78">
            <a:extLst>
              <a:ext uri="{FF2B5EF4-FFF2-40B4-BE49-F238E27FC236}">
                <a16:creationId xmlns:a16="http://schemas.microsoft.com/office/drawing/2014/main" id="{B914B4D5-A681-1270-9156-9B21502E5C32}"/>
              </a:ext>
            </a:extLst>
          </p:cNvPr>
          <p:cNvSpPr/>
          <p:nvPr/>
        </p:nvSpPr>
        <p:spPr>
          <a:xfrm>
            <a:off x="6112519" y="1652520"/>
            <a:ext cx="158833" cy="16713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lowchart: Connector 79">
            <a:extLst>
              <a:ext uri="{FF2B5EF4-FFF2-40B4-BE49-F238E27FC236}">
                <a16:creationId xmlns:a16="http://schemas.microsoft.com/office/drawing/2014/main" id="{EC0B185D-55FC-BDDE-1100-47A0CA87D16F}"/>
              </a:ext>
            </a:extLst>
          </p:cNvPr>
          <p:cNvSpPr/>
          <p:nvPr/>
        </p:nvSpPr>
        <p:spPr>
          <a:xfrm>
            <a:off x="6112519" y="1867920"/>
            <a:ext cx="158833" cy="16713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Connector 80">
            <a:extLst>
              <a:ext uri="{FF2B5EF4-FFF2-40B4-BE49-F238E27FC236}">
                <a16:creationId xmlns:a16="http://schemas.microsoft.com/office/drawing/2014/main" id="{A41C6D6F-CCC4-5931-C993-7B18E8AEE2E5}"/>
              </a:ext>
            </a:extLst>
          </p:cNvPr>
          <p:cNvSpPr/>
          <p:nvPr/>
        </p:nvSpPr>
        <p:spPr>
          <a:xfrm>
            <a:off x="5319533" y="5000189"/>
            <a:ext cx="158833" cy="16713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82" name="Flowchart: Connector 81">
            <a:extLst>
              <a:ext uri="{FF2B5EF4-FFF2-40B4-BE49-F238E27FC236}">
                <a16:creationId xmlns:a16="http://schemas.microsoft.com/office/drawing/2014/main" id="{2FAFEE35-F8B6-B5AB-DF59-688C5ACC5D03}"/>
              </a:ext>
            </a:extLst>
          </p:cNvPr>
          <p:cNvSpPr/>
          <p:nvPr/>
        </p:nvSpPr>
        <p:spPr>
          <a:xfrm>
            <a:off x="5567825" y="3969362"/>
            <a:ext cx="158833" cy="16713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id="{C84825A6-69B1-59B0-632E-B8F615DF93FB}"/>
              </a:ext>
            </a:extLst>
          </p:cNvPr>
          <p:cNvSpPr/>
          <p:nvPr/>
        </p:nvSpPr>
        <p:spPr>
          <a:xfrm>
            <a:off x="6460159" y="4307257"/>
            <a:ext cx="158833" cy="16713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id="{47F59A04-1D0C-E7F1-F594-9D66EB2E4380}"/>
              </a:ext>
            </a:extLst>
          </p:cNvPr>
          <p:cNvSpPr/>
          <p:nvPr/>
        </p:nvSpPr>
        <p:spPr>
          <a:xfrm>
            <a:off x="5709420" y="3340961"/>
            <a:ext cx="158833" cy="16713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B548D26F-3FDE-2FDA-06B3-E96EBA8F48CF}"/>
              </a:ext>
            </a:extLst>
          </p:cNvPr>
          <p:cNvSpPr/>
          <p:nvPr/>
        </p:nvSpPr>
        <p:spPr>
          <a:xfrm>
            <a:off x="6427682" y="3323504"/>
            <a:ext cx="158833" cy="16713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  <p:sp>
        <p:nvSpPr>
          <p:cNvPr id="86" name="Flowchart: Connector 85">
            <a:extLst>
              <a:ext uri="{FF2B5EF4-FFF2-40B4-BE49-F238E27FC236}">
                <a16:creationId xmlns:a16="http://schemas.microsoft.com/office/drawing/2014/main" id="{0E97F34D-5650-3DA6-1790-FB5F81457A65}"/>
              </a:ext>
            </a:extLst>
          </p:cNvPr>
          <p:cNvSpPr/>
          <p:nvPr/>
        </p:nvSpPr>
        <p:spPr>
          <a:xfrm>
            <a:off x="5874482" y="2690285"/>
            <a:ext cx="158833" cy="176147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/>
              <a:t>+</a:t>
            </a:r>
          </a:p>
        </p:txBody>
      </p:sp>
      <p:sp>
        <p:nvSpPr>
          <p:cNvPr id="87" name="Flowchart: Connector 86">
            <a:extLst>
              <a:ext uri="{FF2B5EF4-FFF2-40B4-BE49-F238E27FC236}">
                <a16:creationId xmlns:a16="http://schemas.microsoft.com/office/drawing/2014/main" id="{BCE8DF17-ADB3-C0F7-038A-5350BAB3E35C}"/>
              </a:ext>
            </a:extLst>
          </p:cNvPr>
          <p:cNvSpPr/>
          <p:nvPr/>
        </p:nvSpPr>
        <p:spPr>
          <a:xfrm>
            <a:off x="6319887" y="2783195"/>
            <a:ext cx="158833" cy="16713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</a:p>
        </p:txBody>
      </p:sp>
      <p:sp>
        <p:nvSpPr>
          <p:cNvPr id="106" name="Flowchart: Connector 105">
            <a:extLst>
              <a:ext uri="{FF2B5EF4-FFF2-40B4-BE49-F238E27FC236}">
                <a16:creationId xmlns:a16="http://schemas.microsoft.com/office/drawing/2014/main" id="{70299B93-3D71-48FA-0FD1-4AD9D08054EC}"/>
              </a:ext>
            </a:extLst>
          </p:cNvPr>
          <p:cNvSpPr/>
          <p:nvPr/>
        </p:nvSpPr>
        <p:spPr>
          <a:xfrm>
            <a:off x="5411960" y="4491406"/>
            <a:ext cx="158833" cy="16713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108" name="Flowchart: Connector 107">
            <a:extLst>
              <a:ext uri="{FF2B5EF4-FFF2-40B4-BE49-F238E27FC236}">
                <a16:creationId xmlns:a16="http://schemas.microsoft.com/office/drawing/2014/main" id="{A2C9A4A2-25DE-E487-8345-07BE4A5B3A86}"/>
              </a:ext>
            </a:extLst>
          </p:cNvPr>
          <p:cNvSpPr/>
          <p:nvPr/>
        </p:nvSpPr>
        <p:spPr>
          <a:xfrm>
            <a:off x="5726658" y="5009389"/>
            <a:ext cx="158833" cy="176147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/>
              <a:t>+</a:t>
            </a:r>
          </a:p>
        </p:txBody>
      </p:sp>
      <p:sp>
        <p:nvSpPr>
          <p:cNvPr id="109" name="Flowchart: Connector 108">
            <a:extLst>
              <a:ext uri="{FF2B5EF4-FFF2-40B4-BE49-F238E27FC236}">
                <a16:creationId xmlns:a16="http://schemas.microsoft.com/office/drawing/2014/main" id="{726FC3C5-E941-4768-437C-B720B9FE4495}"/>
              </a:ext>
            </a:extLst>
          </p:cNvPr>
          <p:cNvSpPr/>
          <p:nvPr/>
        </p:nvSpPr>
        <p:spPr>
          <a:xfrm>
            <a:off x="5786604" y="4279650"/>
            <a:ext cx="158833" cy="176147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/>
              <a:t>+</a:t>
            </a:r>
          </a:p>
        </p:txBody>
      </p:sp>
      <p:sp>
        <p:nvSpPr>
          <p:cNvPr id="110" name="Flowchart: Connector 109">
            <a:extLst>
              <a:ext uri="{FF2B5EF4-FFF2-40B4-BE49-F238E27FC236}">
                <a16:creationId xmlns:a16="http://schemas.microsoft.com/office/drawing/2014/main" id="{20A0C964-48CD-7426-949D-5D15C6817646}"/>
              </a:ext>
            </a:extLst>
          </p:cNvPr>
          <p:cNvSpPr/>
          <p:nvPr/>
        </p:nvSpPr>
        <p:spPr>
          <a:xfrm>
            <a:off x="6845401" y="5018912"/>
            <a:ext cx="158833" cy="16713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  <p:sp>
        <p:nvSpPr>
          <p:cNvPr id="111" name="Flowchart: Connector 110">
            <a:extLst>
              <a:ext uri="{FF2B5EF4-FFF2-40B4-BE49-F238E27FC236}">
                <a16:creationId xmlns:a16="http://schemas.microsoft.com/office/drawing/2014/main" id="{1302CC8F-4545-7330-57BD-056E318EC463}"/>
              </a:ext>
            </a:extLst>
          </p:cNvPr>
          <p:cNvSpPr/>
          <p:nvPr/>
        </p:nvSpPr>
        <p:spPr>
          <a:xfrm>
            <a:off x="6460158" y="5018400"/>
            <a:ext cx="158833" cy="16713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</a:p>
        </p:txBody>
      </p:sp>
      <p:sp>
        <p:nvSpPr>
          <p:cNvPr id="112" name="Flowchart: Connector 111">
            <a:extLst>
              <a:ext uri="{FF2B5EF4-FFF2-40B4-BE49-F238E27FC236}">
                <a16:creationId xmlns:a16="http://schemas.microsoft.com/office/drawing/2014/main" id="{D8A8ED21-19A2-D957-B441-04DFAED12E27}"/>
              </a:ext>
            </a:extLst>
          </p:cNvPr>
          <p:cNvSpPr/>
          <p:nvPr/>
        </p:nvSpPr>
        <p:spPr>
          <a:xfrm>
            <a:off x="6632553" y="3955524"/>
            <a:ext cx="158833" cy="16713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  <p:sp>
        <p:nvSpPr>
          <p:cNvPr id="113" name="Flowchart: Connector 112">
            <a:extLst>
              <a:ext uri="{FF2B5EF4-FFF2-40B4-BE49-F238E27FC236}">
                <a16:creationId xmlns:a16="http://schemas.microsoft.com/office/drawing/2014/main" id="{28A18131-4C01-1201-C6AA-3FBB4C95CAA1}"/>
              </a:ext>
            </a:extLst>
          </p:cNvPr>
          <p:cNvSpPr/>
          <p:nvPr/>
        </p:nvSpPr>
        <p:spPr>
          <a:xfrm>
            <a:off x="2478312" y="4935344"/>
            <a:ext cx="158833" cy="16713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</a:p>
        </p:txBody>
      </p:sp>
      <p:sp>
        <p:nvSpPr>
          <p:cNvPr id="130" name="Flowchart: Connector 129">
            <a:extLst>
              <a:ext uri="{FF2B5EF4-FFF2-40B4-BE49-F238E27FC236}">
                <a16:creationId xmlns:a16="http://schemas.microsoft.com/office/drawing/2014/main" id="{788B2216-C4E9-91DF-3C3F-D6CE89B015D3}"/>
              </a:ext>
            </a:extLst>
          </p:cNvPr>
          <p:cNvSpPr/>
          <p:nvPr/>
        </p:nvSpPr>
        <p:spPr>
          <a:xfrm>
            <a:off x="9595278" y="3692181"/>
            <a:ext cx="158833" cy="16713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131" name="Flowchart: Connector 130">
            <a:extLst>
              <a:ext uri="{FF2B5EF4-FFF2-40B4-BE49-F238E27FC236}">
                <a16:creationId xmlns:a16="http://schemas.microsoft.com/office/drawing/2014/main" id="{0C59F7CC-ABC7-88E9-06BB-D9ABE56C1CF5}"/>
              </a:ext>
            </a:extLst>
          </p:cNvPr>
          <p:cNvSpPr/>
          <p:nvPr/>
        </p:nvSpPr>
        <p:spPr>
          <a:xfrm>
            <a:off x="10487612" y="4030076"/>
            <a:ext cx="158833" cy="16713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</a:p>
        </p:txBody>
      </p:sp>
      <p:sp>
        <p:nvSpPr>
          <p:cNvPr id="132" name="Flowchart: Connector 131">
            <a:extLst>
              <a:ext uri="{FF2B5EF4-FFF2-40B4-BE49-F238E27FC236}">
                <a16:creationId xmlns:a16="http://schemas.microsoft.com/office/drawing/2014/main" id="{04DEDDC3-8827-0FE6-4920-BE4CAE6BDB0E}"/>
              </a:ext>
            </a:extLst>
          </p:cNvPr>
          <p:cNvSpPr/>
          <p:nvPr/>
        </p:nvSpPr>
        <p:spPr>
          <a:xfrm>
            <a:off x="9736873" y="3063780"/>
            <a:ext cx="158833" cy="16713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133" name="Flowchart: Connector 132">
            <a:extLst>
              <a:ext uri="{FF2B5EF4-FFF2-40B4-BE49-F238E27FC236}">
                <a16:creationId xmlns:a16="http://schemas.microsoft.com/office/drawing/2014/main" id="{9C49432C-BF22-3276-1441-B19659D7BEEF}"/>
              </a:ext>
            </a:extLst>
          </p:cNvPr>
          <p:cNvSpPr/>
          <p:nvPr/>
        </p:nvSpPr>
        <p:spPr>
          <a:xfrm>
            <a:off x="10796298" y="3321595"/>
            <a:ext cx="158833" cy="16713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  <p:sp>
        <p:nvSpPr>
          <p:cNvPr id="134" name="Flowchart: Connector 133">
            <a:extLst>
              <a:ext uri="{FF2B5EF4-FFF2-40B4-BE49-F238E27FC236}">
                <a16:creationId xmlns:a16="http://schemas.microsoft.com/office/drawing/2014/main" id="{AAB30AD9-7A95-6A58-FE6B-2C5E7F874250}"/>
              </a:ext>
            </a:extLst>
          </p:cNvPr>
          <p:cNvSpPr/>
          <p:nvPr/>
        </p:nvSpPr>
        <p:spPr>
          <a:xfrm>
            <a:off x="9901935" y="2413104"/>
            <a:ext cx="158833" cy="176147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/>
              <a:t>+</a:t>
            </a:r>
          </a:p>
        </p:txBody>
      </p:sp>
      <p:sp>
        <p:nvSpPr>
          <p:cNvPr id="135" name="Flowchart: Connector 134">
            <a:extLst>
              <a:ext uri="{FF2B5EF4-FFF2-40B4-BE49-F238E27FC236}">
                <a16:creationId xmlns:a16="http://schemas.microsoft.com/office/drawing/2014/main" id="{1BA7FE02-25FE-EA76-0DFC-9B0F74A20AAB}"/>
              </a:ext>
            </a:extLst>
          </p:cNvPr>
          <p:cNvSpPr/>
          <p:nvPr/>
        </p:nvSpPr>
        <p:spPr>
          <a:xfrm>
            <a:off x="10347340" y="2506014"/>
            <a:ext cx="158833" cy="16713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</a:p>
        </p:txBody>
      </p:sp>
      <p:sp>
        <p:nvSpPr>
          <p:cNvPr id="136" name="Flowchart: Connector 135">
            <a:extLst>
              <a:ext uri="{FF2B5EF4-FFF2-40B4-BE49-F238E27FC236}">
                <a16:creationId xmlns:a16="http://schemas.microsoft.com/office/drawing/2014/main" id="{B846A01A-B23B-561D-A116-98D5AAB88D48}"/>
              </a:ext>
            </a:extLst>
          </p:cNvPr>
          <p:cNvSpPr/>
          <p:nvPr/>
        </p:nvSpPr>
        <p:spPr>
          <a:xfrm>
            <a:off x="9449754" y="4833242"/>
            <a:ext cx="158833" cy="176147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/>
              <a:t>-</a:t>
            </a:r>
          </a:p>
        </p:txBody>
      </p:sp>
      <p:sp>
        <p:nvSpPr>
          <p:cNvPr id="137" name="Flowchart: Connector 136">
            <a:extLst>
              <a:ext uri="{FF2B5EF4-FFF2-40B4-BE49-F238E27FC236}">
                <a16:creationId xmlns:a16="http://schemas.microsoft.com/office/drawing/2014/main" id="{9A743B57-BA29-560B-C1F8-AEBF807BD0D6}"/>
              </a:ext>
            </a:extLst>
          </p:cNvPr>
          <p:cNvSpPr/>
          <p:nvPr/>
        </p:nvSpPr>
        <p:spPr>
          <a:xfrm>
            <a:off x="9688325" y="4279650"/>
            <a:ext cx="158833" cy="176147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/>
              <a:t>-</a:t>
            </a:r>
          </a:p>
        </p:txBody>
      </p:sp>
      <p:sp>
        <p:nvSpPr>
          <p:cNvPr id="138" name="Flowchart: Connector 137">
            <a:extLst>
              <a:ext uri="{FF2B5EF4-FFF2-40B4-BE49-F238E27FC236}">
                <a16:creationId xmlns:a16="http://schemas.microsoft.com/office/drawing/2014/main" id="{62CC8817-08B1-0134-8C2C-A8A42187DCA7}"/>
              </a:ext>
            </a:extLst>
          </p:cNvPr>
          <p:cNvSpPr/>
          <p:nvPr/>
        </p:nvSpPr>
        <p:spPr>
          <a:xfrm>
            <a:off x="10893494" y="4916621"/>
            <a:ext cx="158833" cy="16713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  <p:sp>
        <p:nvSpPr>
          <p:cNvPr id="139" name="Flowchart: Connector 138">
            <a:extLst>
              <a:ext uri="{FF2B5EF4-FFF2-40B4-BE49-F238E27FC236}">
                <a16:creationId xmlns:a16="http://schemas.microsoft.com/office/drawing/2014/main" id="{3C89A936-3CC9-F829-F529-B9BBE802BB42}"/>
              </a:ext>
            </a:extLst>
          </p:cNvPr>
          <p:cNvSpPr/>
          <p:nvPr/>
        </p:nvSpPr>
        <p:spPr>
          <a:xfrm>
            <a:off x="10487611" y="4741219"/>
            <a:ext cx="158833" cy="16713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</a:p>
        </p:txBody>
      </p:sp>
      <p:sp>
        <p:nvSpPr>
          <p:cNvPr id="140" name="Flowchart: Connector 139">
            <a:extLst>
              <a:ext uri="{FF2B5EF4-FFF2-40B4-BE49-F238E27FC236}">
                <a16:creationId xmlns:a16="http://schemas.microsoft.com/office/drawing/2014/main" id="{18BDF700-DA91-A8B3-64EA-4DCBD543482B}"/>
              </a:ext>
            </a:extLst>
          </p:cNvPr>
          <p:cNvSpPr/>
          <p:nvPr/>
        </p:nvSpPr>
        <p:spPr>
          <a:xfrm>
            <a:off x="11336378" y="5094900"/>
            <a:ext cx="158833" cy="16713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  <p:sp>
        <p:nvSpPr>
          <p:cNvPr id="141" name="Flowchart: Connector 140">
            <a:extLst>
              <a:ext uri="{FF2B5EF4-FFF2-40B4-BE49-F238E27FC236}">
                <a16:creationId xmlns:a16="http://schemas.microsoft.com/office/drawing/2014/main" id="{8F704935-6448-52FF-B2DE-751E1FED409B}"/>
              </a:ext>
            </a:extLst>
          </p:cNvPr>
          <p:cNvSpPr/>
          <p:nvPr/>
        </p:nvSpPr>
        <p:spPr>
          <a:xfrm>
            <a:off x="9017957" y="4903796"/>
            <a:ext cx="158833" cy="16713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</a:p>
        </p:txBody>
      </p:sp>
      <p:sp>
        <p:nvSpPr>
          <p:cNvPr id="142" name="Flowchart: Connector 141">
            <a:extLst>
              <a:ext uri="{FF2B5EF4-FFF2-40B4-BE49-F238E27FC236}">
                <a16:creationId xmlns:a16="http://schemas.microsoft.com/office/drawing/2014/main" id="{C0AA2232-9249-360B-A37E-0EFE2A4EF049}"/>
              </a:ext>
            </a:extLst>
          </p:cNvPr>
          <p:cNvSpPr/>
          <p:nvPr/>
        </p:nvSpPr>
        <p:spPr>
          <a:xfrm>
            <a:off x="10193864" y="1652520"/>
            <a:ext cx="158833" cy="16713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lowchart: Connector 142">
            <a:extLst>
              <a:ext uri="{FF2B5EF4-FFF2-40B4-BE49-F238E27FC236}">
                <a16:creationId xmlns:a16="http://schemas.microsoft.com/office/drawing/2014/main" id="{C0EA0ADA-6BE5-82D4-60B5-7A2877B5B73F}"/>
              </a:ext>
            </a:extLst>
          </p:cNvPr>
          <p:cNvSpPr/>
          <p:nvPr/>
        </p:nvSpPr>
        <p:spPr>
          <a:xfrm>
            <a:off x="10192305" y="1844544"/>
            <a:ext cx="158833" cy="16713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lowchart: Connector 143">
            <a:extLst>
              <a:ext uri="{FF2B5EF4-FFF2-40B4-BE49-F238E27FC236}">
                <a16:creationId xmlns:a16="http://schemas.microsoft.com/office/drawing/2014/main" id="{A04DAC40-6132-2171-0358-67118B545363}"/>
              </a:ext>
            </a:extLst>
          </p:cNvPr>
          <p:cNvSpPr/>
          <p:nvPr/>
        </p:nvSpPr>
        <p:spPr>
          <a:xfrm>
            <a:off x="6104283" y="5171184"/>
            <a:ext cx="158833" cy="16713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lowchart: Connector 144">
            <a:extLst>
              <a:ext uri="{FF2B5EF4-FFF2-40B4-BE49-F238E27FC236}">
                <a16:creationId xmlns:a16="http://schemas.microsoft.com/office/drawing/2014/main" id="{FBEA6410-DBD8-E6B9-579D-70B670EB8EC8}"/>
              </a:ext>
            </a:extLst>
          </p:cNvPr>
          <p:cNvSpPr/>
          <p:nvPr/>
        </p:nvSpPr>
        <p:spPr>
          <a:xfrm>
            <a:off x="6102724" y="5363208"/>
            <a:ext cx="158833" cy="16713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lowchart: Connector 145">
            <a:extLst>
              <a:ext uri="{FF2B5EF4-FFF2-40B4-BE49-F238E27FC236}">
                <a16:creationId xmlns:a16="http://schemas.microsoft.com/office/drawing/2014/main" id="{74B0794A-A4DE-BACE-75E9-3DDAA57C9345}"/>
              </a:ext>
            </a:extLst>
          </p:cNvPr>
          <p:cNvSpPr/>
          <p:nvPr/>
        </p:nvSpPr>
        <p:spPr>
          <a:xfrm>
            <a:off x="6091581" y="4483994"/>
            <a:ext cx="158833" cy="16713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lowchart: Connector 146">
            <a:extLst>
              <a:ext uri="{FF2B5EF4-FFF2-40B4-BE49-F238E27FC236}">
                <a16:creationId xmlns:a16="http://schemas.microsoft.com/office/drawing/2014/main" id="{57DCDD6B-8F67-CD85-A437-4CB659F5203A}"/>
              </a:ext>
            </a:extLst>
          </p:cNvPr>
          <p:cNvSpPr/>
          <p:nvPr/>
        </p:nvSpPr>
        <p:spPr>
          <a:xfrm>
            <a:off x="6090022" y="4676018"/>
            <a:ext cx="158833" cy="16713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lowchart: Connector 147">
            <a:extLst>
              <a:ext uri="{FF2B5EF4-FFF2-40B4-BE49-F238E27FC236}">
                <a16:creationId xmlns:a16="http://schemas.microsoft.com/office/drawing/2014/main" id="{BB5655C7-CE54-D611-D2F8-0938D38E9FA0}"/>
              </a:ext>
            </a:extLst>
          </p:cNvPr>
          <p:cNvSpPr/>
          <p:nvPr/>
        </p:nvSpPr>
        <p:spPr>
          <a:xfrm>
            <a:off x="6091346" y="3778346"/>
            <a:ext cx="158833" cy="16713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lowchart: Connector 148">
            <a:extLst>
              <a:ext uri="{FF2B5EF4-FFF2-40B4-BE49-F238E27FC236}">
                <a16:creationId xmlns:a16="http://schemas.microsoft.com/office/drawing/2014/main" id="{B3AF0746-F7D1-4AD8-27F9-854C90FB7CD7}"/>
              </a:ext>
            </a:extLst>
          </p:cNvPr>
          <p:cNvSpPr/>
          <p:nvPr/>
        </p:nvSpPr>
        <p:spPr>
          <a:xfrm>
            <a:off x="6089787" y="3970370"/>
            <a:ext cx="158833" cy="16713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lowchart: Connector 149">
            <a:extLst>
              <a:ext uri="{FF2B5EF4-FFF2-40B4-BE49-F238E27FC236}">
                <a16:creationId xmlns:a16="http://schemas.microsoft.com/office/drawing/2014/main" id="{08BCE395-5AF2-3B66-3461-E3045630BF27}"/>
              </a:ext>
            </a:extLst>
          </p:cNvPr>
          <p:cNvSpPr/>
          <p:nvPr/>
        </p:nvSpPr>
        <p:spPr>
          <a:xfrm>
            <a:off x="6101141" y="3026531"/>
            <a:ext cx="158833" cy="16713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lowchart: Connector 150">
            <a:extLst>
              <a:ext uri="{FF2B5EF4-FFF2-40B4-BE49-F238E27FC236}">
                <a16:creationId xmlns:a16="http://schemas.microsoft.com/office/drawing/2014/main" id="{BD4E07A0-568D-E08C-7B8C-E024B6532E9B}"/>
              </a:ext>
            </a:extLst>
          </p:cNvPr>
          <p:cNvSpPr/>
          <p:nvPr/>
        </p:nvSpPr>
        <p:spPr>
          <a:xfrm>
            <a:off x="6099582" y="3218555"/>
            <a:ext cx="158833" cy="16713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lowchart: Connector 151">
            <a:extLst>
              <a:ext uri="{FF2B5EF4-FFF2-40B4-BE49-F238E27FC236}">
                <a16:creationId xmlns:a16="http://schemas.microsoft.com/office/drawing/2014/main" id="{7A1CCF22-7FFD-2AEC-53ED-615239A98FFB}"/>
              </a:ext>
            </a:extLst>
          </p:cNvPr>
          <p:cNvSpPr/>
          <p:nvPr/>
        </p:nvSpPr>
        <p:spPr>
          <a:xfrm>
            <a:off x="2029044" y="5334620"/>
            <a:ext cx="158833" cy="16713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lowchart: Connector 152">
            <a:extLst>
              <a:ext uri="{FF2B5EF4-FFF2-40B4-BE49-F238E27FC236}">
                <a16:creationId xmlns:a16="http://schemas.microsoft.com/office/drawing/2014/main" id="{2C206088-80DA-DE9A-3811-7B484EBDD6B4}"/>
              </a:ext>
            </a:extLst>
          </p:cNvPr>
          <p:cNvSpPr/>
          <p:nvPr/>
        </p:nvSpPr>
        <p:spPr>
          <a:xfrm>
            <a:off x="2016342" y="4647430"/>
            <a:ext cx="158833" cy="16713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lowchart: Connector 153">
            <a:extLst>
              <a:ext uri="{FF2B5EF4-FFF2-40B4-BE49-F238E27FC236}">
                <a16:creationId xmlns:a16="http://schemas.microsoft.com/office/drawing/2014/main" id="{ECEED5CD-5994-89F7-8BB4-F1FDC6C5B609}"/>
              </a:ext>
            </a:extLst>
          </p:cNvPr>
          <p:cNvSpPr/>
          <p:nvPr/>
        </p:nvSpPr>
        <p:spPr>
          <a:xfrm>
            <a:off x="2016107" y="3941782"/>
            <a:ext cx="158833" cy="16713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lowchart: Connector 154">
            <a:extLst>
              <a:ext uri="{FF2B5EF4-FFF2-40B4-BE49-F238E27FC236}">
                <a16:creationId xmlns:a16="http://schemas.microsoft.com/office/drawing/2014/main" id="{8B4F4607-D69D-E343-0F6F-D8AEC92822BE}"/>
              </a:ext>
            </a:extLst>
          </p:cNvPr>
          <p:cNvSpPr/>
          <p:nvPr/>
        </p:nvSpPr>
        <p:spPr>
          <a:xfrm>
            <a:off x="2027461" y="2997943"/>
            <a:ext cx="158833" cy="16713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lowchart: Connector 155">
            <a:extLst>
              <a:ext uri="{FF2B5EF4-FFF2-40B4-BE49-F238E27FC236}">
                <a16:creationId xmlns:a16="http://schemas.microsoft.com/office/drawing/2014/main" id="{BE9C1C53-8AA4-255C-1483-DC1E68191A02}"/>
              </a:ext>
            </a:extLst>
          </p:cNvPr>
          <p:cNvSpPr/>
          <p:nvPr/>
        </p:nvSpPr>
        <p:spPr>
          <a:xfrm>
            <a:off x="2025902" y="3189967"/>
            <a:ext cx="158833" cy="16713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lowchart: Connector 156">
            <a:extLst>
              <a:ext uri="{FF2B5EF4-FFF2-40B4-BE49-F238E27FC236}">
                <a16:creationId xmlns:a16="http://schemas.microsoft.com/office/drawing/2014/main" id="{3D131234-942D-0B5D-E8F8-F018681EA128}"/>
              </a:ext>
            </a:extLst>
          </p:cNvPr>
          <p:cNvSpPr/>
          <p:nvPr/>
        </p:nvSpPr>
        <p:spPr>
          <a:xfrm>
            <a:off x="10169240" y="5389734"/>
            <a:ext cx="158833" cy="16713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Flowchart: Connector 157">
            <a:extLst>
              <a:ext uri="{FF2B5EF4-FFF2-40B4-BE49-F238E27FC236}">
                <a16:creationId xmlns:a16="http://schemas.microsoft.com/office/drawing/2014/main" id="{04802755-7166-7D0C-2189-E915B900BB94}"/>
              </a:ext>
            </a:extLst>
          </p:cNvPr>
          <p:cNvSpPr/>
          <p:nvPr/>
        </p:nvSpPr>
        <p:spPr>
          <a:xfrm>
            <a:off x="10156538" y="4702544"/>
            <a:ext cx="158833" cy="16713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lowchart: Connector 158">
            <a:extLst>
              <a:ext uri="{FF2B5EF4-FFF2-40B4-BE49-F238E27FC236}">
                <a16:creationId xmlns:a16="http://schemas.microsoft.com/office/drawing/2014/main" id="{F75B28E4-9303-A2D7-6101-111967BC1A95}"/>
              </a:ext>
            </a:extLst>
          </p:cNvPr>
          <p:cNvSpPr/>
          <p:nvPr/>
        </p:nvSpPr>
        <p:spPr>
          <a:xfrm>
            <a:off x="10156303" y="3996896"/>
            <a:ext cx="158833" cy="16713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Flowchart: Connector 159">
            <a:extLst>
              <a:ext uri="{FF2B5EF4-FFF2-40B4-BE49-F238E27FC236}">
                <a16:creationId xmlns:a16="http://schemas.microsoft.com/office/drawing/2014/main" id="{44521232-1285-F740-7BE7-B250C886671F}"/>
              </a:ext>
            </a:extLst>
          </p:cNvPr>
          <p:cNvSpPr/>
          <p:nvPr/>
        </p:nvSpPr>
        <p:spPr>
          <a:xfrm>
            <a:off x="10167657" y="3053057"/>
            <a:ext cx="158833" cy="16713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lowchart: Connector 160">
            <a:extLst>
              <a:ext uri="{FF2B5EF4-FFF2-40B4-BE49-F238E27FC236}">
                <a16:creationId xmlns:a16="http://schemas.microsoft.com/office/drawing/2014/main" id="{0CA30CC3-6C3C-2643-BFE9-A9532595BE3B}"/>
              </a:ext>
            </a:extLst>
          </p:cNvPr>
          <p:cNvSpPr/>
          <p:nvPr/>
        </p:nvSpPr>
        <p:spPr>
          <a:xfrm>
            <a:off x="10166098" y="3245081"/>
            <a:ext cx="158833" cy="16713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D0B6A0AA-05C6-9362-0872-5A6C25F7382A}"/>
              </a:ext>
            </a:extLst>
          </p:cNvPr>
          <p:cNvSpPr/>
          <p:nvPr/>
        </p:nvSpPr>
        <p:spPr>
          <a:xfrm>
            <a:off x="607574" y="1036897"/>
            <a:ext cx="3182112" cy="510553"/>
          </a:xfrm>
          <a:prstGeom prst="rect">
            <a:avLst/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2-way sort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000CE5E3-44B3-63F4-5A3B-D831B0A90967}"/>
              </a:ext>
            </a:extLst>
          </p:cNvPr>
          <p:cNvSpPr/>
          <p:nvPr/>
        </p:nvSpPr>
        <p:spPr>
          <a:xfrm>
            <a:off x="4600879" y="1034040"/>
            <a:ext cx="3182112" cy="510553"/>
          </a:xfrm>
          <a:prstGeom prst="rect">
            <a:avLst/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4-way sort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7E5B6AEB-69EC-5240-1952-23DF679B035D}"/>
              </a:ext>
            </a:extLst>
          </p:cNvPr>
          <p:cNvSpPr/>
          <p:nvPr/>
        </p:nvSpPr>
        <p:spPr>
          <a:xfrm>
            <a:off x="8733875" y="1038986"/>
            <a:ext cx="3182112" cy="510553"/>
          </a:xfrm>
          <a:prstGeom prst="rect">
            <a:avLst/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6-way sort</a:t>
            </a: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DE2E860A-FFAB-834F-33B7-8FF1FCC2A963}"/>
              </a:ext>
            </a:extLst>
          </p:cNvPr>
          <p:cNvSpPr/>
          <p:nvPr/>
        </p:nvSpPr>
        <p:spPr>
          <a:xfrm>
            <a:off x="10483206" y="3296491"/>
            <a:ext cx="158833" cy="16713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BD32F3EC-F6C0-7300-265E-2B210949764E}"/>
              </a:ext>
            </a:extLst>
          </p:cNvPr>
          <p:cNvSpPr/>
          <p:nvPr/>
        </p:nvSpPr>
        <p:spPr>
          <a:xfrm>
            <a:off x="10939106" y="3995928"/>
            <a:ext cx="158833" cy="16713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DC07CC3C-FA82-EDA9-9EDC-6C00C732C610}"/>
              </a:ext>
            </a:extLst>
          </p:cNvPr>
          <p:cNvSpPr/>
          <p:nvPr/>
        </p:nvSpPr>
        <p:spPr>
          <a:xfrm>
            <a:off x="11194397" y="4607883"/>
            <a:ext cx="158833" cy="167136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811746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5404F-2C57-E9BF-DD82-84166BFB1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229966"/>
            <a:ext cx="9692640" cy="895794"/>
          </a:xfrm>
        </p:spPr>
        <p:txBody>
          <a:bodyPr/>
          <a:lstStyle/>
          <a:p>
            <a:r>
              <a:rPr lang="en-US" dirty="0"/>
              <a:t>Different types of sorting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0B3429-AA0D-01A0-D661-0A8FBADE3F28}"/>
              </a:ext>
            </a:extLst>
          </p:cNvPr>
          <p:cNvSpPr/>
          <p:nvPr/>
        </p:nvSpPr>
        <p:spPr>
          <a:xfrm>
            <a:off x="1639062" y="1771776"/>
            <a:ext cx="1280160" cy="4663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DDB41B0-42FF-4CCD-7C80-6316FFD1D600}"/>
              </a:ext>
            </a:extLst>
          </p:cNvPr>
          <p:cNvSpPr/>
          <p:nvPr/>
        </p:nvSpPr>
        <p:spPr>
          <a:xfrm>
            <a:off x="1826514" y="1982724"/>
            <a:ext cx="941832" cy="9875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Neg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4B883DD-CA77-1185-5794-E5A724B85CF6}"/>
              </a:ext>
            </a:extLst>
          </p:cNvPr>
          <p:cNvSpPr/>
          <p:nvPr/>
        </p:nvSpPr>
        <p:spPr>
          <a:xfrm>
            <a:off x="1826514" y="2713800"/>
            <a:ext cx="941832" cy="9875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D12EAD-E62E-8EC1-5406-ACB232510B22}"/>
              </a:ext>
            </a:extLst>
          </p:cNvPr>
          <p:cNvSpPr/>
          <p:nvPr/>
        </p:nvSpPr>
        <p:spPr>
          <a:xfrm>
            <a:off x="3929634" y="1828800"/>
            <a:ext cx="1280160" cy="4663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0CBA29-99C1-12D1-5410-485A9B14A8A1}"/>
              </a:ext>
            </a:extLst>
          </p:cNvPr>
          <p:cNvSpPr/>
          <p:nvPr/>
        </p:nvSpPr>
        <p:spPr>
          <a:xfrm>
            <a:off x="4107942" y="2039748"/>
            <a:ext cx="941832" cy="9875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Neg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6ECB52E-9A3F-7B65-C6A0-8CC6AF10DED9}"/>
              </a:ext>
            </a:extLst>
          </p:cNvPr>
          <p:cNvSpPr/>
          <p:nvPr/>
        </p:nvSpPr>
        <p:spPr>
          <a:xfrm>
            <a:off x="4107942" y="3329211"/>
            <a:ext cx="941832" cy="9875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870AC8C-6EAE-2122-CD62-2D951BB00878}"/>
              </a:ext>
            </a:extLst>
          </p:cNvPr>
          <p:cNvSpPr/>
          <p:nvPr/>
        </p:nvSpPr>
        <p:spPr>
          <a:xfrm>
            <a:off x="4107942" y="4526027"/>
            <a:ext cx="941832" cy="9875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Neg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C145C18-BF1F-B57D-BD96-BC542D14C1D7}"/>
              </a:ext>
            </a:extLst>
          </p:cNvPr>
          <p:cNvSpPr/>
          <p:nvPr/>
        </p:nvSpPr>
        <p:spPr>
          <a:xfrm>
            <a:off x="4098798" y="5414644"/>
            <a:ext cx="941832" cy="9875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E907E-AF02-8311-0704-6991AA766095}"/>
              </a:ext>
            </a:extLst>
          </p:cNvPr>
          <p:cNvSpPr/>
          <p:nvPr/>
        </p:nvSpPr>
        <p:spPr>
          <a:xfrm>
            <a:off x="6193536" y="1828800"/>
            <a:ext cx="1280160" cy="4663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2A66735-8AC4-47F8-3849-F2F9D9EE9A3E}"/>
              </a:ext>
            </a:extLst>
          </p:cNvPr>
          <p:cNvSpPr/>
          <p:nvPr/>
        </p:nvSpPr>
        <p:spPr>
          <a:xfrm>
            <a:off x="6367272" y="2039748"/>
            <a:ext cx="941832" cy="9875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Neg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63C094D-8C1E-A34B-406A-9DA50938E200}"/>
              </a:ext>
            </a:extLst>
          </p:cNvPr>
          <p:cNvSpPr/>
          <p:nvPr/>
        </p:nvSpPr>
        <p:spPr>
          <a:xfrm>
            <a:off x="6367272" y="3296730"/>
            <a:ext cx="941832" cy="9875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</a:t>
            </a:r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AEE873B4-3564-D9CB-5C09-B3C50A11CCD8}"/>
              </a:ext>
            </a:extLst>
          </p:cNvPr>
          <p:cNvSpPr/>
          <p:nvPr/>
        </p:nvSpPr>
        <p:spPr>
          <a:xfrm>
            <a:off x="6934200" y="3207990"/>
            <a:ext cx="306324" cy="274923"/>
          </a:xfrm>
          <a:prstGeom prst="star5">
            <a:avLst/>
          </a:prstGeom>
          <a:solidFill>
            <a:srgbClr val="0070C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02C2CB3-353E-C9B8-6ADD-47335AF86B90}"/>
              </a:ext>
            </a:extLst>
          </p:cNvPr>
          <p:cNvSpPr/>
          <p:nvPr/>
        </p:nvSpPr>
        <p:spPr>
          <a:xfrm>
            <a:off x="6367272" y="4367404"/>
            <a:ext cx="941832" cy="9875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6C26A95-A14B-0539-593D-C907C2917C70}"/>
              </a:ext>
            </a:extLst>
          </p:cNvPr>
          <p:cNvSpPr/>
          <p:nvPr/>
        </p:nvSpPr>
        <p:spPr>
          <a:xfrm>
            <a:off x="6367272" y="5402897"/>
            <a:ext cx="941832" cy="9875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B51AC1-14A7-1BD7-D49E-89B25F3C31C7}"/>
              </a:ext>
            </a:extLst>
          </p:cNvPr>
          <p:cNvSpPr/>
          <p:nvPr/>
        </p:nvSpPr>
        <p:spPr>
          <a:xfrm>
            <a:off x="8414004" y="1828800"/>
            <a:ext cx="1280160" cy="4663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337EAE4-1E93-0E87-AB29-D7652EE24394}"/>
              </a:ext>
            </a:extLst>
          </p:cNvPr>
          <p:cNvSpPr/>
          <p:nvPr/>
        </p:nvSpPr>
        <p:spPr>
          <a:xfrm>
            <a:off x="8583168" y="2074577"/>
            <a:ext cx="941832" cy="9875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Neg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AE8F703-E0B0-115D-9CF4-8D7B7B01B6F8}"/>
              </a:ext>
            </a:extLst>
          </p:cNvPr>
          <p:cNvSpPr/>
          <p:nvPr/>
        </p:nvSpPr>
        <p:spPr>
          <a:xfrm>
            <a:off x="8583168" y="3364040"/>
            <a:ext cx="941832" cy="9875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4743CAA-F877-F954-ED18-17D207C3A3F5}"/>
              </a:ext>
            </a:extLst>
          </p:cNvPr>
          <p:cNvSpPr/>
          <p:nvPr/>
        </p:nvSpPr>
        <p:spPr>
          <a:xfrm>
            <a:off x="8583168" y="4560856"/>
            <a:ext cx="941832" cy="9875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Neg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B0E9D02-C883-41DA-2420-55154F04C19B}"/>
              </a:ext>
            </a:extLst>
          </p:cNvPr>
          <p:cNvSpPr/>
          <p:nvPr/>
        </p:nvSpPr>
        <p:spPr>
          <a:xfrm>
            <a:off x="8583168" y="5447664"/>
            <a:ext cx="941832" cy="9875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F48E2F-1925-9E0B-E624-C3CFEF2DE467}"/>
              </a:ext>
            </a:extLst>
          </p:cNvPr>
          <p:cNvSpPr txBox="1"/>
          <p:nvPr/>
        </p:nvSpPr>
        <p:spPr>
          <a:xfrm>
            <a:off x="1552574" y="1260942"/>
            <a:ext cx="938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Yield sorts              2. Purity sorts           3. Single cell sorts      4. Index sorting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0AF5CA2-584E-3629-74C8-4F73FFE6EE2E}"/>
              </a:ext>
            </a:extLst>
          </p:cNvPr>
          <p:cNvSpPr/>
          <p:nvPr/>
        </p:nvSpPr>
        <p:spPr>
          <a:xfrm>
            <a:off x="1826514" y="3897471"/>
            <a:ext cx="941832" cy="9875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Neg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1C20D24-C3BE-BAA7-AE5C-27A7DC89D61D}"/>
              </a:ext>
            </a:extLst>
          </p:cNvPr>
          <p:cNvSpPr/>
          <p:nvPr/>
        </p:nvSpPr>
        <p:spPr>
          <a:xfrm>
            <a:off x="1826514" y="5186934"/>
            <a:ext cx="941832" cy="9875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</a:t>
            </a:r>
          </a:p>
        </p:txBody>
      </p:sp>
    </p:spTree>
    <p:extLst>
      <p:ext uri="{BB962C8B-B14F-4D97-AF65-F5344CB8AC3E}">
        <p14:creationId xmlns:p14="http://schemas.microsoft.com/office/powerpoint/2010/main" val="1360096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7F068-5D06-3731-3AC3-0DFB8AF97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334" y="-84966"/>
            <a:ext cx="9905998" cy="1050388"/>
          </a:xfrm>
        </p:spPr>
        <p:txBody>
          <a:bodyPr/>
          <a:lstStyle/>
          <a:p>
            <a:r>
              <a:rPr lang="en-US" dirty="0"/>
              <a:t>QUARTZ CUVETTE VS JET IN AIR FLOW CELL</a:t>
            </a:r>
          </a:p>
        </p:txBody>
      </p:sp>
      <p:pic>
        <p:nvPicPr>
          <p:cNvPr id="1026" name="Picture 2" descr="Chapter 2: The Flow Cytometer | Flow Cytometry - A Basic Introduction">
            <a:extLst>
              <a:ext uri="{FF2B5EF4-FFF2-40B4-BE49-F238E27FC236}">
                <a16:creationId xmlns:a16="http://schemas.microsoft.com/office/drawing/2014/main" id="{CF42AFCC-B78B-ABA9-EB76-E0F7A0A35C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05" y="819673"/>
            <a:ext cx="3796347" cy="368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diagram of a laser sintering machine&#10;&#10;Description automatically generated">
            <a:extLst>
              <a:ext uri="{FF2B5EF4-FFF2-40B4-BE49-F238E27FC236}">
                <a16:creationId xmlns:a16="http://schemas.microsoft.com/office/drawing/2014/main" id="{40D82ED2-A90D-68F9-B3A9-8838E0DFF0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531" y="819673"/>
            <a:ext cx="4136722" cy="36803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7CDA63-8AB2-C972-62CA-72309C74562E}"/>
              </a:ext>
            </a:extLst>
          </p:cNvPr>
          <p:cNvSpPr txBox="1"/>
          <p:nvPr/>
        </p:nvSpPr>
        <p:spPr>
          <a:xfrm>
            <a:off x="977995" y="5094333"/>
            <a:ext cx="44174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Slower sorting rate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Cuvette NA = 1.2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sensitive – more photons reach the detector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CBF48C-FAE7-ADB1-E54C-5A4CEA50D377}"/>
              </a:ext>
            </a:extLst>
          </p:cNvPr>
          <p:cNvSpPr txBox="1"/>
          <p:nvPr/>
        </p:nvSpPr>
        <p:spPr>
          <a:xfrm>
            <a:off x="7778235" y="4489050"/>
            <a:ext cx="5197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Jet-in air flow cell</a:t>
            </a:r>
          </a:p>
          <a:p>
            <a:endParaRPr lang="en-US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E68542-5E41-5029-28AD-293B0BAAB173}"/>
              </a:ext>
            </a:extLst>
          </p:cNvPr>
          <p:cNvSpPr txBox="1"/>
          <p:nvPr/>
        </p:nvSpPr>
        <p:spPr>
          <a:xfrm>
            <a:off x="7606050" y="6596390"/>
            <a:ext cx="47017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https://flowbook.denovosoftware.com/chapter-2-flow-cytometer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A875B1-44ED-588D-3866-400EC8607947}"/>
              </a:ext>
            </a:extLst>
          </p:cNvPr>
          <p:cNvSpPr txBox="1"/>
          <p:nvPr/>
        </p:nvSpPr>
        <p:spPr>
          <a:xfrm>
            <a:off x="1458742" y="4489050"/>
            <a:ext cx="3796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u="sng" kern="120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Quartz cuvette flow cell</a:t>
            </a:r>
            <a:endParaRPr lang="en-US" sz="1600" u="sng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9AD004-72F7-AE0C-526B-61CB20AAC867}"/>
              </a:ext>
            </a:extLst>
          </p:cNvPr>
          <p:cNvSpPr txBox="1"/>
          <p:nvPr/>
        </p:nvSpPr>
        <p:spPr>
          <a:xfrm>
            <a:off x="6717531" y="5094333"/>
            <a:ext cx="5197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Faster sorting rate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= 0.95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 sensitive – less photons reach the detector</a:t>
            </a:r>
          </a:p>
        </p:txBody>
      </p:sp>
    </p:spTree>
    <p:extLst>
      <p:ext uri="{BB962C8B-B14F-4D97-AF65-F5344CB8AC3E}">
        <p14:creationId xmlns:p14="http://schemas.microsoft.com/office/powerpoint/2010/main" val="3111517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968E0-56CA-AB8B-0F3D-D7FC17B96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542" y="132533"/>
            <a:ext cx="9905998" cy="863082"/>
          </a:xfrm>
        </p:spPr>
        <p:txBody>
          <a:bodyPr/>
          <a:lstStyle/>
          <a:p>
            <a:r>
              <a:rPr lang="en-US" dirty="0"/>
              <a:t>SORTING ON BD FACS Melody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9DF76EA-F0EB-1219-3948-EB56CB1BA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93" y="995615"/>
            <a:ext cx="10111274" cy="548747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FC7E0AA-2919-02F4-6587-BB83BBEA54CF}"/>
              </a:ext>
            </a:extLst>
          </p:cNvPr>
          <p:cNvSpPr/>
          <p:nvPr/>
        </p:nvSpPr>
        <p:spPr>
          <a:xfrm>
            <a:off x="1489710" y="2564533"/>
            <a:ext cx="816864" cy="4574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463A5C5-A182-351B-C0BB-88DA5E4F8B44}"/>
              </a:ext>
            </a:extLst>
          </p:cNvPr>
          <p:cNvSpPr/>
          <p:nvPr/>
        </p:nvSpPr>
        <p:spPr>
          <a:xfrm>
            <a:off x="3042819" y="1739840"/>
            <a:ext cx="1033272" cy="4574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A5D6425-B54E-E48E-B0CC-C4A1CE1EBC5E}"/>
              </a:ext>
            </a:extLst>
          </p:cNvPr>
          <p:cNvSpPr/>
          <p:nvPr/>
        </p:nvSpPr>
        <p:spPr>
          <a:xfrm>
            <a:off x="1581150" y="3731964"/>
            <a:ext cx="2407920" cy="11885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graph of a function&#10;&#10;Description automatically generated">
            <a:extLst>
              <a:ext uri="{FF2B5EF4-FFF2-40B4-BE49-F238E27FC236}">
                <a16:creationId xmlns:a16="http://schemas.microsoft.com/office/drawing/2014/main" id="{AE382329-BE23-5EF9-9896-AB7CE4A98C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717" y="1397791"/>
            <a:ext cx="4877481" cy="490606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13B67ED-8D87-8BA3-50B7-A2F672E37F3C}"/>
              </a:ext>
            </a:extLst>
          </p:cNvPr>
          <p:cNvCxnSpPr/>
          <p:nvPr/>
        </p:nvCxnSpPr>
        <p:spPr>
          <a:xfrm flipV="1">
            <a:off x="3989070" y="3710604"/>
            <a:ext cx="2251477" cy="693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33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7527</TotalTime>
  <Words>941</Words>
  <Application>Microsoft Office PowerPoint</Application>
  <PresentationFormat>Widescreen</PresentationFormat>
  <Paragraphs>211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Arial</vt:lpstr>
      <vt:lpstr>Calibri</vt:lpstr>
      <vt:lpstr>Century Gothic</vt:lpstr>
      <vt:lpstr>IBMPlexSans-Light</vt:lpstr>
      <vt:lpstr>Mesh</vt:lpstr>
      <vt:lpstr>Cell sorting</vt:lpstr>
      <vt:lpstr>Contents   </vt:lpstr>
      <vt:lpstr>Introduction to cell sorting</vt:lpstr>
      <vt:lpstr>Cell Sorting principle </vt:lpstr>
      <vt:lpstr>Streams, droplet formation and drop delay</vt:lpstr>
      <vt:lpstr>Sorting previews</vt:lpstr>
      <vt:lpstr>Different types of sorting </vt:lpstr>
      <vt:lpstr>QUARTZ CUVETTE VS JET IN AIR FLOW CELL</vt:lpstr>
      <vt:lpstr>SORTING ON BD FACS Melody</vt:lpstr>
      <vt:lpstr>Things to keep in mind </vt:lpstr>
      <vt:lpstr>Use of different nozzle sizes?</vt:lpstr>
      <vt:lpstr>Cell sorters available at CMtO</vt:lpstr>
      <vt:lpstr>What do you need for sorting?</vt:lpstr>
      <vt:lpstr>before scheduling TO SORT AT OUR FACILITY</vt:lpstr>
      <vt:lpstr>Cancellation policy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Naicker, Kerishnee</dc:creator>
  <cp:lastModifiedBy>Naicker, Kerishnee</cp:lastModifiedBy>
  <cp:revision>162</cp:revision>
  <dcterms:created xsi:type="dcterms:W3CDTF">2023-12-07T20:02:48Z</dcterms:created>
  <dcterms:modified xsi:type="dcterms:W3CDTF">2024-08-26T18:30:08Z</dcterms:modified>
</cp:coreProperties>
</file>