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1"/>
  </p:notesMasterIdLst>
  <p:sldIdLst>
    <p:sldId id="256" r:id="rId2"/>
    <p:sldId id="257" r:id="rId3"/>
    <p:sldId id="258" r:id="rId4"/>
    <p:sldId id="260" r:id="rId5"/>
    <p:sldId id="313" r:id="rId6"/>
    <p:sldId id="270" r:id="rId7"/>
    <p:sldId id="269" r:id="rId8"/>
    <p:sldId id="312" r:id="rId9"/>
    <p:sldId id="283" r:id="rId10"/>
    <p:sldId id="274" r:id="rId11"/>
    <p:sldId id="314" r:id="rId12"/>
    <p:sldId id="259" r:id="rId13"/>
    <p:sldId id="262" r:id="rId14"/>
    <p:sldId id="275" r:id="rId15"/>
    <p:sldId id="316" r:id="rId16"/>
    <p:sldId id="317" r:id="rId17"/>
    <p:sldId id="318" r:id="rId18"/>
    <p:sldId id="315"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4660"/>
  </p:normalViewPr>
  <p:slideViewPr>
    <p:cSldViewPr snapToGrid="0">
      <p:cViewPr varScale="1">
        <p:scale>
          <a:sx n="105" d="100"/>
          <a:sy n="105" d="100"/>
        </p:scale>
        <p:origin x="11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3CFC8-DD83-4735-BC49-27D593FC31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859044-BFD7-4CBF-BEB3-EE2D3DDF84DA}">
      <dgm:prSet/>
      <dgm:spPr/>
      <dgm:t>
        <a:bodyPr/>
        <a:lstStyle/>
        <a:p>
          <a:r>
            <a:rPr lang="en-US">
              <a:solidFill>
                <a:schemeClr val="accent1">
                  <a:lumMod val="20000"/>
                  <a:lumOff val="80000"/>
                </a:schemeClr>
              </a:solidFill>
            </a:rPr>
            <a:t>Introduction to cell sorting </a:t>
          </a:r>
        </a:p>
      </dgm:t>
    </dgm:pt>
    <dgm:pt modelId="{207C0D1B-1988-4592-98E4-740DC78A3F59}" type="parTrans" cxnId="{5E475777-3B48-4627-9C9B-C94E90BCED36}">
      <dgm:prSet/>
      <dgm:spPr/>
      <dgm:t>
        <a:bodyPr/>
        <a:lstStyle/>
        <a:p>
          <a:endParaRPr lang="en-US">
            <a:solidFill>
              <a:schemeClr val="accent1">
                <a:lumMod val="20000"/>
                <a:lumOff val="80000"/>
              </a:schemeClr>
            </a:solidFill>
          </a:endParaRPr>
        </a:p>
      </dgm:t>
    </dgm:pt>
    <dgm:pt modelId="{2BA74BF5-4EDE-4DBF-8087-7251836EDABE}" type="sibTrans" cxnId="{5E475777-3B48-4627-9C9B-C94E90BCED36}">
      <dgm:prSet/>
      <dgm:spPr/>
      <dgm:t>
        <a:bodyPr/>
        <a:lstStyle/>
        <a:p>
          <a:endParaRPr lang="en-US">
            <a:solidFill>
              <a:schemeClr val="accent1">
                <a:lumMod val="20000"/>
                <a:lumOff val="80000"/>
              </a:schemeClr>
            </a:solidFill>
          </a:endParaRPr>
        </a:p>
      </dgm:t>
    </dgm:pt>
    <dgm:pt modelId="{9DF69ED5-0E0B-47A9-ABDA-0FEF7D8C1FE1}">
      <dgm:prSet/>
      <dgm:spPr/>
      <dgm:t>
        <a:bodyPr/>
        <a:lstStyle/>
        <a:p>
          <a:r>
            <a:rPr lang="en-US">
              <a:solidFill>
                <a:schemeClr val="accent1">
                  <a:lumMod val="20000"/>
                  <a:lumOff val="80000"/>
                </a:schemeClr>
              </a:solidFill>
            </a:rPr>
            <a:t>Cell sorting principle</a:t>
          </a:r>
        </a:p>
      </dgm:t>
    </dgm:pt>
    <dgm:pt modelId="{5A5E93DF-677B-4250-9507-0FAC4CD293F5}" type="parTrans" cxnId="{5EA75B74-89C2-40B8-904E-F9F7E95F3E62}">
      <dgm:prSet/>
      <dgm:spPr/>
      <dgm:t>
        <a:bodyPr/>
        <a:lstStyle/>
        <a:p>
          <a:endParaRPr lang="en-US">
            <a:solidFill>
              <a:schemeClr val="accent1">
                <a:lumMod val="20000"/>
                <a:lumOff val="80000"/>
              </a:schemeClr>
            </a:solidFill>
          </a:endParaRPr>
        </a:p>
      </dgm:t>
    </dgm:pt>
    <dgm:pt modelId="{40F25EC2-57A0-49E5-BB77-829731B80DD9}" type="sibTrans" cxnId="{5EA75B74-89C2-40B8-904E-F9F7E95F3E62}">
      <dgm:prSet/>
      <dgm:spPr/>
      <dgm:t>
        <a:bodyPr/>
        <a:lstStyle/>
        <a:p>
          <a:endParaRPr lang="en-US">
            <a:solidFill>
              <a:schemeClr val="accent1">
                <a:lumMod val="20000"/>
                <a:lumOff val="80000"/>
              </a:schemeClr>
            </a:solidFill>
          </a:endParaRPr>
        </a:p>
      </dgm:t>
    </dgm:pt>
    <dgm:pt modelId="{AE231BE1-4B30-4C6D-AE21-FF060ED49A99}">
      <dgm:prSet/>
      <dgm:spPr/>
      <dgm:t>
        <a:bodyPr/>
        <a:lstStyle/>
        <a:p>
          <a:r>
            <a:rPr lang="en-US" dirty="0">
              <a:solidFill>
                <a:schemeClr val="accent1">
                  <a:lumMod val="20000"/>
                  <a:lumOff val="80000"/>
                </a:schemeClr>
              </a:solidFill>
            </a:rPr>
            <a:t>Different types of sorting</a:t>
          </a:r>
        </a:p>
      </dgm:t>
    </dgm:pt>
    <dgm:pt modelId="{F45E1C30-30A2-468E-88D6-41EAA7B7AA35}" type="parTrans" cxnId="{BF6E2F14-AA31-49D9-BC6B-3526A37108A8}">
      <dgm:prSet/>
      <dgm:spPr/>
      <dgm:t>
        <a:bodyPr/>
        <a:lstStyle/>
        <a:p>
          <a:endParaRPr lang="en-US">
            <a:solidFill>
              <a:schemeClr val="accent1">
                <a:lumMod val="20000"/>
                <a:lumOff val="80000"/>
              </a:schemeClr>
            </a:solidFill>
          </a:endParaRPr>
        </a:p>
      </dgm:t>
    </dgm:pt>
    <dgm:pt modelId="{45AD27E5-C5D4-4112-B704-C8DD2D57C293}" type="sibTrans" cxnId="{BF6E2F14-AA31-49D9-BC6B-3526A37108A8}">
      <dgm:prSet/>
      <dgm:spPr/>
      <dgm:t>
        <a:bodyPr/>
        <a:lstStyle/>
        <a:p>
          <a:endParaRPr lang="en-US">
            <a:solidFill>
              <a:schemeClr val="accent1">
                <a:lumMod val="20000"/>
                <a:lumOff val="80000"/>
              </a:schemeClr>
            </a:solidFill>
          </a:endParaRPr>
        </a:p>
      </dgm:t>
    </dgm:pt>
    <dgm:pt modelId="{CECB94BA-FF7E-46E9-8893-E8AE4BC48A3A}">
      <dgm:prSet/>
      <dgm:spPr/>
      <dgm:t>
        <a:bodyPr/>
        <a:lstStyle/>
        <a:p>
          <a:r>
            <a:rPr lang="en-US" dirty="0">
              <a:solidFill>
                <a:schemeClr val="accent1">
                  <a:lumMod val="20000"/>
                  <a:lumOff val="80000"/>
                </a:schemeClr>
              </a:solidFill>
            </a:rPr>
            <a:t>Sorting on the BD FACS Melody</a:t>
          </a:r>
        </a:p>
      </dgm:t>
    </dgm:pt>
    <dgm:pt modelId="{62C1AD7A-24C1-4C61-BC0C-5A0F5DE2847D}" type="parTrans" cxnId="{C4A665D1-C374-4429-971C-C01BE24B3D72}">
      <dgm:prSet/>
      <dgm:spPr/>
      <dgm:t>
        <a:bodyPr/>
        <a:lstStyle/>
        <a:p>
          <a:endParaRPr lang="en-US">
            <a:solidFill>
              <a:schemeClr val="accent1">
                <a:lumMod val="20000"/>
                <a:lumOff val="80000"/>
              </a:schemeClr>
            </a:solidFill>
          </a:endParaRPr>
        </a:p>
      </dgm:t>
    </dgm:pt>
    <dgm:pt modelId="{70DB4A46-B06A-40BB-91B6-EC7F878A6BC9}" type="sibTrans" cxnId="{C4A665D1-C374-4429-971C-C01BE24B3D72}">
      <dgm:prSet/>
      <dgm:spPr/>
      <dgm:t>
        <a:bodyPr/>
        <a:lstStyle/>
        <a:p>
          <a:endParaRPr lang="en-US">
            <a:solidFill>
              <a:schemeClr val="accent1">
                <a:lumMod val="20000"/>
                <a:lumOff val="80000"/>
              </a:schemeClr>
            </a:solidFill>
          </a:endParaRPr>
        </a:p>
      </dgm:t>
    </dgm:pt>
    <dgm:pt modelId="{6ACF9F6E-6B65-4383-BE8F-EE9FC1D57D13}">
      <dgm:prSet/>
      <dgm:spPr/>
      <dgm:t>
        <a:bodyPr/>
        <a:lstStyle/>
        <a:p>
          <a:r>
            <a:rPr lang="en-US" dirty="0">
              <a:solidFill>
                <a:schemeClr val="accent1">
                  <a:lumMod val="20000"/>
                  <a:lumOff val="80000"/>
                </a:schemeClr>
              </a:solidFill>
            </a:rPr>
            <a:t>What do you need to know before sorting?</a:t>
          </a:r>
        </a:p>
      </dgm:t>
    </dgm:pt>
    <dgm:pt modelId="{DE4AC3F0-06EC-4DA4-8A97-9BC84AF5B194}" type="sibTrans" cxnId="{BAEA3A85-FC33-4455-89DF-DF44A23D00ED}">
      <dgm:prSet/>
      <dgm:spPr/>
      <dgm:t>
        <a:bodyPr/>
        <a:lstStyle/>
        <a:p>
          <a:endParaRPr lang="en-US">
            <a:solidFill>
              <a:schemeClr val="accent1">
                <a:lumMod val="20000"/>
                <a:lumOff val="80000"/>
              </a:schemeClr>
            </a:solidFill>
          </a:endParaRPr>
        </a:p>
      </dgm:t>
    </dgm:pt>
    <dgm:pt modelId="{2034F95F-672A-49FD-AFF8-7656A61C4B78}" type="parTrans" cxnId="{BAEA3A85-FC33-4455-89DF-DF44A23D00ED}">
      <dgm:prSet/>
      <dgm:spPr/>
      <dgm:t>
        <a:bodyPr/>
        <a:lstStyle/>
        <a:p>
          <a:endParaRPr lang="en-US">
            <a:solidFill>
              <a:schemeClr val="accent1">
                <a:lumMod val="20000"/>
                <a:lumOff val="80000"/>
              </a:schemeClr>
            </a:solidFill>
          </a:endParaRPr>
        </a:p>
      </dgm:t>
    </dgm:pt>
    <dgm:pt modelId="{C23DC409-23AC-4700-8D32-98FFA636DD36}">
      <dgm:prSet/>
      <dgm:spPr/>
      <dgm:t>
        <a:bodyPr/>
        <a:lstStyle/>
        <a:p>
          <a:r>
            <a:rPr lang="en-US" dirty="0">
              <a:solidFill>
                <a:schemeClr val="accent1">
                  <a:lumMod val="20000"/>
                  <a:lumOff val="80000"/>
                </a:schemeClr>
              </a:solidFill>
            </a:rPr>
            <a:t>Differences in Flow cells</a:t>
          </a:r>
        </a:p>
      </dgm:t>
    </dgm:pt>
    <dgm:pt modelId="{35A45B6F-4300-4F0D-BCBB-A67F487D6780}" type="parTrans" cxnId="{3D721499-20B8-413E-AB80-5E2573482886}">
      <dgm:prSet/>
      <dgm:spPr/>
      <dgm:t>
        <a:bodyPr/>
        <a:lstStyle/>
        <a:p>
          <a:endParaRPr lang="en-US"/>
        </a:p>
      </dgm:t>
    </dgm:pt>
    <dgm:pt modelId="{BE8BDE77-C515-44E4-99A7-0339FF3973A2}" type="sibTrans" cxnId="{3D721499-20B8-413E-AB80-5E2573482886}">
      <dgm:prSet/>
      <dgm:spPr/>
      <dgm:t>
        <a:bodyPr/>
        <a:lstStyle/>
        <a:p>
          <a:endParaRPr lang="en-US"/>
        </a:p>
      </dgm:t>
    </dgm:pt>
    <dgm:pt modelId="{4299E1BB-8EC7-4E45-A511-CE44A0727914}">
      <dgm:prSet/>
      <dgm:spPr/>
      <dgm:t>
        <a:bodyPr/>
        <a:lstStyle/>
        <a:p>
          <a:r>
            <a:rPr lang="en-US" dirty="0">
              <a:solidFill>
                <a:schemeClr val="accent1">
                  <a:lumMod val="20000"/>
                  <a:lumOff val="80000"/>
                </a:schemeClr>
              </a:solidFill>
            </a:rPr>
            <a:t>Threshold importance</a:t>
          </a:r>
        </a:p>
      </dgm:t>
    </dgm:pt>
    <dgm:pt modelId="{85EE1336-55CB-4093-B90E-D769A393FB6D}" type="parTrans" cxnId="{4C153693-30AD-4529-BD6A-1715762990A3}">
      <dgm:prSet/>
      <dgm:spPr/>
      <dgm:t>
        <a:bodyPr/>
        <a:lstStyle/>
        <a:p>
          <a:endParaRPr lang="en-US"/>
        </a:p>
      </dgm:t>
    </dgm:pt>
    <dgm:pt modelId="{A1260924-7D6B-41D7-A914-85DA087B06F9}" type="sibTrans" cxnId="{4C153693-30AD-4529-BD6A-1715762990A3}">
      <dgm:prSet/>
      <dgm:spPr/>
      <dgm:t>
        <a:bodyPr/>
        <a:lstStyle/>
        <a:p>
          <a:endParaRPr lang="en-US"/>
        </a:p>
      </dgm:t>
    </dgm:pt>
    <dgm:pt modelId="{79F66CA0-9963-419F-8315-C1B31182C9A0}">
      <dgm:prSet/>
      <dgm:spPr/>
      <dgm:t>
        <a:bodyPr/>
        <a:lstStyle/>
        <a:p>
          <a:r>
            <a:rPr lang="en-US" dirty="0">
              <a:solidFill>
                <a:schemeClr val="accent1">
                  <a:lumMod val="20000"/>
                  <a:lumOff val="80000"/>
                </a:schemeClr>
              </a:solidFill>
            </a:rPr>
            <a:t>Different nozzle sizes</a:t>
          </a:r>
        </a:p>
      </dgm:t>
    </dgm:pt>
    <dgm:pt modelId="{8DE5E407-DADB-485D-B5EC-AE1FC5A57EDE}" type="parTrans" cxnId="{9E70D507-53DF-4B14-82E3-ECD97B6C6B04}">
      <dgm:prSet/>
      <dgm:spPr/>
      <dgm:t>
        <a:bodyPr/>
        <a:lstStyle/>
        <a:p>
          <a:endParaRPr lang="en-US"/>
        </a:p>
      </dgm:t>
    </dgm:pt>
    <dgm:pt modelId="{1C96A110-0FC1-496C-A95C-DAE2A08F3214}" type="sibTrans" cxnId="{9E70D507-53DF-4B14-82E3-ECD97B6C6B04}">
      <dgm:prSet/>
      <dgm:spPr/>
      <dgm:t>
        <a:bodyPr/>
        <a:lstStyle/>
        <a:p>
          <a:endParaRPr lang="en-US"/>
        </a:p>
      </dgm:t>
    </dgm:pt>
    <dgm:pt modelId="{168D6085-F36D-4D94-A1A7-2CAA6E74AA3A}">
      <dgm:prSet/>
      <dgm:spPr/>
      <dgm:t>
        <a:bodyPr/>
        <a:lstStyle/>
        <a:p>
          <a:r>
            <a:rPr lang="en-US">
              <a:solidFill>
                <a:schemeClr val="accent1">
                  <a:lumMod val="20000"/>
                  <a:lumOff val="80000"/>
                </a:schemeClr>
              </a:solidFill>
            </a:rPr>
            <a:t>Sorters available at CMtO</a:t>
          </a:r>
          <a:endParaRPr lang="en-US" dirty="0">
            <a:solidFill>
              <a:schemeClr val="accent1">
                <a:lumMod val="20000"/>
                <a:lumOff val="80000"/>
              </a:schemeClr>
            </a:solidFill>
          </a:endParaRPr>
        </a:p>
      </dgm:t>
    </dgm:pt>
    <dgm:pt modelId="{18B24F4C-1729-4A1B-9FFE-EE39BBE9E315}" type="parTrans" cxnId="{5310ADEA-945E-4E66-A7FC-21FE565A3B06}">
      <dgm:prSet/>
      <dgm:spPr/>
      <dgm:t>
        <a:bodyPr/>
        <a:lstStyle/>
        <a:p>
          <a:endParaRPr lang="en-US"/>
        </a:p>
      </dgm:t>
    </dgm:pt>
    <dgm:pt modelId="{C5885E70-7D18-4597-B39A-67AE89D4D84C}" type="sibTrans" cxnId="{5310ADEA-945E-4E66-A7FC-21FE565A3B06}">
      <dgm:prSet/>
      <dgm:spPr/>
      <dgm:t>
        <a:bodyPr/>
        <a:lstStyle/>
        <a:p>
          <a:endParaRPr lang="en-US"/>
        </a:p>
      </dgm:t>
    </dgm:pt>
    <dgm:pt modelId="{582AAFD3-982C-4260-B337-6AF641A316C6}" type="pres">
      <dgm:prSet presAssocID="{3043CFC8-DD83-4735-BC49-27D593FC31EE}" presName="vert0" presStyleCnt="0">
        <dgm:presLayoutVars>
          <dgm:dir/>
          <dgm:animOne val="branch"/>
          <dgm:animLvl val="lvl"/>
        </dgm:presLayoutVars>
      </dgm:prSet>
      <dgm:spPr/>
    </dgm:pt>
    <dgm:pt modelId="{74A4EA94-177B-471E-AB9B-EDB9EA8AB915}" type="pres">
      <dgm:prSet presAssocID="{FB859044-BFD7-4CBF-BEB3-EE2D3DDF84DA}" presName="thickLine" presStyleLbl="alignNode1" presStyleIdx="0" presStyleCnt="9"/>
      <dgm:spPr/>
    </dgm:pt>
    <dgm:pt modelId="{86C81653-784F-4BDC-B49E-87BCA279D072}" type="pres">
      <dgm:prSet presAssocID="{FB859044-BFD7-4CBF-BEB3-EE2D3DDF84DA}" presName="horz1" presStyleCnt="0"/>
      <dgm:spPr/>
    </dgm:pt>
    <dgm:pt modelId="{EEB16BBF-A79E-40D5-AF7B-C391E0833CE1}" type="pres">
      <dgm:prSet presAssocID="{FB859044-BFD7-4CBF-BEB3-EE2D3DDF84DA}" presName="tx1" presStyleLbl="revTx" presStyleIdx="0" presStyleCnt="9"/>
      <dgm:spPr/>
    </dgm:pt>
    <dgm:pt modelId="{6A1B8FBD-9839-4706-82B5-54959234791F}" type="pres">
      <dgm:prSet presAssocID="{FB859044-BFD7-4CBF-BEB3-EE2D3DDF84DA}" presName="vert1" presStyleCnt="0"/>
      <dgm:spPr/>
    </dgm:pt>
    <dgm:pt modelId="{0368D7B8-7B2D-4C17-95D4-34EECD9005AA}" type="pres">
      <dgm:prSet presAssocID="{9DF69ED5-0E0B-47A9-ABDA-0FEF7D8C1FE1}" presName="thickLine" presStyleLbl="alignNode1" presStyleIdx="1" presStyleCnt="9"/>
      <dgm:spPr/>
    </dgm:pt>
    <dgm:pt modelId="{8C002539-3F8B-489F-A251-986ED68CA6E4}" type="pres">
      <dgm:prSet presAssocID="{9DF69ED5-0E0B-47A9-ABDA-0FEF7D8C1FE1}" presName="horz1" presStyleCnt="0"/>
      <dgm:spPr/>
    </dgm:pt>
    <dgm:pt modelId="{1264ED17-521C-4672-8572-1D9B72481B21}" type="pres">
      <dgm:prSet presAssocID="{9DF69ED5-0E0B-47A9-ABDA-0FEF7D8C1FE1}" presName="tx1" presStyleLbl="revTx" presStyleIdx="1" presStyleCnt="9"/>
      <dgm:spPr/>
    </dgm:pt>
    <dgm:pt modelId="{34CDBC92-9B61-4FFB-A4A1-8C702549716F}" type="pres">
      <dgm:prSet presAssocID="{9DF69ED5-0E0B-47A9-ABDA-0FEF7D8C1FE1}" presName="vert1" presStyleCnt="0"/>
      <dgm:spPr/>
    </dgm:pt>
    <dgm:pt modelId="{35829785-7C7A-49D6-9F22-964933F3D3EC}" type="pres">
      <dgm:prSet presAssocID="{AE231BE1-4B30-4C6D-AE21-FF060ED49A99}" presName="thickLine" presStyleLbl="alignNode1" presStyleIdx="2" presStyleCnt="9"/>
      <dgm:spPr/>
    </dgm:pt>
    <dgm:pt modelId="{3AF5B62D-B281-4C50-A4F0-7FE91D8119DE}" type="pres">
      <dgm:prSet presAssocID="{AE231BE1-4B30-4C6D-AE21-FF060ED49A99}" presName="horz1" presStyleCnt="0"/>
      <dgm:spPr/>
    </dgm:pt>
    <dgm:pt modelId="{6BF1B11F-3A33-473A-AF13-0C02E2BCAEAE}" type="pres">
      <dgm:prSet presAssocID="{AE231BE1-4B30-4C6D-AE21-FF060ED49A99}" presName="tx1" presStyleLbl="revTx" presStyleIdx="2" presStyleCnt="9"/>
      <dgm:spPr/>
    </dgm:pt>
    <dgm:pt modelId="{4EBE008A-C2FE-4AFA-91DC-B88F398A67AE}" type="pres">
      <dgm:prSet presAssocID="{AE231BE1-4B30-4C6D-AE21-FF060ED49A99}" presName="vert1" presStyleCnt="0"/>
      <dgm:spPr/>
    </dgm:pt>
    <dgm:pt modelId="{96C85D7E-CE32-41BC-B6CD-97B0F2F64B98}" type="pres">
      <dgm:prSet presAssocID="{C23DC409-23AC-4700-8D32-98FFA636DD36}" presName="thickLine" presStyleLbl="alignNode1" presStyleIdx="3" presStyleCnt="9"/>
      <dgm:spPr/>
    </dgm:pt>
    <dgm:pt modelId="{38E06039-5F27-4FFB-8032-04FDDB77BC6F}" type="pres">
      <dgm:prSet presAssocID="{C23DC409-23AC-4700-8D32-98FFA636DD36}" presName="horz1" presStyleCnt="0"/>
      <dgm:spPr/>
    </dgm:pt>
    <dgm:pt modelId="{A9DA1F68-89E2-4D6B-950D-B456979F0D8C}" type="pres">
      <dgm:prSet presAssocID="{C23DC409-23AC-4700-8D32-98FFA636DD36}" presName="tx1" presStyleLbl="revTx" presStyleIdx="3" presStyleCnt="9"/>
      <dgm:spPr/>
    </dgm:pt>
    <dgm:pt modelId="{089418CE-FDD4-46BF-BA92-FC40582576B8}" type="pres">
      <dgm:prSet presAssocID="{C23DC409-23AC-4700-8D32-98FFA636DD36}" presName="vert1" presStyleCnt="0"/>
      <dgm:spPr/>
    </dgm:pt>
    <dgm:pt modelId="{80AF942B-613D-4276-AE73-0CB8D3D68DDC}" type="pres">
      <dgm:prSet presAssocID="{CECB94BA-FF7E-46E9-8893-E8AE4BC48A3A}" presName="thickLine" presStyleLbl="alignNode1" presStyleIdx="4" presStyleCnt="9"/>
      <dgm:spPr/>
    </dgm:pt>
    <dgm:pt modelId="{64DD9D1A-A5C6-44DF-B1C0-DF316F407D8A}" type="pres">
      <dgm:prSet presAssocID="{CECB94BA-FF7E-46E9-8893-E8AE4BC48A3A}" presName="horz1" presStyleCnt="0"/>
      <dgm:spPr/>
    </dgm:pt>
    <dgm:pt modelId="{4E9BCAAB-A212-4328-B602-3E33CDC536C3}" type="pres">
      <dgm:prSet presAssocID="{CECB94BA-FF7E-46E9-8893-E8AE4BC48A3A}" presName="tx1" presStyleLbl="revTx" presStyleIdx="4" presStyleCnt="9"/>
      <dgm:spPr/>
    </dgm:pt>
    <dgm:pt modelId="{70081F66-EE12-4982-960B-F70CD331EC65}" type="pres">
      <dgm:prSet presAssocID="{CECB94BA-FF7E-46E9-8893-E8AE4BC48A3A}" presName="vert1" presStyleCnt="0"/>
      <dgm:spPr/>
    </dgm:pt>
    <dgm:pt modelId="{2CF9FFE7-19E6-4842-848C-B0F2735DD146}" type="pres">
      <dgm:prSet presAssocID="{4299E1BB-8EC7-4E45-A511-CE44A0727914}" presName="thickLine" presStyleLbl="alignNode1" presStyleIdx="5" presStyleCnt="9"/>
      <dgm:spPr/>
    </dgm:pt>
    <dgm:pt modelId="{17A4183C-DD8F-4A89-984E-BCB1C04AECFA}" type="pres">
      <dgm:prSet presAssocID="{4299E1BB-8EC7-4E45-A511-CE44A0727914}" presName="horz1" presStyleCnt="0"/>
      <dgm:spPr/>
    </dgm:pt>
    <dgm:pt modelId="{6240B482-CCF1-4B8A-9A9C-C83A2D2E9E6E}" type="pres">
      <dgm:prSet presAssocID="{4299E1BB-8EC7-4E45-A511-CE44A0727914}" presName="tx1" presStyleLbl="revTx" presStyleIdx="5" presStyleCnt="9"/>
      <dgm:spPr/>
    </dgm:pt>
    <dgm:pt modelId="{F671AE1A-AE96-430C-95F6-8AF3A0D4241C}" type="pres">
      <dgm:prSet presAssocID="{4299E1BB-8EC7-4E45-A511-CE44A0727914}" presName="vert1" presStyleCnt="0"/>
      <dgm:spPr/>
    </dgm:pt>
    <dgm:pt modelId="{9F76A317-216D-4EE9-871B-CDA81BAC0471}" type="pres">
      <dgm:prSet presAssocID="{79F66CA0-9963-419F-8315-C1B31182C9A0}" presName="thickLine" presStyleLbl="alignNode1" presStyleIdx="6" presStyleCnt="9"/>
      <dgm:spPr/>
    </dgm:pt>
    <dgm:pt modelId="{59F9274F-8930-441C-BD3E-756A6ED26688}" type="pres">
      <dgm:prSet presAssocID="{79F66CA0-9963-419F-8315-C1B31182C9A0}" presName="horz1" presStyleCnt="0"/>
      <dgm:spPr/>
    </dgm:pt>
    <dgm:pt modelId="{F648144E-D5CB-4605-9D5F-582D710102BA}" type="pres">
      <dgm:prSet presAssocID="{79F66CA0-9963-419F-8315-C1B31182C9A0}" presName="tx1" presStyleLbl="revTx" presStyleIdx="6" presStyleCnt="9"/>
      <dgm:spPr/>
    </dgm:pt>
    <dgm:pt modelId="{0D4B00E9-9087-4EA2-AC1D-7D445E8C23E3}" type="pres">
      <dgm:prSet presAssocID="{79F66CA0-9963-419F-8315-C1B31182C9A0}" presName="vert1" presStyleCnt="0"/>
      <dgm:spPr/>
    </dgm:pt>
    <dgm:pt modelId="{5830D94F-FC00-4146-B3A2-CB4B4601D4A2}" type="pres">
      <dgm:prSet presAssocID="{168D6085-F36D-4D94-A1A7-2CAA6E74AA3A}" presName="thickLine" presStyleLbl="alignNode1" presStyleIdx="7" presStyleCnt="9"/>
      <dgm:spPr/>
    </dgm:pt>
    <dgm:pt modelId="{3B52B2D3-019F-49D7-8C4B-44C19EA3B4B3}" type="pres">
      <dgm:prSet presAssocID="{168D6085-F36D-4D94-A1A7-2CAA6E74AA3A}" presName="horz1" presStyleCnt="0"/>
      <dgm:spPr/>
    </dgm:pt>
    <dgm:pt modelId="{01FA7E18-A606-4846-9F5C-CB46B9838A7C}" type="pres">
      <dgm:prSet presAssocID="{168D6085-F36D-4D94-A1A7-2CAA6E74AA3A}" presName="tx1" presStyleLbl="revTx" presStyleIdx="7" presStyleCnt="9"/>
      <dgm:spPr/>
    </dgm:pt>
    <dgm:pt modelId="{ADD493EC-A2E8-4083-B6F1-6A584D49822E}" type="pres">
      <dgm:prSet presAssocID="{168D6085-F36D-4D94-A1A7-2CAA6E74AA3A}" presName="vert1" presStyleCnt="0"/>
      <dgm:spPr/>
    </dgm:pt>
    <dgm:pt modelId="{DC4B8EAF-9DEF-415F-A749-35969252326D}" type="pres">
      <dgm:prSet presAssocID="{6ACF9F6E-6B65-4383-BE8F-EE9FC1D57D13}" presName="thickLine" presStyleLbl="alignNode1" presStyleIdx="8" presStyleCnt="9"/>
      <dgm:spPr/>
    </dgm:pt>
    <dgm:pt modelId="{732C59A5-B328-4811-A29F-70AF8DAD4988}" type="pres">
      <dgm:prSet presAssocID="{6ACF9F6E-6B65-4383-BE8F-EE9FC1D57D13}" presName="horz1" presStyleCnt="0"/>
      <dgm:spPr/>
    </dgm:pt>
    <dgm:pt modelId="{28B1C664-5117-4CBC-B3FD-4FF7B7D8AC71}" type="pres">
      <dgm:prSet presAssocID="{6ACF9F6E-6B65-4383-BE8F-EE9FC1D57D13}" presName="tx1" presStyleLbl="revTx" presStyleIdx="8" presStyleCnt="9"/>
      <dgm:spPr/>
    </dgm:pt>
    <dgm:pt modelId="{0F0A3785-23D2-4DCA-A74E-404A748E5551}" type="pres">
      <dgm:prSet presAssocID="{6ACF9F6E-6B65-4383-BE8F-EE9FC1D57D13}" presName="vert1" presStyleCnt="0"/>
      <dgm:spPr/>
    </dgm:pt>
  </dgm:ptLst>
  <dgm:cxnLst>
    <dgm:cxn modelId="{9E70D507-53DF-4B14-82E3-ECD97B6C6B04}" srcId="{3043CFC8-DD83-4735-BC49-27D593FC31EE}" destId="{79F66CA0-9963-419F-8315-C1B31182C9A0}" srcOrd="6" destOrd="0" parTransId="{8DE5E407-DADB-485D-B5EC-AE1FC5A57EDE}" sibTransId="{1C96A110-0FC1-496C-A95C-DAE2A08F3214}"/>
    <dgm:cxn modelId="{BF6E2F14-AA31-49D9-BC6B-3526A37108A8}" srcId="{3043CFC8-DD83-4735-BC49-27D593FC31EE}" destId="{AE231BE1-4B30-4C6D-AE21-FF060ED49A99}" srcOrd="2" destOrd="0" parTransId="{F45E1C30-30A2-468E-88D6-41EAA7B7AA35}" sibTransId="{45AD27E5-C5D4-4112-B704-C8DD2D57C293}"/>
    <dgm:cxn modelId="{A069192A-C831-410F-B64B-4FD26130EBE5}" type="presOf" srcId="{AE231BE1-4B30-4C6D-AE21-FF060ED49A99}" destId="{6BF1B11F-3A33-473A-AF13-0C02E2BCAEAE}" srcOrd="0" destOrd="0" presId="urn:microsoft.com/office/officeart/2008/layout/LinedList"/>
    <dgm:cxn modelId="{B5C3472E-34CC-4587-B377-75EF57065AE7}" type="presOf" srcId="{3043CFC8-DD83-4735-BC49-27D593FC31EE}" destId="{582AAFD3-982C-4260-B337-6AF641A316C6}" srcOrd="0" destOrd="0" presId="urn:microsoft.com/office/officeart/2008/layout/LinedList"/>
    <dgm:cxn modelId="{0911A334-3A6E-431D-A060-4C0AB4DEA986}" type="presOf" srcId="{4299E1BB-8EC7-4E45-A511-CE44A0727914}" destId="{6240B482-CCF1-4B8A-9A9C-C83A2D2E9E6E}" srcOrd="0" destOrd="0" presId="urn:microsoft.com/office/officeart/2008/layout/LinedList"/>
    <dgm:cxn modelId="{7426E465-373C-4C44-8778-9F56BB900F13}" type="presOf" srcId="{168D6085-F36D-4D94-A1A7-2CAA6E74AA3A}" destId="{01FA7E18-A606-4846-9F5C-CB46B9838A7C}" srcOrd="0" destOrd="0" presId="urn:microsoft.com/office/officeart/2008/layout/LinedList"/>
    <dgm:cxn modelId="{5EA75B74-89C2-40B8-904E-F9F7E95F3E62}" srcId="{3043CFC8-DD83-4735-BC49-27D593FC31EE}" destId="{9DF69ED5-0E0B-47A9-ABDA-0FEF7D8C1FE1}" srcOrd="1" destOrd="0" parTransId="{5A5E93DF-677B-4250-9507-0FAC4CD293F5}" sibTransId="{40F25EC2-57A0-49E5-BB77-829731B80DD9}"/>
    <dgm:cxn modelId="{A07C5754-F229-4873-898A-61258ABF33FE}" type="presOf" srcId="{C23DC409-23AC-4700-8D32-98FFA636DD36}" destId="{A9DA1F68-89E2-4D6B-950D-B456979F0D8C}" srcOrd="0" destOrd="0" presId="urn:microsoft.com/office/officeart/2008/layout/LinedList"/>
    <dgm:cxn modelId="{5E475777-3B48-4627-9C9B-C94E90BCED36}" srcId="{3043CFC8-DD83-4735-BC49-27D593FC31EE}" destId="{FB859044-BFD7-4CBF-BEB3-EE2D3DDF84DA}" srcOrd="0" destOrd="0" parTransId="{207C0D1B-1988-4592-98E4-740DC78A3F59}" sibTransId="{2BA74BF5-4EDE-4DBF-8087-7251836EDABE}"/>
    <dgm:cxn modelId="{BAEA3A85-FC33-4455-89DF-DF44A23D00ED}" srcId="{3043CFC8-DD83-4735-BC49-27D593FC31EE}" destId="{6ACF9F6E-6B65-4383-BE8F-EE9FC1D57D13}" srcOrd="8" destOrd="0" parTransId="{2034F95F-672A-49FD-AFF8-7656A61C4B78}" sibTransId="{DE4AC3F0-06EC-4DA4-8A97-9BC84AF5B194}"/>
    <dgm:cxn modelId="{69BCAA8C-F5E0-4609-A991-89D05B0BFC5C}" type="presOf" srcId="{CECB94BA-FF7E-46E9-8893-E8AE4BC48A3A}" destId="{4E9BCAAB-A212-4328-B602-3E33CDC536C3}" srcOrd="0" destOrd="0" presId="urn:microsoft.com/office/officeart/2008/layout/LinedList"/>
    <dgm:cxn modelId="{4C153693-30AD-4529-BD6A-1715762990A3}" srcId="{3043CFC8-DD83-4735-BC49-27D593FC31EE}" destId="{4299E1BB-8EC7-4E45-A511-CE44A0727914}" srcOrd="5" destOrd="0" parTransId="{85EE1336-55CB-4093-B90E-D769A393FB6D}" sibTransId="{A1260924-7D6B-41D7-A914-85DA087B06F9}"/>
    <dgm:cxn modelId="{3D721499-20B8-413E-AB80-5E2573482886}" srcId="{3043CFC8-DD83-4735-BC49-27D593FC31EE}" destId="{C23DC409-23AC-4700-8D32-98FFA636DD36}" srcOrd="3" destOrd="0" parTransId="{35A45B6F-4300-4F0D-BCBB-A67F487D6780}" sibTransId="{BE8BDE77-C515-44E4-99A7-0339FF3973A2}"/>
    <dgm:cxn modelId="{7C21DCA8-220F-4A1F-8736-D2199F78EF59}" type="presOf" srcId="{79F66CA0-9963-419F-8315-C1B31182C9A0}" destId="{F648144E-D5CB-4605-9D5F-582D710102BA}" srcOrd="0" destOrd="0" presId="urn:microsoft.com/office/officeart/2008/layout/LinedList"/>
    <dgm:cxn modelId="{B82DDDB7-1C7F-459E-A947-448521970148}" type="presOf" srcId="{6ACF9F6E-6B65-4383-BE8F-EE9FC1D57D13}" destId="{28B1C664-5117-4CBC-B3FD-4FF7B7D8AC71}" srcOrd="0" destOrd="0" presId="urn:microsoft.com/office/officeart/2008/layout/LinedList"/>
    <dgm:cxn modelId="{724F78CD-BE91-4914-8182-F5F31765BEB0}" type="presOf" srcId="{FB859044-BFD7-4CBF-BEB3-EE2D3DDF84DA}" destId="{EEB16BBF-A79E-40D5-AF7B-C391E0833CE1}" srcOrd="0" destOrd="0" presId="urn:microsoft.com/office/officeart/2008/layout/LinedList"/>
    <dgm:cxn modelId="{C4A665D1-C374-4429-971C-C01BE24B3D72}" srcId="{3043CFC8-DD83-4735-BC49-27D593FC31EE}" destId="{CECB94BA-FF7E-46E9-8893-E8AE4BC48A3A}" srcOrd="4" destOrd="0" parTransId="{62C1AD7A-24C1-4C61-BC0C-5A0F5DE2847D}" sibTransId="{70DB4A46-B06A-40BB-91B6-EC7F878A6BC9}"/>
    <dgm:cxn modelId="{B15A0FE1-7AC9-436A-BB74-DDDAEE6F2D2B}" type="presOf" srcId="{9DF69ED5-0E0B-47A9-ABDA-0FEF7D8C1FE1}" destId="{1264ED17-521C-4672-8572-1D9B72481B21}" srcOrd="0" destOrd="0" presId="urn:microsoft.com/office/officeart/2008/layout/LinedList"/>
    <dgm:cxn modelId="{5310ADEA-945E-4E66-A7FC-21FE565A3B06}" srcId="{3043CFC8-DD83-4735-BC49-27D593FC31EE}" destId="{168D6085-F36D-4D94-A1A7-2CAA6E74AA3A}" srcOrd="7" destOrd="0" parTransId="{18B24F4C-1729-4A1B-9FFE-EE39BBE9E315}" sibTransId="{C5885E70-7D18-4597-B39A-67AE89D4D84C}"/>
    <dgm:cxn modelId="{0CD5CAFE-940D-4B96-AD30-66AA47FF70C2}" type="presParOf" srcId="{582AAFD3-982C-4260-B337-6AF641A316C6}" destId="{74A4EA94-177B-471E-AB9B-EDB9EA8AB915}" srcOrd="0" destOrd="0" presId="urn:microsoft.com/office/officeart/2008/layout/LinedList"/>
    <dgm:cxn modelId="{7E5A2BD1-8DC5-4933-8905-57A87F35810F}" type="presParOf" srcId="{582AAFD3-982C-4260-B337-6AF641A316C6}" destId="{86C81653-784F-4BDC-B49E-87BCA279D072}" srcOrd="1" destOrd="0" presId="urn:microsoft.com/office/officeart/2008/layout/LinedList"/>
    <dgm:cxn modelId="{E3C9FD9A-171C-4DBA-B057-1A1FB0653414}" type="presParOf" srcId="{86C81653-784F-4BDC-B49E-87BCA279D072}" destId="{EEB16BBF-A79E-40D5-AF7B-C391E0833CE1}" srcOrd="0" destOrd="0" presId="urn:microsoft.com/office/officeart/2008/layout/LinedList"/>
    <dgm:cxn modelId="{5DB970BB-CA4A-4E75-97D9-96BAA8BE7C28}" type="presParOf" srcId="{86C81653-784F-4BDC-B49E-87BCA279D072}" destId="{6A1B8FBD-9839-4706-82B5-54959234791F}" srcOrd="1" destOrd="0" presId="urn:microsoft.com/office/officeart/2008/layout/LinedList"/>
    <dgm:cxn modelId="{D3DBF1EF-4ECE-4DD8-9646-09EB2CE1E696}" type="presParOf" srcId="{582AAFD3-982C-4260-B337-6AF641A316C6}" destId="{0368D7B8-7B2D-4C17-95D4-34EECD9005AA}" srcOrd="2" destOrd="0" presId="urn:microsoft.com/office/officeart/2008/layout/LinedList"/>
    <dgm:cxn modelId="{141FE57B-ED9D-4C6D-A3FF-4EFF9F17A48A}" type="presParOf" srcId="{582AAFD3-982C-4260-B337-6AF641A316C6}" destId="{8C002539-3F8B-489F-A251-986ED68CA6E4}" srcOrd="3" destOrd="0" presId="urn:microsoft.com/office/officeart/2008/layout/LinedList"/>
    <dgm:cxn modelId="{25C439E4-FF83-43AD-8612-24A77EF41C50}" type="presParOf" srcId="{8C002539-3F8B-489F-A251-986ED68CA6E4}" destId="{1264ED17-521C-4672-8572-1D9B72481B21}" srcOrd="0" destOrd="0" presId="urn:microsoft.com/office/officeart/2008/layout/LinedList"/>
    <dgm:cxn modelId="{C7DDF2DA-1504-4C11-B3EA-72E28E050349}" type="presParOf" srcId="{8C002539-3F8B-489F-A251-986ED68CA6E4}" destId="{34CDBC92-9B61-4FFB-A4A1-8C702549716F}" srcOrd="1" destOrd="0" presId="urn:microsoft.com/office/officeart/2008/layout/LinedList"/>
    <dgm:cxn modelId="{B02910E8-A5F9-4A4D-9D77-915DFD41DBF7}" type="presParOf" srcId="{582AAFD3-982C-4260-B337-6AF641A316C6}" destId="{35829785-7C7A-49D6-9F22-964933F3D3EC}" srcOrd="4" destOrd="0" presId="urn:microsoft.com/office/officeart/2008/layout/LinedList"/>
    <dgm:cxn modelId="{2029FA51-DE98-4840-AF1C-C2726CF35107}" type="presParOf" srcId="{582AAFD3-982C-4260-B337-6AF641A316C6}" destId="{3AF5B62D-B281-4C50-A4F0-7FE91D8119DE}" srcOrd="5" destOrd="0" presId="urn:microsoft.com/office/officeart/2008/layout/LinedList"/>
    <dgm:cxn modelId="{018E7751-9892-438A-9D53-5E64E2011D49}" type="presParOf" srcId="{3AF5B62D-B281-4C50-A4F0-7FE91D8119DE}" destId="{6BF1B11F-3A33-473A-AF13-0C02E2BCAEAE}" srcOrd="0" destOrd="0" presId="urn:microsoft.com/office/officeart/2008/layout/LinedList"/>
    <dgm:cxn modelId="{1B0661A9-510C-4E4E-BFF5-07F9864D475B}" type="presParOf" srcId="{3AF5B62D-B281-4C50-A4F0-7FE91D8119DE}" destId="{4EBE008A-C2FE-4AFA-91DC-B88F398A67AE}" srcOrd="1" destOrd="0" presId="urn:microsoft.com/office/officeart/2008/layout/LinedList"/>
    <dgm:cxn modelId="{FB160683-F1C3-4402-A728-1AE193C8A23F}" type="presParOf" srcId="{582AAFD3-982C-4260-B337-6AF641A316C6}" destId="{96C85D7E-CE32-41BC-B6CD-97B0F2F64B98}" srcOrd="6" destOrd="0" presId="urn:microsoft.com/office/officeart/2008/layout/LinedList"/>
    <dgm:cxn modelId="{29939030-34A4-4B0D-A07A-639503C0833B}" type="presParOf" srcId="{582AAFD3-982C-4260-B337-6AF641A316C6}" destId="{38E06039-5F27-4FFB-8032-04FDDB77BC6F}" srcOrd="7" destOrd="0" presId="urn:microsoft.com/office/officeart/2008/layout/LinedList"/>
    <dgm:cxn modelId="{428D4B7D-472A-49EE-A081-97A703C5350E}" type="presParOf" srcId="{38E06039-5F27-4FFB-8032-04FDDB77BC6F}" destId="{A9DA1F68-89E2-4D6B-950D-B456979F0D8C}" srcOrd="0" destOrd="0" presId="urn:microsoft.com/office/officeart/2008/layout/LinedList"/>
    <dgm:cxn modelId="{55A77A2A-E6E2-4D6F-B1E1-5FCD5723DA1B}" type="presParOf" srcId="{38E06039-5F27-4FFB-8032-04FDDB77BC6F}" destId="{089418CE-FDD4-46BF-BA92-FC40582576B8}" srcOrd="1" destOrd="0" presId="urn:microsoft.com/office/officeart/2008/layout/LinedList"/>
    <dgm:cxn modelId="{BA2A6499-4229-41C7-A0E6-1AF0CFABBB1B}" type="presParOf" srcId="{582AAFD3-982C-4260-B337-6AF641A316C6}" destId="{80AF942B-613D-4276-AE73-0CB8D3D68DDC}" srcOrd="8" destOrd="0" presId="urn:microsoft.com/office/officeart/2008/layout/LinedList"/>
    <dgm:cxn modelId="{0CFBE335-440E-4EE5-A1BC-C0471934461D}" type="presParOf" srcId="{582AAFD3-982C-4260-B337-6AF641A316C6}" destId="{64DD9D1A-A5C6-44DF-B1C0-DF316F407D8A}" srcOrd="9" destOrd="0" presId="urn:microsoft.com/office/officeart/2008/layout/LinedList"/>
    <dgm:cxn modelId="{459C4100-F054-4D7E-96BB-CF819D7037D5}" type="presParOf" srcId="{64DD9D1A-A5C6-44DF-B1C0-DF316F407D8A}" destId="{4E9BCAAB-A212-4328-B602-3E33CDC536C3}" srcOrd="0" destOrd="0" presId="urn:microsoft.com/office/officeart/2008/layout/LinedList"/>
    <dgm:cxn modelId="{FCD35492-D412-45B0-9003-294F21ADB3F6}" type="presParOf" srcId="{64DD9D1A-A5C6-44DF-B1C0-DF316F407D8A}" destId="{70081F66-EE12-4982-960B-F70CD331EC65}" srcOrd="1" destOrd="0" presId="urn:microsoft.com/office/officeart/2008/layout/LinedList"/>
    <dgm:cxn modelId="{1DF22717-FEF6-4A96-8815-19A3FF7BC5D9}" type="presParOf" srcId="{582AAFD3-982C-4260-B337-6AF641A316C6}" destId="{2CF9FFE7-19E6-4842-848C-B0F2735DD146}" srcOrd="10" destOrd="0" presId="urn:microsoft.com/office/officeart/2008/layout/LinedList"/>
    <dgm:cxn modelId="{52196598-2A85-45D7-B266-FD316552D1FE}" type="presParOf" srcId="{582AAFD3-982C-4260-B337-6AF641A316C6}" destId="{17A4183C-DD8F-4A89-984E-BCB1C04AECFA}" srcOrd="11" destOrd="0" presId="urn:microsoft.com/office/officeart/2008/layout/LinedList"/>
    <dgm:cxn modelId="{50AE5868-9AB2-4A13-B7D8-42DDC38B5F92}" type="presParOf" srcId="{17A4183C-DD8F-4A89-984E-BCB1C04AECFA}" destId="{6240B482-CCF1-4B8A-9A9C-C83A2D2E9E6E}" srcOrd="0" destOrd="0" presId="urn:microsoft.com/office/officeart/2008/layout/LinedList"/>
    <dgm:cxn modelId="{EE488106-6B3C-4AD6-838C-5DAB31025193}" type="presParOf" srcId="{17A4183C-DD8F-4A89-984E-BCB1C04AECFA}" destId="{F671AE1A-AE96-430C-95F6-8AF3A0D4241C}" srcOrd="1" destOrd="0" presId="urn:microsoft.com/office/officeart/2008/layout/LinedList"/>
    <dgm:cxn modelId="{985FDE72-EAB4-4D48-BA02-D62E34F22BD6}" type="presParOf" srcId="{582AAFD3-982C-4260-B337-6AF641A316C6}" destId="{9F76A317-216D-4EE9-871B-CDA81BAC0471}" srcOrd="12" destOrd="0" presId="urn:microsoft.com/office/officeart/2008/layout/LinedList"/>
    <dgm:cxn modelId="{16D88407-6478-4FA6-9D7B-A067D85ED688}" type="presParOf" srcId="{582AAFD3-982C-4260-B337-6AF641A316C6}" destId="{59F9274F-8930-441C-BD3E-756A6ED26688}" srcOrd="13" destOrd="0" presId="urn:microsoft.com/office/officeart/2008/layout/LinedList"/>
    <dgm:cxn modelId="{4CB90455-08AE-4CC1-9BF6-05154C4547EA}" type="presParOf" srcId="{59F9274F-8930-441C-BD3E-756A6ED26688}" destId="{F648144E-D5CB-4605-9D5F-582D710102BA}" srcOrd="0" destOrd="0" presId="urn:microsoft.com/office/officeart/2008/layout/LinedList"/>
    <dgm:cxn modelId="{6F1147B4-A3CD-4073-9982-6AC2FCA3C8E3}" type="presParOf" srcId="{59F9274F-8930-441C-BD3E-756A6ED26688}" destId="{0D4B00E9-9087-4EA2-AC1D-7D445E8C23E3}" srcOrd="1" destOrd="0" presId="urn:microsoft.com/office/officeart/2008/layout/LinedList"/>
    <dgm:cxn modelId="{90EC5EA4-144C-4742-826D-DF852FA88937}" type="presParOf" srcId="{582AAFD3-982C-4260-B337-6AF641A316C6}" destId="{5830D94F-FC00-4146-B3A2-CB4B4601D4A2}" srcOrd="14" destOrd="0" presId="urn:microsoft.com/office/officeart/2008/layout/LinedList"/>
    <dgm:cxn modelId="{21F60A35-DA9A-4F60-827A-E5A3F9624C72}" type="presParOf" srcId="{582AAFD3-982C-4260-B337-6AF641A316C6}" destId="{3B52B2D3-019F-49D7-8C4B-44C19EA3B4B3}" srcOrd="15" destOrd="0" presId="urn:microsoft.com/office/officeart/2008/layout/LinedList"/>
    <dgm:cxn modelId="{D6D2D05E-58F9-4B6F-96F6-36F3D5EAAB98}" type="presParOf" srcId="{3B52B2D3-019F-49D7-8C4B-44C19EA3B4B3}" destId="{01FA7E18-A606-4846-9F5C-CB46B9838A7C}" srcOrd="0" destOrd="0" presId="urn:microsoft.com/office/officeart/2008/layout/LinedList"/>
    <dgm:cxn modelId="{1B186219-8A7C-4673-A047-8DA8011FCADD}" type="presParOf" srcId="{3B52B2D3-019F-49D7-8C4B-44C19EA3B4B3}" destId="{ADD493EC-A2E8-4083-B6F1-6A584D49822E}" srcOrd="1" destOrd="0" presId="urn:microsoft.com/office/officeart/2008/layout/LinedList"/>
    <dgm:cxn modelId="{3F7EAD99-0A4B-4545-86CB-CEA197319192}" type="presParOf" srcId="{582AAFD3-982C-4260-B337-6AF641A316C6}" destId="{DC4B8EAF-9DEF-415F-A749-35969252326D}" srcOrd="16" destOrd="0" presId="urn:microsoft.com/office/officeart/2008/layout/LinedList"/>
    <dgm:cxn modelId="{471BF194-07F7-4A59-A4A5-F0149DC0FB79}" type="presParOf" srcId="{582AAFD3-982C-4260-B337-6AF641A316C6}" destId="{732C59A5-B328-4811-A29F-70AF8DAD4988}" srcOrd="17" destOrd="0" presId="urn:microsoft.com/office/officeart/2008/layout/LinedList"/>
    <dgm:cxn modelId="{1E6E6705-3892-4EB7-AAD6-B8A02FD68D45}" type="presParOf" srcId="{732C59A5-B328-4811-A29F-70AF8DAD4988}" destId="{28B1C664-5117-4CBC-B3FD-4FF7B7D8AC71}" srcOrd="0" destOrd="0" presId="urn:microsoft.com/office/officeart/2008/layout/LinedList"/>
    <dgm:cxn modelId="{F998570F-F735-45B2-B624-C1692DF1213A}" type="presParOf" srcId="{732C59A5-B328-4811-A29F-70AF8DAD4988}" destId="{0F0A3785-23D2-4DCA-A74E-404A748E55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6A1C1-4DF1-4CC3-9250-D3C60BDCD93A}"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86E260B3-E65F-4C4E-8B8F-6C98254F24FF}">
      <dgm:prSet/>
      <dgm:spPr/>
      <dgm:t>
        <a:bodyPr/>
        <a:lstStyle/>
        <a:p>
          <a:r>
            <a:rPr lang="en-US" baseline="0"/>
            <a:t>Collection tubes/plates and media</a:t>
          </a:r>
          <a:endParaRPr lang="en-US"/>
        </a:p>
      </dgm:t>
    </dgm:pt>
    <dgm:pt modelId="{250F0787-1BE5-40AA-84C4-C2B33F25A225}" type="parTrans" cxnId="{B543B9FE-CD82-448E-A1B4-BD94B74235EA}">
      <dgm:prSet/>
      <dgm:spPr/>
      <dgm:t>
        <a:bodyPr/>
        <a:lstStyle/>
        <a:p>
          <a:endParaRPr lang="en-US"/>
        </a:p>
      </dgm:t>
    </dgm:pt>
    <dgm:pt modelId="{786D900F-417F-43F8-9E2F-3F2DB111FB4E}" type="sibTrans" cxnId="{B543B9FE-CD82-448E-A1B4-BD94B74235EA}">
      <dgm:prSet/>
      <dgm:spPr/>
      <dgm:t>
        <a:bodyPr/>
        <a:lstStyle/>
        <a:p>
          <a:endParaRPr lang="en-US"/>
        </a:p>
      </dgm:t>
    </dgm:pt>
    <dgm:pt modelId="{38CA3E36-76D7-403A-825D-84269F6E4CE0}">
      <dgm:prSet/>
      <dgm:spPr/>
      <dgm:t>
        <a:bodyPr/>
        <a:lstStyle/>
        <a:p>
          <a:r>
            <a:rPr lang="en-US" baseline="0" dirty="0"/>
            <a:t>Single stained </a:t>
          </a:r>
          <a:r>
            <a:rPr lang="en-US" b="1" baseline="0" dirty="0"/>
            <a:t>AND</a:t>
          </a:r>
          <a:r>
            <a:rPr lang="en-US" baseline="0" dirty="0"/>
            <a:t> unstained control</a:t>
          </a:r>
          <a:endParaRPr lang="en-US" dirty="0"/>
        </a:p>
      </dgm:t>
    </dgm:pt>
    <dgm:pt modelId="{942BDF9C-3FDD-4BB5-BF41-C911A50F43BB}" type="parTrans" cxnId="{A73E05A7-CF47-40B3-8258-6A906500FCDD}">
      <dgm:prSet/>
      <dgm:spPr/>
      <dgm:t>
        <a:bodyPr/>
        <a:lstStyle/>
        <a:p>
          <a:endParaRPr lang="en-US"/>
        </a:p>
      </dgm:t>
    </dgm:pt>
    <dgm:pt modelId="{D7FE9C4E-979C-404F-B6AC-625C8227827F}" type="sibTrans" cxnId="{A73E05A7-CF47-40B3-8258-6A906500FCDD}">
      <dgm:prSet/>
      <dgm:spPr/>
      <dgm:t>
        <a:bodyPr/>
        <a:lstStyle/>
        <a:p>
          <a:endParaRPr lang="en-US"/>
        </a:p>
      </dgm:t>
    </dgm:pt>
    <dgm:pt modelId="{AA14E555-EA3A-41AE-8774-8E44348A18BD}">
      <dgm:prSet/>
      <dgm:spPr/>
      <dgm:t>
        <a:bodyPr/>
        <a:lstStyle/>
        <a:p>
          <a:r>
            <a:rPr lang="en-US" baseline="0"/>
            <a:t>~1 million cells per mL in each sample </a:t>
          </a:r>
          <a:endParaRPr lang="en-US"/>
        </a:p>
      </dgm:t>
    </dgm:pt>
    <dgm:pt modelId="{41BF2F91-D49B-4DA4-A550-AE1961ADC256}" type="parTrans" cxnId="{E7FE5293-3386-4E7A-9377-C209C9CF247B}">
      <dgm:prSet/>
      <dgm:spPr/>
      <dgm:t>
        <a:bodyPr/>
        <a:lstStyle/>
        <a:p>
          <a:endParaRPr lang="en-US"/>
        </a:p>
      </dgm:t>
    </dgm:pt>
    <dgm:pt modelId="{81F0DA47-B772-4CE5-991C-015E3B47E1DB}" type="sibTrans" cxnId="{E7FE5293-3386-4E7A-9377-C209C9CF247B}">
      <dgm:prSet/>
      <dgm:spPr/>
      <dgm:t>
        <a:bodyPr/>
        <a:lstStyle/>
        <a:p>
          <a:endParaRPr lang="en-US"/>
        </a:p>
      </dgm:t>
    </dgm:pt>
    <dgm:pt modelId="{B64DF67A-AC1B-4BC1-B5C4-AB84988338FD}">
      <dgm:prSet/>
      <dgm:spPr/>
      <dgm:t>
        <a:bodyPr/>
        <a:lstStyle/>
        <a:p>
          <a:r>
            <a:rPr lang="en-US" baseline="0" dirty="0"/>
            <a:t>Know your excitation and emission of your fluorophore/s</a:t>
          </a:r>
          <a:endParaRPr lang="en-US" dirty="0"/>
        </a:p>
      </dgm:t>
    </dgm:pt>
    <dgm:pt modelId="{8CBC7A2A-D0E8-4863-B377-C65A7FC6DF5D}" type="parTrans" cxnId="{EC6BA09A-8BB9-437F-B092-C37C0EB7AA3D}">
      <dgm:prSet/>
      <dgm:spPr/>
      <dgm:t>
        <a:bodyPr/>
        <a:lstStyle/>
        <a:p>
          <a:endParaRPr lang="en-US"/>
        </a:p>
      </dgm:t>
    </dgm:pt>
    <dgm:pt modelId="{53BBC43D-4A0E-44CE-A21C-882CB546EFF1}" type="sibTrans" cxnId="{EC6BA09A-8BB9-437F-B092-C37C0EB7AA3D}">
      <dgm:prSet/>
      <dgm:spPr/>
      <dgm:t>
        <a:bodyPr/>
        <a:lstStyle/>
        <a:p>
          <a:endParaRPr lang="en-US"/>
        </a:p>
      </dgm:t>
    </dgm:pt>
    <dgm:pt modelId="{75855F3A-F256-4FA4-B965-09D1F9086587}">
      <dgm:prSet/>
      <dgm:spPr/>
      <dgm:t>
        <a:bodyPr/>
        <a:lstStyle/>
        <a:p>
          <a:r>
            <a:rPr lang="en-US" baseline="0" dirty="0"/>
            <a:t>Test the purity of your sample after the sort </a:t>
          </a:r>
          <a:endParaRPr lang="en-US" dirty="0"/>
        </a:p>
      </dgm:t>
    </dgm:pt>
    <dgm:pt modelId="{D0DED56C-0081-4913-A764-3598CEAA989E}" type="parTrans" cxnId="{B6806199-4871-4D1E-BAA9-BECEF6D9F8C1}">
      <dgm:prSet/>
      <dgm:spPr/>
      <dgm:t>
        <a:bodyPr/>
        <a:lstStyle/>
        <a:p>
          <a:endParaRPr lang="en-US"/>
        </a:p>
      </dgm:t>
    </dgm:pt>
    <dgm:pt modelId="{8C3DB861-E7A1-4DA4-ACEE-203B94E645C7}" type="sibTrans" cxnId="{B6806199-4871-4D1E-BAA9-BECEF6D9F8C1}">
      <dgm:prSet/>
      <dgm:spPr/>
      <dgm:t>
        <a:bodyPr/>
        <a:lstStyle/>
        <a:p>
          <a:endParaRPr lang="en-US"/>
        </a:p>
      </dgm:t>
    </dgm:pt>
    <dgm:pt modelId="{BC970E6D-27EB-473B-B673-00D71A69501C}">
      <dgm:prSet/>
      <dgm:spPr/>
      <dgm:t>
        <a:bodyPr/>
        <a:lstStyle/>
        <a:p>
          <a:r>
            <a:rPr lang="en-US" baseline="0" dirty="0"/>
            <a:t>Run samples through an analyzer</a:t>
          </a:r>
          <a:endParaRPr lang="en-US" dirty="0"/>
        </a:p>
      </dgm:t>
    </dgm:pt>
    <dgm:pt modelId="{0949A1E0-49E4-4D71-819D-8AA69CA93DF3}" type="parTrans" cxnId="{20527F53-460B-4B6F-BF8C-E51647548D78}">
      <dgm:prSet/>
      <dgm:spPr/>
      <dgm:t>
        <a:bodyPr/>
        <a:lstStyle/>
        <a:p>
          <a:endParaRPr lang="en-US"/>
        </a:p>
      </dgm:t>
    </dgm:pt>
    <dgm:pt modelId="{8A3C8D15-00F6-45E7-89F3-0EE8D5A1B174}" type="sibTrans" cxnId="{20527F53-460B-4B6F-BF8C-E51647548D78}">
      <dgm:prSet/>
      <dgm:spPr/>
      <dgm:t>
        <a:bodyPr/>
        <a:lstStyle/>
        <a:p>
          <a:endParaRPr lang="en-US"/>
        </a:p>
      </dgm:t>
    </dgm:pt>
    <dgm:pt modelId="{412C98BF-B89C-4AFC-BD22-A88D5516D99E}">
      <dgm:prSet/>
      <dgm:spPr/>
      <dgm:t>
        <a:bodyPr/>
        <a:lstStyle/>
        <a:p>
          <a:r>
            <a:rPr lang="en-US" dirty="0"/>
            <a:t>Filter your samples just before sorting</a:t>
          </a:r>
        </a:p>
      </dgm:t>
    </dgm:pt>
    <dgm:pt modelId="{D539A1BD-DBA4-4123-AE34-8319FA2299A1}" type="parTrans" cxnId="{F8428F03-AF25-438F-9A1D-D96D9D2932EF}">
      <dgm:prSet/>
      <dgm:spPr/>
      <dgm:t>
        <a:bodyPr/>
        <a:lstStyle/>
        <a:p>
          <a:endParaRPr lang="en-US"/>
        </a:p>
      </dgm:t>
    </dgm:pt>
    <dgm:pt modelId="{425DB0FD-9B10-42E0-97CF-EE716EB1C51A}" type="sibTrans" cxnId="{F8428F03-AF25-438F-9A1D-D96D9D2932EF}">
      <dgm:prSet/>
      <dgm:spPr/>
      <dgm:t>
        <a:bodyPr/>
        <a:lstStyle/>
        <a:p>
          <a:endParaRPr lang="en-US"/>
        </a:p>
      </dgm:t>
    </dgm:pt>
    <dgm:pt modelId="{6981751D-FE04-4AB6-9C54-AD3FF36D30AC}" type="pres">
      <dgm:prSet presAssocID="{A276A1C1-4DF1-4CC3-9250-D3C60BDCD93A}" presName="diagram" presStyleCnt="0">
        <dgm:presLayoutVars>
          <dgm:dir/>
          <dgm:resizeHandles val="exact"/>
        </dgm:presLayoutVars>
      </dgm:prSet>
      <dgm:spPr/>
    </dgm:pt>
    <dgm:pt modelId="{27CC7641-DE3D-450B-ABCC-F8DFDC5BFAAD}" type="pres">
      <dgm:prSet presAssocID="{86E260B3-E65F-4C4E-8B8F-6C98254F24FF}" presName="node" presStyleLbl="node1" presStyleIdx="0" presStyleCnt="7">
        <dgm:presLayoutVars>
          <dgm:bulletEnabled val="1"/>
        </dgm:presLayoutVars>
      </dgm:prSet>
      <dgm:spPr/>
    </dgm:pt>
    <dgm:pt modelId="{D1935656-2AF4-401D-B153-7D0AA2DFD1DE}" type="pres">
      <dgm:prSet presAssocID="{786D900F-417F-43F8-9E2F-3F2DB111FB4E}" presName="sibTrans" presStyleCnt="0"/>
      <dgm:spPr/>
    </dgm:pt>
    <dgm:pt modelId="{222E1E7C-08C4-43FC-AC99-30740346F368}" type="pres">
      <dgm:prSet presAssocID="{38CA3E36-76D7-403A-825D-84269F6E4CE0}" presName="node" presStyleLbl="node1" presStyleIdx="1" presStyleCnt="7">
        <dgm:presLayoutVars>
          <dgm:bulletEnabled val="1"/>
        </dgm:presLayoutVars>
      </dgm:prSet>
      <dgm:spPr/>
    </dgm:pt>
    <dgm:pt modelId="{A3EE4B94-5B7B-4428-AE5D-283BC8683D4C}" type="pres">
      <dgm:prSet presAssocID="{D7FE9C4E-979C-404F-B6AC-625C8227827F}" presName="sibTrans" presStyleCnt="0"/>
      <dgm:spPr/>
    </dgm:pt>
    <dgm:pt modelId="{27F4A98E-993C-4002-9865-7F1B723CE329}" type="pres">
      <dgm:prSet presAssocID="{AA14E555-EA3A-41AE-8774-8E44348A18BD}" presName="node" presStyleLbl="node1" presStyleIdx="2" presStyleCnt="7">
        <dgm:presLayoutVars>
          <dgm:bulletEnabled val="1"/>
        </dgm:presLayoutVars>
      </dgm:prSet>
      <dgm:spPr/>
    </dgm:pt>
    <dgm:pt modelId="{99BD8241-F00A-4EBE-BC95-48D03FB7EAEB}" type="pres">
      <dgm:prSet presAssocID="{81F0DA47-B772-4CE5-991C-015E3B47E1DB}" presName="sibTrans" presStyleCnt="0"/>
      <dgm:spPr/>
    </dgm:pt>
    <dgm:pt modelId="{B0949E4E-F5DA-4309-88EB-52DB6BCB3015}" type="pres">
      <dgm:prSet presAssocID="{B64DF67A-AC1B-4BC1-B5C4-AB84988338FD}" presName="node" presStyleLbl="node1" presStyleIdx="3" presStyleCnt="7">
        <dgm:presLayoutVars>
          <dgm:bulletEnabled val="1"/>
        </dgm:presLayoutVars>
      </dgm:prSet>
      <dgm:spPr/>
    </dgm:pt>
    <dgm:pt modelId="{8A5B5E34-752C-44CA-8803-6B52330C7AFD}" type="pres">
      <dgm:prSet presAssocID="{53BBC43D-4A0E-44CE-A21C-882CB546EFF1}" presName="sibTrans" presStyleCnt="0"/>
      <dgm:spPr/>
    </dgm:pt>
    <dgm:pt modelId="{051249A3-BF8A-4E85-95EF-4B155F5F0E9E}" type="pres">
      <dgm:prSet presAssocID="{75855F3A-F256-4FA4-B965-09D1F9086587}" presName="node" presStyleLbl="node1" presStyleIdx="4" presStyleCnt="7" custLinFactX="100000" custLinFactNeighborX="131867" custLinFactNeighborY="576">
        <dgm:presLayoutVars>
          <dgm:bulletEnabled val="1"/>
        </dgm:presLayoutVars>
      </dgm:prSet>
      <dgm:spPr/>
    </dgm:pt>
    <dgm:pt modelId="{EB5EE71A-2EB3-469A-A5FB-E2C0D682B01E}" type="pres">
      <dgm:prSet presAssocID="{8C3DB861-E7A1-4DA4-ACEE-203B94E645C7}" presName="sibTrans" presStyleCnt="0"/>
      <dgm:spPr/>
    </dgm:pt>
    <dgm:pt modelId="{F278348A-3498-423E-A58A-55A42D09801F}" type="pres">
      <dgm:prSet presAssocID="{BC970E6D-27EB-473B-B673-00D71A69501C}" presName="node" presStyleLbl="node1" presStyleIdx="5" presStyleCnt="7">
        <dgm:presLayoutVars>
          <dgm:bulletEnabled val="1"/>
        </dgm:presLayoutVars>
      </dgm:prSet>
      <dgm:spPr/>
    </dgm:pt>
    <dgm:pt modelId="{B2221A78-5FFD-4952-BDC1-9F6E8526A72B}" type="pres">
      <dgm:prSet presAssocID="{8A3C8D15-00F6-45E7-89F3-0EE8D5A1B174}" presName="sibTrans" presStyleCnt="0"/>
      <dgm:spPr/>
    </dgm:pt>
    <dgm:pt modelId="{040C5E36-6C94-4770-9750-F212FEEC3112}" type="pres">
      <dgm:prSet presAssocID="{412C98BF-B89C-4AFC-BD22-A88D5516D99E}" presName="node" presStyleLbl="node1" presStyleIdx="6" presStyleCnt="7" custLinFactX="-100000" custLinFactNeighborX="-133064" custLinFactNeighborY="1995">
        <dgm:presLayoutVars>
          <dgm:bulletEnabled val="1"/>
        </dgm:presLayoutVars>
      </dgm:prSet>
      <dgm:spPr/>
    </dgm:pt>
  </dgm:ptLst>
  <dgm:cxnLst>
    <dgm:cxn modelId="{F8428F03-AF25-438F-9A1D-D96D9D2932EF}" srcId="{A276A1C1-4DF1-4CC3-9250-D3C60BDCD93A}" destId="{412C98BF-B89C-4AFC-BD22-A88D5516D99E}" srcOrd="6" destOrd="0" parTransId="{D539A1BD-DBA4-4123-AE34-8319FA2299A1}" sibTransId="{425DB0FD-9B10-42E0-97CF-EE716EB1C51A}"/>
    <dgm:cxn modelId="{EC6FAC0B-DADF-4D1D-9B21-DBA6C457ED88}" type="presOf" srcId="{A276A1C1-4DF1-4CC3-9250-D3C60BDCD93A}" destId="{6981751D-FE04-4AB6-9C54-AD3FF36D30AC}" srcOrd="0" destOrd="0" presId="urn:microsoft.com/office/officeart/2005/8/layout/default"/>
    <dgm:cxn modelId="{1B4E0621-2289-45B3-959E-D56D5B2A9B10}" type="presOf" srcId="{412C98BF-B89C-4AFC-BD22-A88D5516D99E}" destId="{040C5E36-6C94-4770-9750-F212FEEC3112}" srcOrd="0" destOrd="0" presId="urn:microsoft.com/office/officeart/2005/8/layout/default"/>
    <dgm:cxn modelId="{3C24A934-7A3E-4D3A-A271-2727F5550C22}" type="presOf" srcId="{B64DF67A-AC1B-4BC1-B5C4-AB84988338FD}" destId="{B0949E4E-F5DA-4309-88EB-52DB6BCB3015}" srcOrd="0" destOrd="0" presId="urn:microsoft.com/office/officeart/2005/8/layout/default"/>
    <dgm:cxn modelId="{8264145D-3CF1-49D2-8024-8400CBE2DB5D}" type="presOf" srcId="{86E260B3-E65F-4C4E-8B8F-6C98254F24FF}" destId="{27CC7641-DE3D-450B-ABCC-F8DFDC5BFAAD}" srcOrd="0" destOrd="0" presId="urn:microsoft.com/office/officeart/2005/8/layout/default"/>
    <dgm:cxn modelId="{AD8B7E42-4D16-4DFC-AB94-4CAB48BF33E4}" type="presOf" srcId="{75855F3A-F256-4FA4-B965-09D1F9086587}" destId="{051249A3-BF8A-4E85-95EF-4B155F5F0E9E}" srcOrd="0" destOrd="0" presId="urn:microsoft.com/office/officeart/2005/8/layout/default"/>
    <dgm:cxn modelId="{20527F53-460B-4B6F-BF8C-E51647548D78}" srcId="{A276A1C1-4DF1-4CC3-9250-D3C60BDCD93A}" destId="{BC970E6D-27EB-473B-B673-00D71A69501C}" srcOrd="5" destOrd="0" parTransId="{0949A1E0-49E4-4D71-819D-8AA69CA93DF3}" sibTransId="{8A3C8D15-00F6-45E7-89F3-0EE8D5A1B174}"/>
    <dgm:cxn modelId="{27F3405A-623D-48CD-89A5-3264F8C2E96D}" type="presOf" srcId="{BC970E6D-27EB-473B-B673-00D71A69501C}" destId="{F278348A-3498-423E-A58A-55A42D09801F}" srcOrd="0" destOrd="0" presId="urn:microsoft.com/office/officeart/2005/8/layout/default"/>
    <dgm:cxn modelId="{E7FE5293-3386-4E7A-9377-C209C9CF247B}" srcId="{A276A1C1-4DF1-4CC3-9250-D3C60BDCD93A}" destId="{AA14E555-EA3A-41AE-8774-8E44348A18BD}" srcOrd="2" destOrd="0" parTransId="{41BF2F91-D49B-4DA4-A550-AE1961ADC256}" sibTransId="{81F0DA47-B772-4CE5-991C-015E3B47E1DB}"/>
    <dgm:cxn modelId="{B6806199-4871-4D1E-BAA9-BECEF6D9F8C1}" srcId="{A276A1C1-4DF1-4CC3-9250-D3C60BDCD93A}" destId="{75855F3A-F256-4FA4-B965-09D1F9086587}" srcOrd="4" destOrd="0" parTransId="{D0DED56C-0081-4913-A764-3598CEAA989E}" sibTransId="{8C3DB861-E7A1-4DA4-ACEE-203B94E645C7}"/>
    <dgm:cxn modelId="{EC6BA09A-8BB9-437F-B092-C37C0EB7AA3D}" srcId="{A276A1C1-4DF1-4CC3-9250-D3C60BDCD93A}" destId="{B64DF67A-AC1B-4BC1-B5C4-AB84988338FD}" srcOrd="3" destOrd="0" parTransId="{8CBC7A2A-D0E8-4863-B377-C65A7FC6DF5D}" sibTransId="{53BBC43D-4A0E-44CE-A21C-882CB546EFF1}"/>
    <dgm:cxn modelId="{A73E05A7-CF47-40B3-8258-6A906500FCDD}" srcId="{A276A1C1-4DF1-4CC3-9250-D3C60BDCD93A}" destId="{38CA3E36-76D7-403A-825D-84269F6E4CE0}" srcOrd="1" destOrd="0" parTransId="{942BDF9C-3FDD-4BB5-BF41-C911A50F43BB}" sibTransId="{D7FE9C4E-979C-404F-B6AC-625C8227827F}"/>
    <dgm:cxn modelId="{FE47E7AF-CFF3-475E-B5CA-C54D57508E2F}" type="presOf" srcId="{AA14E555-EA3A-41AE-8774-8E44348A18BD}" destId="{27F4A98E-993C-4002-9865-7F1B723CE329}" srcOrd="0" destOrd="0" presId="urn:microsoft.com/office/officeart/2005/8/layout/default"/>
    <dgm:cxn modelId="{4AF3A0F3-FCDA-496C-B8DA-9F1DC372085A}" type="presOf" srcId="{38CA3E36-76D7-403A-825D-84269F6E4CE0}" destId="{222E1E7C-08C4-43FC-AC99-30740346F368}" srcOrd="0" destOrd="0" presId="urn:microsoft.com/office/officeart/2005/8/layout/default"/>
    <dgm:cxn modelId="{B543B9FE-CD82-448E-A1B4-BD94B74235EA}" srcId="{A276A1C1-4DF1-4CC3-9250-D3C60BDCD93A}" destId="{86E260B3-E65F-4C4E-8B8F-6C98254F24FF}" srcOrd="0" destOrd="0" parTransId="{250F0787-1BE5-40AA-84C4-C2B33F25A225}" sibTransId="{786D900F-417F-43F8-9E2F-3F2DB111FB4E}"/>
    <dgm:cxn modelId="{A22DD65B-5F75-4259-947F-EE1A42D2A880}" type="presParOf" srcId="{6981751D-FE04-4AB6-9C54-AD3FF36D30AC}" destId="{27CC7641-DE3D-450B-ABCC-F8DFDC5BFAAD}" srcOrd="0" destOrd="0" presId="urn:microsoft.com/office/officeart/2005/8/layout/default"/>
    <dgm:cxn modelId="{37561370-122F-45A1-A822-B480D8269923}" type="presParOf" srcId="{6981751D-FE04-4AB6-9C54-AD3FF36D30AC}" destId="{D1935656-2AF4-401D-B153-7D0AA2DFD1DE}" srcOrd="1" destOrd="0" presId="urn:microsoft.com/office/officeart/2005/8/layout/default"/>
    <dgm:cxn modelId="{0438E474-AEB7-4C78-8764-B6FDF8C2EA50}" type="presParOf" srcId="{6981751D-FE04-4AB6-9C54-AD3FF36D30AC}" destId="{222E1E7C-08C4-43FC-AC99-30740346F368}" srcOrd="2" destOrd="0" presId="urn:microsoft.com/office/officeart/2005/8/layout/default"/>
    <dgm:cxn modelId="{E4FE8559-FBB7-4906-9100-082C43ED9D08}" type="presParOf" srcId="{6981751D-FE04-4AB6-9C54-AD3FF36D30AC}" destId="{A3EE4B94-5B7B-4428-AE5D-283BC8683D4C}" srcOrd="3" destOrd="0" presId="urn:microsoft.com/office/officeart/2005/8/layout/default"/>
    <dgm:cxn modelId="{FA393A8E-42D2-447D-9D04-F9F95A788B04}" type="presParOf" srcId="{6981751D-FE04-4AB6-9C54-AD3FF36D30AC}" destId="{27F4A98E-993C-4002-9865-7F1B723CE329}" srcOrd="4" destOrd="0" presId="urn:microsoft.com/office/officeart/2005/8/layout/default"/>
    <dgm:cxn modelId="{6EEB35BD-B4A9-4916-9594-0190520F76B8}" type="presParOf" srcId="{6981751D-FE04-4AB6-9C54-AD3FF36D30AC}" destId="{99BD8241-F00A-4EBE-BC95-48D03FB7EAEB}" srcOrd="5" destOrd="0" presId="urn:microsoft.com/office/officeart/2005/8/layout/default"/>
    <dgm:cxn modelId="{CC177681-587A-4CF0-A142-120B1E7ABEC2}" type="presParOf" srcId="{6981751D-FE04-4AB6-9C54-AD3FF36D30AC}" destId="{B0949E4E-F5DA-4309-88EB-52DB6BCB3015}" srcOrd="6" destOrd="0" presId="urn:microsoft.com/office/officeart/2005/8/layout/default"/>
    <dgm:cxn modelId="{A628FDBC-A5B5-46AF-8A4E-13DBCAA992C6}" type="presParOf" srcId="{6981751D-FE04-4AB6-9C54-AD3FF36D30AC}" destId="{8A5B5E34-752C-44CA-8803-6B52330C7AFD}" srcOrd="7" destOrd="0" presId="urn:microsoft.com/office/officeart/2005/8/layout/default"/>
    <dgm:cxn modelId="{9268CF47-5EB4-4EC7-A80A-02B71814148B}" type="presParOf" srcId="{6981751D-FE04-4AB6-9C54-AD3FF36D30AC}" destId="{051249A3-BF8A-4E85-95EF-4B155F5F0E9E}" srcOrd="8" destOrd="0" presId="urn:microsoft.com/office/officeart/2005/8/layout/default"/>
    <dgm:cxn modelId="{4B647315-A124-4E69-977D-61C3359CEBAA}" type="presParOf" srcId="{6981751D-FE04-4AB6-9C54-AD3FF36D30AC}" destId="{EB5EE71A-2EB3-469A-A5FB-E2C0D682B01E}" srcOrd="9" destOrd="0" presId="urn:microsoft.com/office/officeart/2005/8/layout/default"/>
    <dgm:cxn modelId="{C955A294-441B-4494-9BD3-52FA1357A78C}" type="presParOf" srcId="{6981751D-FE04-4AB6-9C54-AD3FF36D30AC}" destId="{F278348A-3498-423E-A58A-55A42D09801F}" srcOrd="10" destOrd="0" presId="urn:microsoft.com/office/officeart/2005/8/layout/default"/>
    <dgm:cxn modelId="{69F47896-A679-478B-BA90-BC5525CFB811}" type="presParOf" srcId="{6981751D-FE04-4AB6-9C54-AD3FF36D30AC}" destId="{B2221A78-5FFD-4952-BDC1-9F6E8526A72B}" srcOrd="11" destOrd="0" presId="urn:microsoft.com/office/officeart/2005/8/layout/default"/>
    <dgm:cxn modelId="{C7CB7D27-D1DF-4DFA-84B7-097A46281D09}" type="presParOf" srcId="{6981751D-FE04-4AB6-9C54-AD3FF36D30AC}" destId="{040C5E36-6C94-4770-9750-F212FEEC311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EA94-177B-471E-AB9B-EDB9EA8AB915}">
      <dsp:nvSpPr>
        <dsp:cNvPr id="0" name=""/>
        <dsp:cNvSpPr/>
      </dsp:nvSpPr>
      <dsp:spPr>
        <a:xfrm>
          <a:off x="0" y="489"/>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16BBF-A79E-40D5-AF7B-C391E0833CE1}">
      <dsp:nvSpPr>
        <dsp:cNvPr id="0" name=""/>
        <dsp:cNvSpPr/>
      </dsp:nvSpPr>
      <dsp:spPr>
        <a:xfrm>
          <a:off x="0" y="489"/>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accent1">
                  <a:lumMod val="20000"/>
                  <a:lumOff val="80000"/>
                </a:schemeClr>
              </a:solidFill>
            </a:rPr>
            <a:t>Introduction to cell sorting </a:t>
          </a:r>
        </a:p>
      </dsp:txBody>
      <dsp:txXfrm>
        <a:off x="0" y="489"/>
        <a:ext cx="9905998" cy="445237"/>
      </dsp:txXfrm>
    </dsp:sp>
    <dsp:sp modelId="{0368D7B8-7B2D-4C17-95D4-34EECD9005AA}">
      <dsp:nvSpPr>
        <dsp:cNvPr id="0" name=""/>
        <dsp:cNvSpPr/>
      </dsp:nvSpPr>
      <dsp:spPr>
        <a:xfrm>
          <a:off x="0" y="445727"/>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4ED17-521C-4672-8572-1D9B72481B21}">
      <dsp:nvSpPr>
        <dsp:cNvPr id="0" name=""/>
        <dsp:cNvSpPr/>
      </dsp:nvSpPr>
      <dsp:spPr>
        <a:xfrm>
          <a:off x="0" y="445727"/>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accent1">
                  <a:lumMod val="20000"/>
                  <a:lumOff val="80000"/>
                </a:schemeClr>
              </a:solidFill>
            </a:rPr>
            <a:t>Cell sorting principle</a:t>
          </a:r>
        </a:p>
      </dsp:txBody>
      <dsp:txXfrm>
        <a:off x="0" y="445727"/>
        <a:ext cx="9905998" cy="445237"/>
      </dsp:txXfrm>
    </dsp:sp>
    <dsp:sp modelId="{35829785-7C7A-49D6-9F22-964933F3D3EC}">
      <dsp:nvSpPr>
        <dsp:cNvPr id="0" name=""/>
        <dsp:cNvSpPr/>
      </dsp:nvSpPr>
      <dsp:spPr>
        <a:xfrm>
          <a:off x="0" y="890965"/>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1B11F-3A33-473A-AF13-0C02E2BCAEAE}">
      <dsp:nvSpPr>
        <dsp:cNvPr id="0" name=""/>
        <dsp:cNvSpPr/>
      </dsp:nvSpPr>
      <dsp:spPr>
        <a:xfrm>
          <a:off x="0" y="890965"/>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Different types of sorting</a:t>
          </a:r>
        </a:p>
      </dsp:txBody>
      <dsp:txXfrm>
        <a:off x="0" y="890965"/>
        <a:ext cx="9905998" cy="445237"/>
      </dsp:txXfrm>
    </dsp:sp>
    <dsp:sp modelId="{96C85D7E-CE32-41BC-B6CD-97B0F2F64B98}">
      <dsp:nvSpPr>
        <dsp:cNvPr id="0" name=""/>
        <dsp:cNvSpPr/>
      </dsp:nvSpPr>
      <dsp:spPr>
        <a:xfrm>
          <a:off x="0" y="1336203"/>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A1F68-89E2-4D6B-950D-B456979F0D8C}">
      <dsp:nvSpPr>
        <dsp:cNvPr id="0" name=""/>
        <dsp:cNvSpPr/>
      </dsp:nvSpPr>
      <dsp:spPr>
        <a:xfrm>
          <a:off x="0" y="1336203"/>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Differences in Flow cells</a:t>
          </a:r>
        </a:p>
      </dsp:txBody>
      <dsp:txXfrm>
        <a:off x="0" y="1336203"/>
        <a:ext cx="9905998" cy="445237"/>
      </dsp:txXfrm>
    </dsp:sp>
    <dsp:sp modelId="{80AF942B-613D-4276-AE73-0CB8D3D68DDC}">
      <dsp:nvSpPr>
        <dsp:cNvPr id="0" name=""/>
        <dsp:cNvSpPr/>
      </dsp:nvSpPr>
      <dsp:spPr>
        <a:xfrm>
          <a:off x="0" y="1781441"/>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BCAAB-A212-4328-B602-3E33CDC536C3}">
      <dsp:nvSpPr>
        <dsp:cNvPr id="0" name=""/>
        <dsp:cNvSpPr/>
      </dsp:nvSpPr>
      <dsp:spPr>
        <a:xfrm>
          <a:off x="0" y="1781441"/>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Sorting on the BD FACS Melody</a:t>
          </a:r>
        </a:p>
      </dsp:txBody>
      <dsp:txXfrm>
        <a:off x="0" y="1781441"/>
        <a:ext cx="9905998" cy="445237"/>
      </dsp:txXfrm>
    </dsp:sp>
    <dsp:sp modelId="{2CF9FFE7-19E6-4842-848C-B0F2735DD146}">
      <dsp:nvSpPr>
        <dsp:cNvPr id="0" name=""/>
        <dsp:cNvSpPr/>
      </dsp:nvSpPr>
      <dsp:spPr>
        <a:xfrm>
          <a:off x="0" y="2226678"/>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0B482-CCF1-4B8A-9A9C-C83A2D2E9E6E}">
      <dsp:nvSpPr>
        <dsp:cNvPr id="0" name=""/>
        <dsp:cNvSpPr/>
      </dsp:nvSpPr>
      <dsp:spPr>
        <a:xfrm>
          <a:off x="0" y="2226678"/>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Threshold importance</a:t>
          </a:r>
        </a:p>
      </dsp:txBody>
      <dsp:txXfrm>
        <a:off x="0" y="2226678"/>
        <a:ext cx="9905998" cy="445237"/>
      </dsp:txXfrm>
    </dsp:sp>
    <dsp:sp modelId="{9F76A317-216D-4EE9-871B-CDA81BAC0471}">
      <dsp:nvSpPr>
        <dsp:cNvPr id="0" name=""/>
        <dsp:cNvSpPr/>
      </dsp:nvSpPr>
      <dsp:spPr>
        <a:xfrm>
          <a:off x="0" y="2671916"/>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8144E-D5CB-4605-9D5F-582D710102BA}">
      <dsp:nvSpPr>
        <dsp:cNvPr id="0" name=""/>
        <dsp:cNvSpPr/>
      </dsp:nvSpPr>
      <dsp:spPr>
        <a:xfrm>
          <a:off x="0" y="2671916"/>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Different nozzle sizes</a:t>
          </a:r>
        </a:p>
      </dsp:txBody>
      <dsp:txXfrm>
        <a:off x="0" y="2671916"/>
        <a:ext cx="9905998" cy="445237"/>
      </dsp:txXfrm>
    </dsp:sp>
    <dsp:sp modelId="{5830D94F-FC00-4146-B3A2-CB4B4601D4A2}">
      <dsp:nvSpPr>
        <dsp:cNvPr id="0" name=""/>
        <dsp:cNvSpPr/>
      </dsp:nvSpPr>
      <dsp:spPr>
        <a:xfrm>
          <a:off x="0" y="3117154"/>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A7E18-A606-4846-9F5C-CB46B9838A7C}">
      <dsp:nvSpPr>
        <dsp:cNvPr id="0" name=""/>
        <dsp:cNvSpPr/>
      </dsp:nvSpPr>
      <dsp:spPr>
        <a:xfrm>
          <a:off x="0" y="3117154"/>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accent1">
                  <a:lumMod val="20000"/>
                  <a:lumOff val="80000"/>
                </a:schemeClr>
              </a:solidFill>
            </a:rPr>
            <a:t>Sorters available at CMtO</a:t>
          </a:r>
          <a:endParaRPr lang="en-US" sz="2000" kern="1200" dirty="0">
            <a:solidFill>
              <a:schemeClr val="accent1">
                <a:lumMod val="20000"/>
                <a:lumOff val="80000"/>
              </a:schemeClr>
            </a:solidFill>
          </a:endParaRPr>
        </a:p>
      </dsp:txBody>
      <dsp:txXfrm>
        <a:off x="0" y="3117154"/>
        <a:ext cx="9905998" cy="445237"/>
      </dsp:txXfrm>
    </dsp:sp>
    <dsp:sp modelId="{DC4B8EAF-9DEF-415F-A749-35969252326D}">
      <dsp:nvSpPr>
        <dsp:cNvPr id="0" name=""/>
        <dsp:cNvSpPr/>
      </dsp:nvSpPr>
      <dsp:spPr>
        <a:xfrm>
          <a:off x="0" y="3562392"/>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1C664-5117-4CBC-B3FD-4FF7B7D8AC71}">
      <dsp:nvSpPr>
        <dsp:cNvPr id="0" name=""/>
        <dsp:cNvSpPr/>
      </dsp:nvSpPr>
      <dsp:spPr>
        <a:xfrm>
          <a:off x="0" y="3562392"/>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What do you need to know before sorting?</a:t>
          </a:r>
        </a:p>
      </dsp:txBody>
      <dsp:txXfrm>
        <a:off x="0" y="3562392"/>
        <a:ext cx="9905998" cy="445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C7641-DE3D-450B-ABCC-F8DFDC5BFAAD}">
      <dsp:nvSpPr>
        <dsp:cNvPr id="0" name=""/>
        <dsp:cNvSpPr/>
      </dsp:nvSpPr>
      <dsp:spPr>
        <a:xfrm>
          <a:off x="2888" y="611420"/>
          <a:ext cx="2291259" cy="1374755"/>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Collection tubes/plates and media</a:t>
          </a:r>
          <a:endParaRPr lang="en-US" sz="2100" kern="1200"/>
        </a:p>
      </dsp:txBody>
      <dsp:txXfrm>
        <a:off x="2888" y="611420"/>
        <a:ext cx="2291259" cy="1374755"/>
      </dsp:txXfrm>
    </dsp:sp>
    <dsp:sp modelId="{222E1E7C-08C4-43FC-AC99-30740346F368}">
      <dsp:nvSpPr>
        <dsp:cNvPr id="0" name=""/>
        <dsp:cNvSpPr/>
      </dsp:nvSpPr>
      <dsp:spPr>
        <a:xfrm>
          <a:off x="2523273" y="611420"/>
          <a:ext cx="2291259" cy="1374755"/>
        </a:xfrm>
        <a:prstGeom prst="rect">
          <a:avLst/>
        </a:prstGeom>
        <a:solidFill>
          <a:schemeClr val="accent5">
            <a:hueOff val="-112661"/>
            <a:satOff val="-3016"/>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Single stained </a:t>
          </a:r>
          <a:r>
            <a:rPr lang="en-US" sz="2100" b="1" kern="1200" baseline="0" dirty="0"/>
            <a:t>AND</a:t>
          </a:r>
          <a:r>
            <a:rPr lang="en-US" sz="2100" kern="1200" baseline="0" dirty="0"/>
            <a:t> unstained control</a:t>
          </a:r>
          <a:endParaRPr lang="en-US" sz="2100" kern="1200" dirty="0"/>
        </a:p>
      </dsp:txBody>
      <dsp:txXfrm>
        <a:off x="2523273" y="611420"/>
        <a:ext cx="2291259" cy="1374755"/>
      </dsp:txXfrm>
    </dsp:sp>
    <dsp:sp modelId="{27F4A98E-993C-4002-9865-7F1B723CE329}">
      <dsp:nvSpPr>
        <dsp:cNvPr id="0" name=""/>
        <dsp:cNvSpPr/>
      </dsp:nvSpPr>
      <dsp:spPr>
        <a:xfrm>
          <a:off x="5043658" y="611420"/>
          <a:ext cx="2291259" cy="1374755"/>
        </a:xfrm>
        <a:prstGeom prst="rect">
          <a:avLst/>
        </a:prstGeom>
        <a:solidFill>
          <a:schemeClr val="accent5">
            <a:hueOff val="-225322"/>
            <a:satOff val="-6032"/>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~1 million cells per mL in each sample </a:t>
          </a:r>
          <a:endParaRPr lang="en-US" sz="2100" kern="1200"/>
        </a:p>
      </dsp:txBody>
      <dsp:txXfrm>
        <a:off x="5043658" y="611420"/>
        <a:ext cx="2291259" cy="1374755"/>
      </dsp:txXfrm>
    </dsp:sp>
    <dsp:sp modelId="{B0949E4E-F5DA-4309-88EB-52DB6BCB3015}">
      <dsp:nvSpPr>
        <dsp:cNvPr id="0" name=""/>
        <dsp:cNvSpPr/>
      </dsp:nvSpPr>
      <dsp:spPr>
        <a:xfrm>
          <a:off x="7564043" y="611420"/>
          <a:ext cx="2291259" cy="1374755"/>
        </a:xfrm>
        <a:prstGeom prst="rect">
          <a:avLst/>
        </a:prstGeom>
        <a:solidFill>
          <a:schemeClr val="accent5">
            <a:hueOff val="-337983"/>
            <a:satOff val="-9047"/>
            <a:lumOff val="-313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Know your excitation and emission of your fluorophore/s</a:t>
          </a:r>
          <a:endParaRPr lang="en-US" sz="2100" kern="1200" dirty="0"/>
        </a:p>
      </dsp:txBody>
      <dsp:txXfrm>
        <a:off x="7564043" y="611420"/>
        <a:ext cx="2291259" cy="1374755"/>
      </dsp:txXfrm>
    </dsp:sp>
    <dsp:sp modelId="{051249A3-BF8A-4E85-95EF-4B155F5F0E9E}">
      <dsp:nvSpPr>
        <dsp:cNvPr id="0" name=""/>
        <dsp:cNvSpPr/>
      </dsp:nvSpPr>
      <dsp:spPr>
        <a:xfrm>
          <a:off x="6575754" y="2223220"/>
          <a:ext cx="2291259" cy="1374755"/>
        </a:xfrm>
        <a:prstGeom prst="rect">
          <a:avLst/>
        </a:prstGeom>
        <a:solidFill>
          <a:schemeClr val="accent5">
            <a:hueOff val="-450643"/>
            <a:satOff val="-12063"/>
            <a:lumOff val="-418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Test the purity of your sample after the sort </a:t>
          </a:r>
          <a:endParaRPr lang="en-US" sz="2100" kern="1200" dirty="0"/>
        </a:p>
      </dsp:txBody>
      <dsp:txXfrm>
        <a:off x="6575754" y="2223220"/>
        <a:ext cx="2291259" cy="1374755"/>
      </dsp:txXfrm>
    </dsp:sp>
    <dsp:sp modelId="{F278348A-3498-423E-A58A-55A42D09801F}">
      <dsp:nvSpPr>
        <dsp:cNvPr id="0" name=""/>
        <dsp:cNvSpPr/>
      </dsp:nvSpPr>
      <dsp:spPr>
        <a:xfrm>
          <a:off x="3783465" y="2215301"/>
          <a:ext cx="2291259" cy="1374755"/>
        </a:xfrm>
        <a:prstGeom prst="rect">
          <a:avLst/>
        </a:prstGeom>
        <a:solidFill>
          <a:schemeClr val="accent5">
            <a:hueOff val="-563304"/>
            <a:satOff val="-15079"/>
            <a:lumOff val="-523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Run samples through an analyzer</a:t>
          </a:r>
          <a:endParaRPr lang="en-US" sz="2100" kern="1200" dirty="0"/>
        </a:p>
      </dsp:txBody>
      <dsp:txXfrm>
        <a:off x="3783465" y="2215301"/>
        <a:ext cx="2291259" cy="1374755"/>
      </dsp:txXfrm>
    </dsp:sp>
    <dsp:sp modelId="{040C5E36-6C94-4770-9750-F212FEEC3112}">
      <dsp:nvSpPr>
        <dsp:cNvPr id="0" name=""/>
        <dsp:cNvSpPr/>
      </dsp:nvSpPr>
      <dsp:spPr>
        <a:xfrm>
          <a:off x="963750" y="2242728"/>
          <a:ext cx="2291259" cy="1374755"/>
        </a:xfrm>
        <a:prstGeom prst="rect">
          <a:avLst/>
        </a:prstGeom>
        <a:solidFill>
          <a:schemeClr val="accent5">
            <a:hueOff val="-675965"/>
            <a:satOff val="-18095"/>
            <a:lumOff val="-627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Filter your samples just before sorting</a:t>
          </a:r>
        </a:p>
      </dsp:txBody>
      <dsp:txXfrm>
        <a:off x="963750" y="2242728"/>
        <a:ext cx="2291259" cy="13747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25.84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9:13.764"/>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29.1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147 28,'-4'0,"-2"-5,-4-1,-5 1,-3 0,-4 2,-3 1,0 1,3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31.00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253 834,'-2'-28,"-1"-1,-1 0,-1 1,-2 0,-1 0,-18-41,5 9,-120-372,123 336,18 96,0 0,0 0,0-1,0 1,0 0,0 0,0 0,0-1,0 1,0 0,0 0,0-1,0 1,0 0,0 0,0 0,0-1,0 1,0 0,0 0,0 0,0-1,0 1,-1 0,1 0,0 0,0 0,0-1,0 1,0 0,-1 0,1 0,0 0,0 0,0 0,-1-1,1 1,0 0,0 0,0 0,-1 0,1 0,0 0,0 0,0 0,-1 0,1 0,0 0,0 0,-1 0,1 0,0 0,0 0,0 0,-1 0,1 1,-5 15,-1 27,6 38,14 111,-3-70,-10-105,2 42,3 1,26 113,-24-151,1-7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31.58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31.9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32.40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9:02.90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9:11.279"/>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9:12.38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1301F-ACC3-4AA0-B007-84B5665601DB}"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304A0-C3F8-4E81-A561-EC89F98FC22E}" type="slidenum">
              <a:rPr lang="en-US" smtClean="0"/>
              <a:t>‹#›</a:t>
            </a:fld>
            <a:endParaRPr lang="en-US"/>
          </a:p>
        </p:txBody>
      </p:sp>
    </p:spTree>
    <p:extLst>
      <p:ext uri="{BB962C8B-B14F-4D97-AF65-F5344CB8AC3E}">
        <p14:creationId xmlns:p14="http://schemas.microsoft.com/office/powerpoint/2010/main" val="69132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3</a:t>
            </a:fld>
            <a:endParaRPr lang="en-US"/>
          </a:p>
        </p:txBody>
      </p:sp>
    </p:spTree>
    <p:extLst>
      <p:ext uri="{BB962C8B-B14F-4D97-AF65-F5344CB8AC3E}">
        <p14:creationId xmlns:p14="http://schemas.microsoft.com/office/powerpoint/2010/main" val="211363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4</a:t>
            </a:fld>
            <a:endParaRPr lang="en-US"/>
          </a:p>
        </p:txBody>
      </p:sp>
    </p:spTree>
    <p:extLst>
      <p:ext uri="{BB962C8B-B14F-4D97-AF65-F5344CB8AC3E}">
        <p14:creationId xmlns:p14="http://schemas.microsoft.com/office/powerpoint/2010/main" val="358551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6</a:t>
            </a:fld>
            <a:endParaRPr lang="en-US"/>
          </a:p>
        </p:txBody>
      </p:sp>
    </p:spTree>
    <p:extLst>
      <p:ext uri="{BB962C8B-B14F-4D97-AF65-F5344CB8AC3E}">
        <p14:creationId xmlns:p14="http://schemas.microsoft.com/office/powerpoint/2010/main" val="24273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7</a:t>
            </a:fld>
            <a:endParaRPr lang="en-US"/>
          </a:p>
        </p:txBody>
      </p:sp>
    </p:spTree>
    <p:extLst>
      <p:ext uri="{BB962C8B-B14F-4D97-AF65-F5344CB8AC3E}">
        <p14:creationId xmlns:p14="http://schemas.microsoft.com/office/powerpoint/2010/main" val="384526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8</a:t>
            </a:fld>
            <a:endParaRPr lang="en-US"/>
          </a:p>
        </p:txBody>
      </p:sp>
    </p:spTree>
    <p:extLst>
      <p:ext uri="{BB962C8B-B14F-4D97-AF65-F5344CB8AC3E}">
        <p14:creationId xmlns:p14="http://schemas.microsoft.com/office/powerpoint/2010/main" val="8409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Sort efficiency graph is </a:t>
            </a:r>
            <a:r>
              <a:rPr lang="en-US"/>
              <a:t>an animation</a:t>
            </a:r>
          </a:p>
        </p:txBody>
      </p:sp>
      <p:sp>
        <p:nvSpPr>
          <p:cNvPr id="4" name="Slide Number Placeholder 3"/>
          <p:cNvSpPr>
            <a:spLocks noGrp="1"/>
          </p:cNvSpPr>
          <p:nvPr>
            <p:ph type="sldNum" sz="quarter" idx="5"/>
          </p:nvPr>
        </p:nvSpPr>
        <p:spPr/>
        <p:txBody>
          <a:bodyPr/>
          <a:lstStyle/>
          <a:p>
            <a:fld id="{63D304A0-C3F8-4E81-A561-EC89F98FC22E}" type="slidenum">
              <a:rPr lang="en-US" smtClean="0"/>
              <a:t>9</a:t>
            </a:fld>
            <a:endParaRPr lang="en-US"/>
          </a:p>
        </p:txBody>
      </p:sp>
    </p:spTree>
    <p:extLst>
      <p:ext uri="{BB962C8B-B14F-4D97-AF65-F5344CB8AC3E}">
        <p14:creationId xmlns:p14="http://schemas.microsoft.com/office/powerpoint/2010/main" val="318738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12</a:t>
            </a:fld>
            <a:endParaRPr lang="en-US"/>
          </a:p>
        </p:txBody>
      </p:sp>
    </p:spTree>
    <p:extLst>
      <p:ext uri="{BB962C8B-B14F-4D97-AF65-F5344CB8AC3E}">
        <p14:creationId xmlns:p14="http://schemas.microsoft.com/office/powerpoint/2010/main" val="68036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37696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03FAEE-B030-427D-8E99-F78118102CE9}"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77322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354098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354201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428711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139309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329596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69082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9300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69755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96444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03FAEE-B030-427D-8E99-F78118102CE9}"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62513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03FAEE-B030-427D-8E99-F78118102CE9}"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84938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03FAEE-B030-427D-8E99-F78118102CE9}"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56515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3FAEE-B030-427D-8E99-F78118102CE9}"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6032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03FAEE-B030-427D-8E99-F78118102CE9}"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62031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D03FAEE-B030-427D-8E99-F78118102CE9}" type="datetimeFigureOut">
              <a:rPr lang="en-US" smtClean="0"/>
              <a:t>9/24/2024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47675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D03FAEE-B030-427D-8E99-F78118102CE9}" type="datetimeFigureOut">
              <a:rPr lang="en-US" smtClean="0"/>
              <a:t>9/24/2024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EC449C0-891C-4F4B-8C9B-489ADEF67A02}" type="slidenum">
              <a:rPr lang="en-US" smtClean="0"/>
              <a:t>‹#›</a:t>
            </a:fld>
            <a:endParaRPr lang="en-US"/>
          </a:p>
        </p:txBody>
      </p:sp>
    </p:spTree>
    <p:extLst>
      <p:ext uri="{BB962C8B-B14F-4D97-AF65-F5344CB8AC3E}">
        <p14:creationId xmlns:p14="http://schemas.microsoft.com/office/powerpoint/2010/main" val="134768851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CMtO-Core@mx.uillinoi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hyperlink" Target="https://expert.cheekyscientist.com/improve-flow-cytometry-cell-sorting-speed/"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imm.medicina.ulisboa.pt/facility/flowcytometry/doku.php?id=prepare_sampl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iotech.illinois.edu/cmto/services-eqiupment/bd-melod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biotech.illinois.edu/cmto/services-eqiupment/big-foot-thermofisher"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hyperlink" Target="https://biotech.illinois.edu/sites/biotech.illinois.edu/files/uploads/Sort%20Form_June%202024_0_0.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w-woods@illinois.edu" TargetMode="External"/><Relationship Id="rId2" Type="http://schemas.openxmlformats.org/officeDocument/2006/relationships/hyperlink" Target="https://my.bioe.illinois.edu/login.asp?/keys/index.asp" TargetMode="External"/><Relationship Id="rId1" Type="http://schemas.openxmlformats.org/officeDocument/2006/relationships/slideLayout" Target="../slideLayouts/slideLayout2.xml"/><Relationship Id="rId5" Type="http://schemas.openxmlformats.org/officeDocument/2006/relationships/hyperlink" Target="https://biotech.illinois.edu/cmto/shemar@illinois.edu" TargetMode="External"/><Relationship Id="rId4" Type="http://schemas.openxmlformats.org/officeDocument/2006/relationships/hyperlink" Target="mailto:cmto-core@illinois.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customXml" Target="../ink/ink6.xml"/><Relationship Id="rId18" Type="http://schemas.openxmlformats.org/officeDocument/2006/relationships/customXml" Target="../ink/ink9.xml"/><Relationship Id="rId3" Type="http://schemas.openxmlformats.org/officeDocument/2006/relationships/image" Target="../media/image8.png"/><Relationship Id="rId7" Type="http://schemas.openxmlformats.org/officeDocument/2006/relationships/customXml" Target="../ink/ink2.xml"/><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media/image11.png"/><Relationship Id="rId10" Type="http://schemas.openxmlformats.org/officeDocument/2006/relationships/image" Target="../media/image10.png"/><Relationship Id="rId19" Type="http://schemas.openxmlformats.org/officeDocument/2006/relationships/customXml" Target="../ink/ink10.xml"/><Relationship Id="rId4" Type="http://schemas.openxmlformats.org/officeDocument/2006/relationships/image" Target="../media/image9.png"/><Relationship Id="rId9" Type="http://schemas.openxmlformats.org/officeDocument/2006/relationships/customXml" Target="../ink/ink3.xml"/><Relationship Id="rId14" Type="http://schemas.openxmlformats.org/officeDocument/2006/relationships/customXml" Target="../ink/ink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1138-A54A-76D1-B17C-6D47DB702D8C}"/>
              </a:ext>
            </a:extLst>
          </p:cNvPr>
          <p:cNvSpPr>
            <a:spLocks noGrp="1"/>
          </p:cNvSpPr>
          <p:nvPr>
            <p:ph type="ctrTitle"/>
          </p:nvPr>
        </p:nvSpPr>
        <p:spPr>
          <a:xfrm>
            <a:off x="7196188" y="1122709"/>
            <a:ext cx="3935262" cy="1869381"/>
          </a:xfrm>
        </p:spPr>
        <p:txBody>
          <a:bodyPr vert="horz" lIns="91440" tIns="45720" rIns="91440" bIns="45720" rtlCol="0">
            <a:normAutofit/>
          </a:bodyPr>
          <a:lstStyle/>
          <a:p>
            <a:r>
              <a:rPr lang="en-US" sz="5600" dirty="0"/>
              <a:t>Cell sorting</a:t>
            </a:r>
          </a:p>
        </p:txBody>
      </p:sp>
      <p:sp>
        <p:nvSpPr>
          <p:cNvPr id="3" name="Subtitle 2">
            <a:extLst>
              <a:ext uri="{FF2B5EF4-FFF2-40B4-BE49-F238E27FC236}">
                <a16:creationId xmlns:a16="http://schemas.microsoft.com/office/drawing/2014/main" id="{78DDD44B-B731-7DDF-8AD3-5499E22C3DFC}"/>
              </a:ext>
            </a:extLst>
          </p:cNvPr>
          <p:cNvSpPr>
            <a:spLocks noGrp="1"/>
          </p:cNvSpPr>
          <p:nvPr>
            <p:ph type="subTitle" idx="1"/>
          </p:nvPr>
        </p:nvSpPr>
        <p:spPr>
          <a:xfrm>
            <a:off x="6729688" y="4800600"/>
            <a:ext cx="4868263" cy="1691640"/>
          </a:xfrm>
        </p:spPr>
        <p:txBody>
          <a:bodyPr vert="horz" lIns="91440" tIns="45720" rIns="91440" bIns="45720" rtlCol="0">
            <a:normAutofit/>
          </a:bodyPr>
          <a:lstStyle/>
          <a:p>
            <a:pPr indent="-182880"/>
            <a:r>
              <a:rPr lang="en-US" sz="1200" dirty="0">
                <a:solidFill>
                  <a:schemeClr val="tx1">
                    <a:lumMod val="85000"/>
                  </a:schemeClr>
                </a:solidFill>
              </a:rPr>
              <a:t>Presenter: Kerishnee Naicker</a:t>
            </a:r>
          </a:p>
          <a:p>
            <a:pPr indent="-182880"/>
            <a:r>
              <a:rPr lang="en-US" sz="1200" dirty="0">
                <a:solidFill>
                  <a:schemeClr val="tx1">
                    <a:lumMod val="85000"/>
                  </a:schemeClr>
                </a:solidFill>
              </a:rPr>
              <a:t>Cytometry Microscopy to Omics Facility</a:t>
            </a:r>
          </a:p>
          <a:p>
            <a:pPr indent="-182880"/>
            <a:r>
              <a:rPr lang="en-US" sz="1200" dirty="0">
                <a:solidFill>
                  <a:schemeClr val="tx1">
                    <a:lumMod val="85000"/>
                  </a:schemeClr>
                </a:solidFill>
              </a:rPr>
              <a:t>231 Edward R. Madigan Laboratory</a:t>
            </a:r>
          </a:p>
          <a:p>
            <a:pPr indent="-182880"/>
            <a:r>
              <a:rPr lang="en-US" sz="1200">
                <a:solidFill>
                  <a:schemeClr val="tx1">
                    <a:lumMod val="85000"/>
                  </a:schemeClr>
                </a:solidFill>
                <a:hlinkClick r:id="rId2"/>
              </a:rPr>
              <a:t>CMtO-Core</a:t>
            </a:r>
            <a:r>
              <a:rPr lang="en-US" sz="1200" dirty="0">
                <a:solidFill>
                  <a:schemeClr val="tx1">
                    <a:lumMod val="85000"/>
                  </a:schemeClr>
                </a:solidFill>
                <a:hlinkClick r:id="rId2"/>
              </a:rPr>
              <a:t>@mx.uillinois.edu</a:t>
            </a:r>
            <a:endParaRPr lang="en-US" sz="1200" dirty="0">
              <a:solidFill>
                <a:schemeClr val="tx1">
                  <a:lumMod val="85000"/>
                </a:schemeClr>
              </a:solidFill>
            </a:endParaRPr>
          </a:p>
        </p:txBody>
      </p:sp>
      <p:pic>
        <p:nvPicPr>
          <p:cNvPr id="7" name="Picture 6" descr="A comic strip of cell activity&#10;&#10;Description automatically generated">
            <a:extLst>
              <a:ext uri="{FF2B5EF4-FFF2-40B4-BE49-F238E27FC236}">
                <a16:creationId xmlns:a16="http://schemas.microsoft.com/office/drawing/2014/main" id="{7031B1BA-DCE1-6391-A242-6ED28A4F5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28232" cy="6858000"/>
          </a:xfrm>
          <a:prstGeom prst="rect">
            <a:avLst/>
          </a:prstGeom>
        </p:spPr>
      </p:pic>
    </p:spTree>
    <p:extLst>
      <p:ext uri="{BB962C8B-B14F-4D97-AF65-F5344CB8AC3E}">
        <p14:creationId xmlns:p14="http://schemas.microsoft.com/office/powerpoint/2010/main" val="332830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19DF-FE29-79DF-E6A9-C298DEFFA2F3}"/>
              </a:ext>
            </a:extLst>
          </p:cNvPr>
          <p:cNvSpPr>
            <a:spLocks noGrp="1"/>
          </p:cNvSpPr>
          <p:nvPr>
            <p:ph type="title"/>
          </p:nvPr>
        </p:nvSpPr>
        <p:spPr>
          <a:xfrm>
            <a:off x="521208" y="0"/>
            <a:ext cx="9692640" cy="1325562"/>
          </a:xfrm>
        </p:spPr>
        <p:txBody>
          <a:bodyPr/>
          <a:lstStyle/>
          <a:p>
            <a:r>
              <a:rPr lang="en-US" dirty="0"/>
              <a:t>Things to keep in mind </a:t>
            </a:r>
          </a:p>
        </p:txBody>
      </p:sp>
      <p:sp>
        <p:nvSpPr>
          <p:cNvPr id="3" name="Content Placeholder 2">
            <a:extLst>
              <a:ext uri="{FF2B5EF4-FFF2-40B4-BE49-F238E27FC236}">
                <a16:creationId xmlns:a16="http://schemas.microsoft.com/office/drawing/2014/main" id="{0893A236-2200-DE9F-C4C9-3DD1ABC90D94}"/>
              </a:ext>
            </a:extLst>
          </p:cNvPr>
          <p:cNvSpPr>
            <a:spLocks noGrp="1"/>
          </p:cNvSpPr>
          <p:nvPr>
            <p:ph idx="1"/>
          </p:nvPr>
        </p:nvSpPr>
        <p:spPr>
          <a:xfrm>
            <a:off x="521208" y="1828800"/>
            <a:ext cx="7214616" cy="4351337"/>
          </a:xfrm>
        </p:spPr>
        <p:txBody>
          <a:bodyPr numCol="1">
            <a:normAutofit lnSpcReduction="10000"/>
          </a:bodyPr>
          <a:lstStyle/>
          <a:p>
            <a:r>
              <a:rPr lang="en-US" u="sng" dirty="0">
                <a:solidFill>
                  <a:schemeClr val="accent1">
                    <a:lumMod val="20000"/>
                    <a:lumOff val="80000"/>
                  </a:schemeClr>
                </a:solidFill>
              </a:rPr>
              <a:t>Threshold: </a:t>
            </a:r>
            <a:r>
              <a:rPr lang="en-US" dirty="0">
                <a:solidFill>
                  <a:schemeClr val="accent1">
                    <a:lumMod val="20000"/>
                    <a:lumOff val="80000"/>
                  </a:schemeClr>
                </a:solidFill>
              </a:rPr>
              <a:t>Keep the threshold at the recommended amount depending on the sample</a:t>
            </a:r>
          </a:p>
          <a:p>
            <a:pPr marL="274320" lvl="1" indent="0">
              <a:buNone/>
            </a:pPr>
            <a:r>
              <a:rPr lang="en-US" dirty="0">
                <a:solidFill>
                  <a:schemeClr val="accent1">
                    <a:lumMod val="20000"/>
                    <a:lumOff val="80000"/>
                  </a:schemeClr>
                </a:solidFill>
              </a:rPr>
              <a:t>Low threshold = more events of debris shown – low efficiency and high abort count </a:t>
            </a:r>
          </a:p>
          <a:p>
            <a:pPr marL="274320" lvl="1" indent="0">
              <a:buNone/>
            </a:pPr>
            <a:r>
              <a:rPr lang="en-US" dirty="0">
                <a:solidFill>
                  <a:schemeClr val="accent1">
                    <a:lumMod val="20000"/>
                    <a:lumOff val="80000"/>
                  </a:schemeClr>
                </a:solidFill>
              </a:rPr>
              <a:t>High threshold = less events shown – increases the efficiency </a:t>
            </a:r>
            <a:r>
              <a:rPr lang="en-US" b="1" u="sng" dirty="0">
                <a:solidFill>
                  <a:schemeClr val="accent1">
                    <a:lumMod val="20000"/>
                    <a:lumOff val="80000"/>
                  </a:schemeClr>
                </a:solidFill>
              </a:rPr>
              <a:t>BUT</a:t>
            </a:r>
            <a:r>
              <a:rPr lang="en-US" dirty="0">
                <a:solidFill>
                  <a:schemeClr val="accent1">
                    <a:lumMod val="20000"/>
                    <a:lumOff val="80000"/>
                  </a:schemeClr>
                </a:solidFill>
              </a:rPr>
              <a:t> compromises the purity of the sample</a:t>
            </a:r>
          </a:p>
          <a:p>
            <a:pPr marL="274320" lvl="1" indent="0">
              <a:buNone/>
            </a:pPr>
            <a:endParaRPr lang="en-US" dirty="0">
              <a:solidFill>
                <a:schemeClr val="accent1">
                  <a:lumMod val="20000"/>
                  <a:lumOff val="80000"/>
                </a:schemeClr>
              </a:solidFill>
            </a:endParaRPr>
          </a:p>
          <a:p>
            <a:r>
              <a:rPr lang="en-US" u="sng" dirty="0">
                <a:solidFill>
                  <a:schemeClr val="accent1">
                    <a:lumMod val="20000"/>
                    <a:lumOff val="80000"/>
                  </a:schemeClr>
                </a:solidFill>
              </a:rPr>
              <a:t>PMT Voltages: </a:t>
            </a:r>
            <a:r>
              <a:rPr lang="en-US" dirty="0">
                <a:solidFill>
                  <a:schemeClr val="accent1">
                    <a:lumMod val="20000"/>
                    <a:lumOff val="80000"/>
                  </a:schemeClr>
                </a:solidFill>
              </a:rPr>
              <a:t>Keep the PMT Voltages the same if comparing each sample</a:t>
            </a:r>
          </a:p>
          <a:p>
            <a:pPr marL="274320" lvl="1" indent="0">
              <a:buNone/>
            </a:pPr>
            <a:r>
              <a:rPr lang="en-US" dirty="0">
                <a:solidFill>
                  <a:schemeClr val="accent1">
                    <a:lumMod val="20000"/>
                    <a:lumOff val="80000"/>
                  </a:schemeClr>
                </a:solidFill>
              </a:rPr>
              <a:t>Make sure your highest intensity is on scale </a:t>
            </a:r>
          </a:p>
          <a:p>
            <a:pPr marL="0" indent="0">
              <a:buNone/>
            </a:pPr>
            <a:endParaRPr lang="en-US" dirty="0">
              <a:solidFill>
                <a:schemeClr val="accent1">
                  <a:lumMod val="20000"/>
                  <a:lumOff val="80000"/>
                </a:schemeClr>
              </a:solidFill>
            </a:endParaRPr>
          </a:p>
          <a:p>
            <a:pPr marL="0" indent="0">
              <a:buNone/>
            </a:pPr>
            <a:r>
              <a:rPr lang="en-US" u="sng" dirty="0">
                <a:solidFill>
                  <a:schemeClr val="accent1">
                    <a:lumMod val="20000"/>
                    <a:lumOff val="80000"/>
                  </a:schemeClr>
                </a:solidFill>
              </a:rPr>
              <a:t>Figure 3: Threshold and PMT Voltages </a:t>
            </a:r>
            <a:r>
              <a:rPr lang="en-US" sz="1400" u="sng" dirty="0">
                <a:solidFill>
                  <a:schemeClr val="accent1">
                    <a:lumMod val="20000"/>
                    <a:lumOff val="80000"/>
                  </a:schemeClr>
                </a:solidFill>
              </a:rPr>
              <a:t>(</a:t>
            </a:r>
            <a:r>
              <a:rPr lang="en-US" sz="1400" u="sng" dirty="0" err="1">
                <a:solidFill>
                  <a:schemeClr val="accent1">
                    <a:lumMod val="20000"/>
                    <a:lumOff val="80000"/>
                  </a:schemeClr>
                </a:solidFill>
              </a:rPr>
              <a:t>BDbiosciences</a:t>
            </a:r>
            <a:r>
              <a:rPr lang="en-US" sz="1400" u="sng" dirty="0">
                <a:solidFill>
                  <a:schemeClr val="accent1">
                    <a:lumMod val="20000"/>
                    <a:lumOff val="80000"/>
                  </a:schemeClr>
                </a:solidFill>
              </a:rPr>
              <a:t>, 2019)</a:t>
            </a:r>
            <a:endParaRPr lang="en-US" u="sng" dirty="0">
              <a:solidFill>
                <a:schemeClr val="accent1">
                  <a:lumMod val="20000"/>
                  <a:lumOff val="80000"/>
                </a:schemeClr>
              </a:solidFill>
            </a:endParaRPr>
          </a:p>
        </p:txBody>
      </p:sp>
      <p:pic>
        <p:nvPicPr>
          <p:cNvPr id="5" name="Picture 4">
            <a:extLst>
              <a:ext uri="{FF2B5EF4-FFF2-40B4-BE49-F238E27FC236}">
                <a16:creationId xmlns:a16="http://schemas.microsoft.com/office/drawing/2014/main" id="{0B9E71CC-8F8D-4CA0-6A27-ABC9D1FD3ACF}"/>
              </a:ext>
            </a:extLst>
          </p:cNvPr>
          <p:cNvPicPr>
            <a:picLocks noChangeAspect="1"/>
          </p:cNvPicPr>
          <p:nvPr/>
        </p:nvPicPr>
        <p:blipFill>
          <a:blip r:embed="rId2"/>
          <a:stretch>
            <a:fillRect/>
          </a:stretch>
        </p:blipFill>
        <p:spPr>
          <a:xfrm>
            <a:off x="8235104" y="476221"/>
            <a:ext cx="1978744" cy="5905558"/>
          </a:xfrm>
          <a:prstGeom prst="rect">
            <a:avLst/>
          </a:prstGeom>
        </p:spPr>
      </p:pic>
      <p:pic>
        <p:nvPicPr>
          <p:cNvPr id="10" name="Graphic 9" descr="Badge Cross with solid fill">
            <a:extLst>
              <a:ext uri="{FF2B5EF4-FFF2-40B4-BE49-F238E27FC236}">
                <a16:creationId xmlns:a16="http://schemas.microsoft.com/office/drawing/2014/main" id="{E1789948-71AC-1B89-693D-1F7106881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1112" y="838200"/>
            <a:ext cx="1447800" cy="1447800"/>
          </a:xfrm>
          <a:prstGeom prst="rect">
            <a:avLst/>
          </a:prstGeom>
        </p:spPr>
      </p:pic>
      <p:pic>
        <p:nvPicPr>
          <p:cNvPr id="11" name="Graphic 10" descr="Badge Cross with solid fill">
            <a:extLst>
              <a:ext uri="{FF2B5EF4-FFF2-40B4-BE49-F238E27FC236}">
                <a16:creationId xmlns:a16="http://schemas.microsoft.com/office/drawing/2014/main" id="{65A1399B-0A8B-FA83-EBB6-6D7E1611DE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1112" y="2705100"/>
            <a:ext cx="1447800" cy="1447800"/>
          </a:xfrm>
          <a:prstGeom prst="rect">
            <a:avLst/>
          </a:prstGeom>
        </p:spPr>
      </p:pic>
      <p:pic>
        <p:nvPicPr>
          <p:cNvPr id="13" name="Graphic 12" descr="Badge Tick1 with solid fill">
            <a:extLst>
              <a:ext uri="{FF2B5EF4-FFF2-40B4-BE49-F238E27FC236}">
                <a16:creationId xmlns:a16="http://schemas.microsoft.com/office/drawing/2014/main" id="{6B10964C-A517-280D-481F-8A04EA2F5B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1112" y="4553712"/>
            <a:ext cx="1447800" cy="1447800"/>
          </a:xfrm>
          <a:prstGeom prst="rect">
            <a:avLst/>
          </a:prstGeom>
        </p:spPr>
      </p:pic>
    </p:spTree>
    <p:extLst>
      <p:ext uri="{BB962C8B-B14F-4D97-AF65-F5344CB8AC3E}">
        <p14:creationId xmlns:p14="http://schemas.microsoft.com/office/powerpoint/2010/main" val="416612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654B-D522-48A2-812B-AD8DF8E7BBF9}"/>
              </a:ext>
            </a:extLst>
          </p:cNvPr>
          <p:cNvSpPr>
            <a:spLocks noGrp="1"/>
          </p:cNvSpPr>
          <p:nvPr>
            <p:ph type="title"/>
          </p:nvPr>
        </p:nvSpPr>
        <p:spPr>
          <a:xfrm>
            <a:off x="1996441" y="93785"/>
            <a:ext cx="9905998" cy="762000"/>
          </a:xfrm>
        </p:spPr>
        <p:txBody>
          <a:bodyPr/>
          <a:lstStyle/>
          <a:p>
            <a:r>
              <a:rPr lang="en-US" dirty="0"/>
              <a:t>Use of different nozzle sizes?</a:t>
            </a:r>
          </a:p>
        </p:txBody>
      </p:sp>
      <p:pic>
        <p:nvPicPr>
          <p:cNvPr id="5" name="Picture 4">
            <a:extLst>
              <a:ext uri="{FF2B5EF4-FFF2-40B4-BE49-F238E27FC236}">
                <a16:creationId xmlns:a16="http://schemas.microsoft.com/office/drawing/2014/main" id="{907F215E-3A82-B566-76ED-B41FD598E0C0}"/>
              </a:ext>
            </a:extLst>
          </p:cNvPr>
          <p:cNvPicPr>
            <a:picLocks noChangeAspect="1"/>
          </p:cNvPicPr>
          <p:nvPr/>
        </p:nvPicPr>
        <p:blipFill rotWithShape="1">
          <a:blip r:embed="rId2"/>
          <a:srcRect l="5546" t="2873" r="4526" b="5748"/>
          <a:stretch/>
        </p:blipFill>
        <p:spPr>
          <a:xfrm>
            <a:off x="5956766" y="2723661"/>
            <a:ext cx="5888247" cy="3174031"/>
          </a:xfrm>
          <a:prstGeom prst="rect">
            <a:avLst/>
          </a:prstGeom>
        </p:spPr>
      </p:pic>
      <p:sp>
        <p:nvSpPr>
          <p:cNvPr id="9" name="TextBox 8">
            <a:extLst>
              <a:ext uri="{FF2B5EF4-FFF2-40B4-BE49-F238E27FC236}">
                <a16:creationId xmlns:a16="http://schemas.microsoft.com/office/drawing/2014/main" id="{2B1CAD53-DE02-566E-0B0D-56415E8F7999}"/>
              </a:ext>
            </a:extLst>
          </p:cNvPr>
          <p:cNvSpPr txBox="1"/>
          <p:nvPr/>
        </p:nvSpPr>
        <p:spPr>
          <a:xfrm>
            <a:off x="5609780" y="6274872"/>
            <a:ext cx="6582220" cy="461665"/>
          </a:xfrm>
          <a:prstGeom prst="rect">
            <a:avLst/>
          </a:prstGeom>
          <a:noFill/>
        </p:spPr>
        <p:txBody>
          <a:bodyPr wrap="square">
            <a:spAutoFit/>
          </a:bodyPr>
          <a:lstStyle/>
          <a:p>
            <a:r>
              <a:rPr lang="en-US" sz="1200" dirty="0">
                <a:solidFill>
                  <a:schemeClr val="tx1">
                    <a:lumMod val="95000"/>
                  </a:schemeClr>
                </a:solidFill>
                <a:effectLst>
                  <a:outerShdw blurRad="38100" dist="38100" dir="2700000" algn="tl">
                    <a:srgbClr val="000000">
                      <a:alpha val="43137"/>
                    </a:srgbClr>
                  </a:outerShdw>
                </a:effectLst>
                <a:hlinkClick r:id="rId3"/>
              </a:rPr>
              <a:t>https://expert.cheekyscientist.com/improve-flow-cytometry-cell-sorting-speed/</a:t>
            </a:r>
            <a:endParaRPr lang="en-US" sz="1200" dirty="0">
              <a:solidFill>
                <a:schemeClr val="tx1">
                  <a:lumMod val="95000"/>
                </a:schemeClr>
              </a:solidFill>
              <a:effectLst>
                <a:outerShdw blurRad="38100" dist="38100" dir="2700000" algn="tl">
                  <a:srgbClr val="000000">
                    <a:alpha val="43137"/>
                  </a:srgbClr>
                </a:outerShdw>
              </a:effectLst>
            </a:endParaRPr>
          </a:p>
          <a:p>
            <a:r>
              <a:rPr lang="en-US" sz="1200" dirty="0">
                <a:solidFill>
                  <a:schemeClr val="tx1">
                    <a:lumMod val="95000"/>
                  </a:schemeClr>
                </a:solidFill>
                <a:effectLst>
                  <a:outerShdw blurRad="38100" dist="38100" dir="2700000" algn="tl">
                    <a:srgbClr val="000000">
                      <a:alpha val="43137"/>
                    </a:srgbClr>
                  </a:outerShdw>
                </a:effectLst>
                <a:hlinkClick r:id="rId4"/>
              </a:rPr>
              <a:t>https://imm.medicina.ulisboa.pt/facility/flowcytometry/doku.php?id=prepare_samples</a:t>
            </a:r>
            <a:endParaRPr lang="en-US" sz="1200" dirty="0">
              <a:solidFill>
                <a:schemeClr val="tx1">
                  <a:lumMod val="95000"/>
                </a:schemeClr>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1D1217D3-CFC2-DFAA-3778-DA95BC51AAD7}"/>
              </a:ext>
            </a:extLst>
          </p:cNvPr>
          <p:cNvPicPr>
            <a:picLocks noChangeAspect="1"/>
          </p:cNvPicPr>
          <p:nvPr/>
        </p:nvPicPr>
        <p:blipFill>
          <a:blip r:embed="rId5"/>
          <a:stretch>
            <a:fillRect/>
          </a:stretch>
        </p:blipFill>
        <p:spPr>
          <a:xfrm>
            <a:off x="515270" y="780489"/>
            <a:ext cx="5094510" cy="5725216"/>
          </a:xfrm>
          <a:prstGeom prst="rect">
            <a:avLst/>
          </a:prstGeom>
        </p:spPr>
      </p:pic>
      <p:sp>
        <p:nvSpPr>
          <p:cNvPr id="3" name="TextBox 2">
            <a:extLst>
              <a:ext uri="{FF2B5EF4-FFF2-40B4-BE49-F238E27FC236}">
                <a16:creationId xmlns:a16="http://schemas.microsoft.com/office/drawing/2014/main" id="{E201094A-1804-C336-1956-825A0DD89FEC}"/>
              </a:ext>
            </a:extLst>
          </p:cNvPr>
          <p:cNvSpPr txBox="1"/>
          <p:nvPr/>
        </p:nvSpPr>
        <p:spPr>
          <a:xfrm>
            <a:off x="5811986" y="1207008"/>
            <a:ext cx="6276382" cy="923330"/>
          </a:xfrm>
          <a:prstGeom prst="rect">
            <a:avLst/>
          </a:prstGeom>
          <a:solidFill>
            <a:schemeClr val="accent6">
              <a:lumMod val="50000"/>
            </a:schemeClr>
          </a:solidFill>
          <a:ln>
            <a:solidFill>
              <a:schemeClr val="bg1"/>
            </a:solidFill>
          </a:ln>
        </p:spPr>
        <p:txBody>
          <a:bodyPr wrap="square" rtlCol="0">
            <a:spAutoFit/>
          </a:bodyPr>
          <a:lstStyle/>
          <a:p>
            <a:r>
              <a:rPr lang="en-US" b="1" dirty="0">
                <a:solidFill>
                  <a:srgbClr val="FFFF99"/>
                </a:solidFill>
              </a:rPr>
              <a:t>The rule when it comes to choosing your nozzle size is that your cells MUST be 4-5 times SMALLER than the size of the nozzle</a:t>
            </a:r>
          </a:p>
        </p:txBody>
      </p:sp>
    </p:spTree>
    <p:extLst>
      <p:ext uri="{BB962C8B-B14F-4D97-AF65-F5344CB8AC3E}">
        <p14:creationId xmlns:p14="http://schemas.microsoft.com/office/powerpoint/2010/main" val="426895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E5D9-05F5-C8FC-02F2-3563983D0313}"/>
              </a:ext>
            </a:extLst>
          </p:cNvPr>
          <p:cNvSpPr>
            <a:spLocks noGrp="1"/>
          </p:cNvSpPr>
          <p:nvPr>
            <p:ph type="title"/>
          </p:nvPr>
        </p:nvSpPr>
        <p:spPr>
          <a:xfrm>
            <a:off x="1097280" y="338329"/>
            <a:ext cx="9692640" cy="594360"/>
          </a:xfrm>
        </p:spPr>
        <p:txBody>
          <a:bodyPr>
            <a:normAutofit/>
          </a:bodyPr>
          <a:lstStyle/>
          <a:p>
            <a:r>
              <a:rPr lang="en-US" dirty="0"/>
              <a:t>Cell sorters available at CMtO</a:t>
            </a:r>
          </a:p>
        </p:txBody>
      </p:sp>
      <p:graphicFrame>
        <p:nvGraphicFramePr>
          <p:cNvPr id="7" name="Content Placeholder 6">
            <a:extLst>
              <a:ext uri="{FF2B5EF4-FFF2-40B4-BE49-F238E27FC236}">
                <a16:creationId xmlns:a16="http://schemas.microsoft.com/office/drawing/2014/main" id="{4DBE353B-CBEA-1FD5-4EBE-1D9F2371BDFD}"/>
              </a:ext>
            </a:extLst>
          </p:cNvPr>
          <p:cNvGraphicFramePr>
            <a:graphicFrameLocks noGrp="1"/>
          </p:cNvGraphicFramePr>
          <p:nvPr>
            <p:ph idx="1"/>
            <p:extLst>
              <p:ext uri="{D42A27DB-BD31-4B8C-83A1-F6EECF244321}">
                <p14:modId xmlns:p14="http://schemas.microsoft.com/office/powerpoint/2010/main" val="1313621123"/>
              </p:ext>
            </p:extLst>
          </p:nvPr>
        </p:nvGraphicFramePr>
        <p:xfrm>
          <a:off x="868057" y="932689"/>
          <a:ext cx="10455885" cy="5722717"/>
        </p:xfrm>
        <a:graphic>
          <a:graphicData uri="http://schemas.openxmlformats.org/drawingml/2006/table">
            <a:tbl>
              <a:tblPr firstRow="1" firstCol="1" bandRow="1">
                <a:tableStyleId>{5C22544A-7EE6-4342-B048-85BDC9FD1C3A}</a:tableStyleId>
              </a:tblPr>
              <a:tblGrid>
                <a:gridCol w="1425912">
                  <a:extLst>
                    <a:ext uri="{9D8B030D-6E8A-4147-A177-3AD203B41FA5}">
                      <a16:colId xmlns:a16="http://schemas.microsoft.com/office/drawing/2014/main" val="1916596479"/>
                    </a:ext>
                  </a:extLst>
                </a:gridCol>
                <a:gridCol w="4211085">
                  <a:extLst>
                    <a:ext uri="{9D8B030D-6E8A-4147-A177-3AD203B41FA5}">
                      <a16:colId xmlns:a16="http://schemas.microsoft.com/office/drawing/2014/main" val="1989054510"/>
                    </a:ext>
                  </a:extLst>
                </a:gridCol>
                <a:gridCol w="4818888">
                  <a:extLst>
                    <a:ext uri="{9D8B030D-6E8A-4147-A177-3AD203B41FA5}">
                      <a16:colId xmlns:a16="http://schemas.microsoft.com/office/drawing/2014/main" val="4237988501"/>
                    </a:ext>
                  </a:extLst>
                </a:gridCol>
              </a:tblGrid>
              <a:tr h="1682495">
                <a:tc>
                  <a:txBody>
                    <a:bodyPr/>
                    <a:lstStyle/>
                    <a:p>
                      <a:pPr marL="0" marR="0">
                        <a:lnSpc>
                          <a:spcPct val="150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100" kern="100" dirty="0">
                          <a:effectLst/>
                        </a:rPr>
                        <a:t>BDFACS MELODY</a:t>
                      </a:r>
                    </a:p>
                    <a:p>
                      <a:pPr marL="0" marR="0">
                        <a:lnSpc>
                          <a:spcPct val="150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100" kern="100" dirty="0">
                          <a:effectLst/>
                        </a:rPr>
                        <a:t>THERMOFISHER BIGFOOT </a:t>
                      </a:r>
                    </a:p>
                    <a:p>
                      <a:pPr marL="0" marR="0">
                        <a:lnSpc>
                          <a:spcPct val="150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920559"/>
                  </a:ext>
                </a:extLst>
              </a:tr>
              <a:tr h="344519">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Lasers </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3 Lasers (B, Y/G, R)</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5 Lasers (UV, V, B, Y/G, R)</a:t>
                      </a:r>
                    </a:p>
                  </a:txBody>
                  <a:tcPr marL="68580" marR="68580" marT="0" marB="0"/>
                </a:tc>
                <a:extLst>
                  <a:ext uri="{0D108BD9-81ED-4DB2-BD59-A6C34878D82A}">
                    <a16:rowId xmlns:a16="http://schemas.microsoft.com/office/drawing/2014/main" val="415694451"/>
                  </a:ext>
                </a:extLst>
              </a:tr>
              <a:tr h="344519">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Detectors</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8</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55</a:t>
                      </a:r>
                    </a:p>
                  </a:txBody>
                  <a:tcPr marL="68580" marR="68580" marT="0" marB="0"/>
                </a:tc>
                <a:extLst>
                  <a:ext uri="{0D108BD9-81ED-4DB2-BD59-A6C34878D82A}">
                    <a16:rowId xmlns:a16="http://schemas.microsoft.com/office/drawing/2014/main" val="506924001"/>
                  </a:ext>
                </a:extLst>
              </a:tr>
              <a:tr h="344519">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Sort ways</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4-way</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6-way</a:t>
                      </a:r>
                    </a:p>
                  </a:txBody>
                  <a:tcPr marL="68580" marR="68580" marT="0" marB="0"/>
                </a:tc>
                <a:extLst>
                  <a:ext uri="{0D108BD9-81ED-4DB2-BD59-A6C34878D82A}">
                    <a16:rowId xmlns:a16="http://schemas.microsoft.com/office/drawing/2014/main" val="662436043"/>
                  </a:ext>
                </a:extLst>
              </a:tr>
              <a:tr h="664179">
                <a:tc>
                  <a:txBody>
                    <a:bodyPr/>
                    <a:lstStyle/>
                    <a:p>
                      <a:pPr marL="0" marR="0" algn="l">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Collection tubes</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5mL, 2mL, 1.5mL tubes</a:t>
                      </a:r>
                    </a:p>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6, 24, 48, 96 and 384 well plate sorts</a:t>
                      </a:r>
                    </a:p>
                    <a:p>
                      <a:pPr marL="0" marR="0" algn="ctr">
                        <a:lnSpc>
                          <a:spcPct val="150000"/>
                        </a:lnSpc>
                        <a:spcBef>
                          <a:spcPts val="0"/>
                        </a:spcBef>
                        <a:spcAft>
                          <a:spcPts val="0"/>
                        </a:spcAft>
                      </a:pPr>
                      <a:endParaRPr lang="en-US" sz="11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5mL polypropylene tubes, 1.5mL </a:t>
                      </a:r>
                      <a:r>
                        <a:rPr lang="en-US" sz="1100" b="1" kern="100" dirty="0" err="1">
                          <a:effectLst/>
                          <a:latin typeface="Calibri" panose="020F0502020204030204" pitchFamily="34" charset="0"/>
                          <a:ea typeface="Calibri" panose="020F0502020204030204" pitchFamily="34" charset="0"/>
                          <a:cs typeface="Calibri" panose="020F0502020204030204" pitchFamily="34" charset="0"/>
                        </a:rPr>
                        <a:t>Eppi’s</a:t>
                      </a:r>
                      <a:r>
                        <a:rPr lang="en-US" sz="1100" b="1" kern="100" dirty="0">
                          <a:effectLst/>
                          <a:latin typeface="Calibri" panose="020F0502020204030204" pitchFamily="34" charset="0"/>
                          <a:ea typeface="Calibri" panose="020F0502020204030204" pitchFamily="34" charset="0"/>
                          <a:cs typeface="Calibri" panose="020F0502020204030204" pitchFamily="34" charset="0"/>
                        </a:rPr>
                        <a:t>, 15mL tubes, 50mL tubes</a:t>
                      </a:r>
                    </a:p>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96, 384, 1536 plate sorting </a:t>
                      </a:r>
                    </a:p>
                  </a:txBody>
                  <a:tcPr marL="68580" marR="68580" marT="0" marB="0"/>
                </a:tc>
                <a:extLst>
                  <a:ext uri="{0D108BD9-81ED-4DB2-BD59-A6C34878D82A}">
                    <a16:rowId xmlns:a16="http://schemas.microsoft.com/office/drawing/2014/main" val="1230231202"/>
                  </a:ext>
                </a:extLst>
              </a:tr>
              <a:tr h="344519">
                <a:tc>
                  <a:txBody>
                    <a:bodyPr/>
                    <a:lstStyle/>
                    <a:p>
                      <a:pPr marL="0" marR="0">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Nozzle sizes</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100um</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70, 100, 120, 150um</a:t>
                      </a:r>
                    </a:p>
                  </a:txBody>
                  <a:tcPr marL="68580" marR="68580" marT="0" marB="0"/>
                </a:tc>
                <a:extLst>
                  <a:ext uri="{0D108BD9-81ED-4DB2-BD59-A6C34878D82A}">
                    <a16:rowId xmlns:a16="http://schemas.microsoft.com/office/drawing/2014/main" val="2452331666"/>
                  </a:ext>
                </a:extLst>
              </a:tr>
              <a:tr h="344519">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Sort rate </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40K per sec</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70K-100K cells per sec</a:t>
                      </a:r>
                    </a:p>
                  </a:txBody>
                  <a:tcPr marL="68580" marR="68580" marT="0" marB="0"/>
                </a:tc>
                <a:extLst>
                  <a:ext uri="{0D108BD9-81ED-4DB2-BD59-A6C34878D82A}">
                    <a16:rowId xmlns:a16="http://schemas.microsoft.com/office/drawing/2014/main" val="3960589108"/>
                  </a:ext>
                </a:extLst>
              </a:tr>
              <a:tr h="555661">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Temperature control</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4°C, 22°C, 37°C &amp; 42°C</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4°C - 37°C </a:t>
                      </a:r>
                    </a:p>
                  </a:txBody>
                  <a:tcPr marL="68580" marR="68580" marT="0" marB="0"/>
                </a:tc>
                <a:extLst>
                  <a:ext uri="{0D108BD9-81ED-4DB2-BD59-A6C34878D82A}">
                    <a16:rowId xmlns:a16="http://schemas.microsoft.com/office/drawing/2014/main" val="3212820583"/>
                  </a:ext>
                </a:extLst>
              </a:tr>
              <a:tr h="344519">
                <a:tc>
                  <a:txBody>
                    <a:bodyPr/>
                    <a:lstStyle/>
                    <a:p>
                      <a:pPr marL="0" marR="0">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Flow cell </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Quartz Cuvette</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Jet and air</a:t>
                      </a:r>
                    </a:p>
                  </a:txBody>
                  <a:tcPr marL="68580" marR="68580" marT="0" marB="0"/>
                </a:tc>
                <a:extLst>
                  <a:ext uri="{0D108BD9-81ED-4DB2-BD59-A6C34878D82A}">
                    <a16:rowId xmlns:a16="http://schemas.microsoft.com/office/drawing/2014/main" val="4185254221"/>
                  </a:ext>
                </a:extLst>
              </a:tr>
              <a:tr h="344519">
                <a:tc>
                  <a:txBody>
                    <a:bodyPr/>
                    <a:lstStyle/>
                    <a:p>
                      <a:pPr marL="0" marR="0">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Training offered</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Yes – 4 day training</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tc>
                <a:extLst>
                  <a:ext uri="{0D108BD9-81ED-4DB2-BD59-A6C34878D82A}">
                    <a16:rowId xmlns:a16="http://schemas.microsoft.com/office/drawing/2014/main" val="228716167"/>
                  </a:ext>
                </a:extLst>
              </a:tr>
              <a:tr h="344519">
                <a:tc>
                  <a:txBody>
                    <a:bodyPr/>
                    <a:lstStyle/>
                    <a:p>
                      <a:pPr marL="0" marR="0">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Website link</a:t>
                      </a:r>
                    </a:p>
                  </a:txBody>
                  <a:tcPr marL="68580" marR="68580" marT="0" marB="0"/>
                </a:tc>
                <a:tc>
                  <a:txBody>
                    <a:bodyPr/>
                    <a:lstStyle/>
                    <a:p>
                      <a:pPr marL="0" marR="0" algn="ctr">
                        <a:lnSpc>
                          <a:spcPct val="150000"/>
                        </a:lnSpc>
                        <a:spcBef>
                          <a:spcPts val="0"/>
                        </a:spcBef>
                        <a:spcAft>
                          <a:spcPts val="0"/>
                        </a:spcAft>
                      </a:pPr>
                      <a:r>
                        <a:rPr lang="en-US" sz="11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BDFACS Melody</a:t>
                      </a:r>
                      <a:endParaRPr lang="en-US" sz="11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1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ThermoFisher BigFoot</a:t>
                      </a:r>
                      <a:endParaRPr lang="en-US" sz="11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70246516"/>
                  </a:ext>
                </a:extLst>
              </a:tr>
            </a:tbl>
          </a:graphicData>
        </a:graphic>
      </p:graphicFrame>
      <p:pic>
        <p:nvPicPr>
          <p:cNvPr id="11" name="Picture 10" descr="A person in a lab coat putting a test tube into a machine&#10;&#10;Description automatically generated">
            <a:extLst>
              <a:ext uri="{FF2B5EF4-FFF2-40B4-BE49-F238E27FC236}">
                <a16:creationId xmlns:a16="http://schemas.microsoft.com/office/drawing/2014/main" id="{5B4BA990-E8AF-FEBC-813D-E68C3FC93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249" y="1255271"/>
            <a:ext cx="1789012" cy="1204030"/>
          </a:xfrm>
          <a:prstGeom prst="rect">
            <a:avLst/>
          </a:prstGeom>
        </p:spPr>
      </p:pic>
      <p:pic>
        <p:nvPicPr>
          <p:cNvPr id="13" name="Picture 12" descr="A large machine with a monitor and a screen&#10;&#10;Description automatically generated">
            <a:extLst>
              <a:ext uri="{FF2B5EF4-FFF2-40B4-BE49-F238E27FC236}">
                <a16:creationId xmlns:a16="http://schemas.microsoft.com/office/drawing/2014/main" id="{EB47FC19-24C4-22FF-02C0-B4861CB088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7453" y="1255271"/>
            <a:ext cx="1789012" cy="1204030"/>
          </a:xfrm>
          <a:prstGeom prst="rect">
            <a:avLst/>
          </a:prstGeom>
        </p:spPr>
      </p:pic>
    </p:spTree>
    <p:extLst>
      <p:ext uri="{BB962C8B-B14F-4D97-AF65-F5344CB8AC3E}">
        <p14:creationId xmlns:p14="http://schemas.microsoft.com/office/powerpoint/2010/main" val="191729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B971-032C-41CE-2C17-44905700215D}"/>
              </a:ext>
            </a:extLst>
          </p:cNvPr>
          <p:cNvSpPr>
            <a:spLocks noGrp="1"/>
          </p:cNvSpPr>
          <p:nvPr>
            <p:ph type="title"/>
          </p:nvPr>
        </p:nvSpPr>
        <p:spPr>
          <a:xfrm>
            <a:off x="1261871" y="365760"/>
            <a:ext cx="9858383" cy="1325562"/>
          </a:xfrm>
        </p:spPr>
        <p:txBody>
          <a:bodyPr>
            <a:normAutofit/>
          </a:bodyPr>
          <a:lstStyle/>
          <a:p>
            <a:pPr lvl="0"/>
            <a:r>
              <a:rPr lang="en-US" dirty="0">
                <a:solidFill>
                  <a:schemeClr val="accent1">
                    <a:lumMod val="20000"/>
                    <a:lumOff val="80000"/>
                  </a:schemeClr>
                </a:solidFill>
              </a:rPr>
              <a:t>Preparation for sorting and analyzing</a:t>
            </a:r>
          </a:p>
        </p:txBody>
      </p:sp>
      <p:graphicFrame>
        <p:nvGraphicFramePr>
          <p:cNvPr id="5" name="Content Placeholder 2">
            <a:extLst>
              <a:ext uri="{FF2B5EF4-FFF2-40B4-BE49-F238E27FC236}">
                <a16:creationId xmlns:a16="http://schemas.microsoft.com/office/drawing/2014/main" id="{5E82819F-8E2A-C27D-AF19-AA0E0CA08A69}"/>
              </a:ext>
            </a:extLst>
          </p:cNvPr>
          <p:cNvGraphicFramePr>
            <a:graphicFrameLocks noGrp="1"/>
          </p:cNvGraphicFramePr>
          <p:nvPr>
            <p:ph idx="1"/>
            <p:extLst>
              <p:ext uri="{D42A27DB-BD31-4B8C-83A1-F6EECF244321}">
                <p14:modId xmlns:p14="http://schemas.microsoft.com/office/powerpoint/2010/main" val="4097815401"/>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05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5789-73B4-EE17-B78B-B2914EE73D37}"/>
              </a:ext>
            </a:extLst>
          </p:cNvPr>
          <p:cNvSpPr>
            <a:spLocks noGrp="1"/>
          </p:cNvSpPr>
          <p:nvPr>
            <p:ph type="title"/>
          </p:nvPr>
        </p:nvSpPr>
        <p:spPr>
          <a:xfrm>
            <a:off x="548640" y="0"/>
            <a:ext cx="9692640" cy="1325562"/>
          </a:xfrm>
        </p:spPr>
        <p:txBody>
          <a:bodyPr/>
          <a:lstStyle/>
          <a:p>
            <a:r>
              <a:rPr lang="en-US" dirty="0"/>
              <a:t>before scheduling TO SORT AT OUR FACILITY</a:t>
            </a:r>
          </a:p>
        </p:txBody>
      </p:sp>
      <p:sp>
        <p:nvSpPr>
          <p:cNvPr id="4" name="TextBox 3">
            <a:extLst>
              <a:ext uri="{FF2B5EF4-FFF2-40B4-BE49-F238E27FC236}">
                <a16:creationId xmlns:a16="http://schemas.microsoft.com/office/drawing/2014/main" id="{4D5AF3A3-C9A2-73CD-C8F5-20DF9E8B49D0}"/>
              </a:ext>
            </a:extLst>
          </p:cNvPr>
          <p:cNvSpPr txBox="1"/>
          <p:nvPr/>
        </p:nvSpPr>
        <p:spPr>
          <a:xfrm>
            <a:off x="720261" y="1325562"/>
            <a:ext cx="10204704" cy="4869025"/>
          </a:xfrm>
          <a:prstGeom prst="rect">
            <a:avLst/>
          </a:prstGeom>
          <a:noFill/>
        </p:spPr>
        <p:txBody>
          <a:bodyPr wrap="square" rtlCol="0">
            <a:spAutoFit/>
          </a:bodyPr>
          <a:lstStyle/>
          <a:p>
            <a:pPr marL="0" indent="0" algn="ctr" rtl="0">
              <a:lnSpc>
                <a:spcPct val="170000"/>
              </a:lnSpc>
              <a:spcBef>
                <a:spcPts val="0"/>
              </a:spcBef>
              <a:spcAft>
                <a:spcPts val="0"/>
              </a:spcAft>
              <a:buNone/>
            </a:pPr>
            <a:r>
              <a:rPr lang="en-US" sz="2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REQUIRED: </a:t>
            </a:r>
            <a:r>
              <a:rPr lang="en-US" sz="2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hlinkClick r:id="rId2"/>
              </a:rPr>
              <a:t>Sort form</a:t>
            </a:r>
            <a:endParaRPr lang="en-US" sz="2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rtl="0">
              <a:lnSpc>
                <a:spcPct val="170000"/>
              </a:lnSpc>
              <a:spcBef>
                <a:spcPts val="0"/>
              </a:spcBef>
              <a:spcAft>
                <a:spcPts val="0"/>
              </a:spcAft>
              <a:buNone/>
            </a:pP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We would also like to learn a bit more about your project before you come in, such as:</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1.  What type of cells will you be bringing in?</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2.  Have you run these samples on an analyzer? If so, please send pdfs of your sample data. </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1"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PLEASE NOTE: THIS DATA SHOULD REPRESENT THE EXACT SAMPLES YOU WILL BE BRINGING IN FOR SORTING. </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3. Are these cells BSL2? If so, is it approved by DRS?</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4.  What are your cells stained with (please provide the fluorophore(s) and excitations and emissions)?</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cxnSp>
        <p:nvCxnSpPr>
          <p:cNvPr id="6" name="Straight Arrow Connector 5">
            <a:extLst>
              <a:ext uri="{FF2B5EF4-FFF2-40B4-BE49-F238E27FC236}">
                <a16:creationId xmlns:a16="http://schemas.microsoft.com/office/drawing/2014/main" id="{EAFE275B-842A-D4E8-5249-86B57C6B744C}"/>
              </a:ext>
            </a:extLst>
          </p:cNvPr>
          <p:cNvCxnSpPr>
            <a:cxnSpLocks/>
          </p:cNvCxnSpPr>
          <p:nvPr/>
        </p:nvCxnSpPr>
        <p:spPr>
          <a:xfrm>
            <a:off x="3536302" y="1500641"/>
            <a:ext cx="650842" cy="2245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 name="Straight Arrow Connector 6">
            <a:extLst>
              <a:ext uri="{FF2B5EF4-FFF2-40B4-BE49-F238E27FC236}">
                <a16:creationId xmlns:a16="http://schemas.microsoft.com/office/drawing/2014/main" id="{4BC13D57-2582-A6C8-42D9-589DF1D81A76}"/>
              </a:ext>
            </a:extLst>
          </p:cNvPr>
          <p:cNvCxnSpPr>
            <a:cxnSpLocks/>
          </p:cNvCxnSpPr>
          <p:nvPr/>
        </p:nvCxnSpPr>
        <p:spPr>
          <a:xfrm flipV="1">
            <a:off x="3460352" y="1972744"/>
            <a:ext cx="726792" cy="3225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6E4AA93E-CF21-88FD-5C85-DFF2C7C7CA1A}"/>
              </a:ext>
            </a:extLst>
          </p:cNvPr>
          <p:cNvCxnSpPr>
            <a:cxnSpLocks/>
          </p:cNvCxnSpPr>
          <p:nvPr/>
        </p:nvCxnSpPr>
        <p:spPr>
          <a:xfrm flipH="1">
            <a:off x="7496776" y="1428198"/>
            <a:ext cx="637031" cy="29702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370FD72A-D501-08F6-622A-4F1EF4827F37}"/>
              </a:ext>
            </a:extLst>
          </p:cNvPr>
          <p:cNvCxnSpPr>
            <a:cxnSpLocks/>
          </p:cNvCxnSpPr>
          <p:nvPr/>
        </p:nvCxnSpPr>
        <p:spPr>
          <a:xfrm flipH="1" flipV="1">
            <a:off x="7397358" y="1972744"/>
            <a:ext cx="736449" cy="3225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9360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CC71-2FFB-1829-B789-79677F812F51}"/>
              </a:ext>
            </a:extLst>
          </p:cNvPr>
          <p:cNvSpPr>
            <a:spLocks noGrp="1"/>
          </p:cNvSpPr>
          <p:nvPr>
            <p:ph type="title"/>
          </p:nvPr>
        </p:nvSpPr>
        <p:spPr>
          <a:xfrm>
            <a:off x="7844066" y="2331720"/>
            <a:ext cx="3369133" cy="1509251"/>
          </a:xfrm>
        </p:spPr>
        <p:txBody>
          <a:bodyPr vert="horz" lIns="91440" tIns="45720" rIns="91440" bIns="45720" rtlCol="0" anchor="b">
            <a:normAutofit/>
          </a:bodyPr>
          <a:lstStyle/>
          <a:p>
            <a:pPr algn="ctr"/>
            <a:r>
              <a:rPr lang="en-US" sz="3400" dirty="0">
                <a:effectLst>
                  <a:glow rad="38100">
                    <a:schemeClr val="bg1">
                      <a:lumMod val="65000"/>
                      <a:lumOff val="35000"/>
                      <a:alpha val="50000"/>
                    </a:schemeClr>
                  </a:glow>
                  <a:outerShdw blurRad="28575" dist="31750" dir="13200000" algn="tl" rotWithShape="0">
                    <a:srgbClr val="000000">
                      <a:alpha val="25000"/>
                    </a:srgbClr>
                  </a:outerShdw>
                </a:effectLst>
              </a:rPr>
              <a:t>Declaration form </a:t>
            </a:r>
          </a:p>
        </p:txBody>
      </p:sp>
      <p:pic>
        <p:nvPicPr>
          <p:cNvPr id="5" name="Content Placeholder 4">
            <a:extLst>
              <a:ext uri="{FF2B5EF4-FFF2-40B4-BE49-F238E27FC236}">
                <a16:creationId xmlns:a16="http://schemas.microsoft.com/office/drawing/2014/main" id="{DDCA1A9A-797B-AC1D-143C-31D5E01CE8FA}"/>
              </a:ext>
            </a:extLst>
          </p:cNvPr>
          <p:cNvPicPr>
            <a:picLocks noGrp="1" noChangeAspect="1"/>
          </p:cNvPicPr>
          <p:nvPr>
            <p:ph idx="1"/>
          </p:nvPr>
        </p:nvPicPr>
        <p:blipFill>
          <a:blip r:embed="rId3"/>
          <a:stretch>
            <a:fillRect/>
          </a:stretch>
        </p:blipFill>
        <p:spPr>
          <a:xfrm>
            <a:off x="1509939" y="421746"/>
            <a:ext cx="4586061" cy="601450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2010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D361B-E2C6-E42E-A8CF-B87E975F6071}"/>
              </a:ext>
            </a:extLst>
          </p:cNvPr>
          <p:cNvSpPr>
            <a:spLocks noGrp="1"/>
          </p:cNvSpPr>
          <p:nvPr>
            <p:ph idx="1"/>
          </p:nvPr>
        </p:nvSpPr>
        <p:spPr>
          <a:xfrm>
            <a:off x="694944" y="1417320"/>
            <a:ext cx="10354055" cy="4910327"/>
          </a:xfrm>
        </p:spPr>
        <p:txBody>
          <a:bodyPr>
            <a:normAutofit fontScale="92500" lnSpcReduction="20000"/>
          </a:bodyPr>
          <a:lstStyle/>
          <a:p>
            <a:r>
              <a:rPr lang="en-US" sz="2800" dirty="0">
                <a:effectLst/>
                <a:latin typeface="Aptos" panose="020B0004020202020204" pitchFamily="34" charset="0"/>
                <a:ea typeface="Aptos" panose="020B0004020202020204" pitchFamily="34" charset="0"/>
                <a:cs typeface="Aptos" panose="020B0004020202020204" pitchFamily="34" charset="0"/>
              </a:rPr>
              <a:t>Due to attention to the details focus needed for hands on training, it is CMtO policy that we will train only one student at a time. </a:t>
            </a:r>
          </a:p>
          <a:p>
            <a:endParaRPr lang="en-US" sz="2800" dirty="0">
              <a:effectLst/>
              <a:latin typeface="Aptos" panose="020B0004020202020204" pitchFamily="34" charset="0"/>
              <a:ea typeface="Aptos" panose="020B0004020202020204" pitchFamily="34" charset="0"/>
              <a:cs typeface="Aptos" panose="020B0004020202020204" pitchFamily="34" charset="0"/>
            </a:endParaRPr>
          </a:p>
          <a:p>
            <a:r>
              <a:rPr lang="en-US" sz="2800" dirty="0">
                <a:effectLst/>
                <a:latin typeface="Aptos" panose="020B0004020202020204" pitchFamily="34" charset="0"/>
                <a:ea typeface="Aptos" panose="020B0004020202020204" pitchFamily="34" charset="0"/>
                <a:cs typeface="Aptos" panose="020B0004020202020204" pitchFamily="34" charset="0"/>
              </a:rPr>
              <a:t>However, if you have two or more students doing the same experiment from same lab, we can use same/single set of samples on that day for all of them, if we could schedule back-to-back 2h slots for the training. </a:t>
            </a:r>
          </a:p>
          <a:p>
            <a:endParaRPr lang="en-US" sz="2800" dirty="0">
              <a:effectLst/>
              <a:latin typeface="Aptos" panose="020B0004020202020204" pitchFamily="34" charset="0"/>
              <a:ea typeface="Aptos" panose="020B0004020202020204" pitchFamily="34" charset="0"/>
              <a:cs typeface="Aptos" panose="020B0004020202020204" pitchFamily="34" charset="0"/>
            </a:endParaRPr>
          </a:p>
          <a:p>
            <a:r>
              <a:rPr lang="en-US" sz="2800" dirty="0">
                <a:effectLst/>
                <a:latin typeface="Aptos" panose="020B0004020202020204" pitchFamily="34" charset="0"/>
                <a:ea typeface="Aptos" panose="020B0004020202020204" pitchFamily="34" charset="0"/>
                <a:cs typeface="Aptos" panose="020B0004020202020204" pitchFamily="34" charset="0"/>
              </a:rPr>
              <a:t>Those trainings are billed for each person. Please follow this when requesting hands on training. After training in one of the Symphony A1, your account will be activated in all three Symphonies in the campus.</a:t>
            </a:r>
          </a:p>
          <a:p>
            <a:endParaRPr lang="en-US" dirty="0"/>
          </a:p>
        </p:txBody>
      </p:sp>
      <p:sp>
        <p:nvSpPr>
          <p:cNvPr id="2" name="TextBox 1">
            <a:extLst>
              <a:ext uri="{FF2B5EF4-FFF2-40B4-BE49-F238E27FC236}">
                <a16:creationId xmlns:a16="http://schemas.microsoft.com/office/drawing/2014/main" id="{62895CC8-87F6-3696-3B17-584B4C9C039A}"/>
              </a:ext>
            </a:extLst>
          </p:cNvPr>
          <p:cNvSpPr txBox="1"/>
          <p:nvPr/>
        </p:nvSpPr>
        <p:spPr>
          <a:xfrm>
            <a:off x="3081528" y="493778"/>
            <a:ext cx="5611368" cy="584775"/>
          </a:xfrm>
          <a:prstGeom prst="rect">
            <a:avLst/>
          </a:prstGeom>
          <a:noFill/>
        </p:spPr>
        <p:txBody>
          <a:bodyPr wrap="square" rtlCol="0">
            <a:spAutoFit/>
          </a:bodyPr>
          <a:lstStyle/>
          <a:p>
            <a:r>
              <a:rPr lang="en-US" sz="3200" u="sng" dirty="0">
                <a:solidFill>
                  <a:schemeClr val="tx2"/>
                </a:solidFill>
                <a:effectLst/>
                <a:latin typeface="Aptos" panose="020B0004020202020204" pitchFamily="34" charset="0"/>
                <a:ea typeface="Aptos" panose="020B0004020202020204" pitchFamily="34" charset="0"/>
                <a:cs typeface="Aptos" panose="020B0004020202020204" pitchFamily="34" charset="0"/>
              </a:rPr>
              <a:t>HANDS ON TRAINING POLICY:</a:t>
            </a:r>
            <a:endParaRPr lang="en-US" sz="3200" u="sng" dirty="0">
              <a:solidFill>
                <a:schemeClr val="tx2"/>
              </a:solidFill>
            </a:endParaRPr>
          </a:p>
        </p:txBody>
      </p:sp>
    </p:spTree>
    <p:extLst>
      <p:ext uri="{BB962C8B-B14F-4D97-AF65-F5344CB8AC3E}">
        <p14:creationId xmlns:p14="http://schemas.microsoft.com/office/powerpoint/2010/main" val="323415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32FE72-0DE8-2E87-A53C-B9BE2ABD6A99}"/>
              </a:ext>
            </a:extLst>
          </p:cNvPr>
          <p:cNvSpPr txBox="1"/>
          <p:nvPr/>
        </p:nvSpPr>
        <p:spPr>
          <a:xfrm>
            <a:off x="443908" y="1261872"/>
            <a:ext cx="11528982" cy="46166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Please note: Once you are trained on any one of our 3 Symphony's, you will be granted access to all three locations. You can request access to each of our rooms with the following instructions: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Everitt Lab:</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Please use this link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2">
                  <a:extLst>
                    <a:ext uri="{A12FA001-AC4F-418D-AE19-62706E023703}">
                      <ahyp:hlinkClr xmlns:ahyp="http://schemas.microsoft.com/office/drawing/2018/hyperlinkcolor" val="tx"/>
                    </a:ext>
                  </a:extLst>
                </a:hlinkClick>
              </a:rPr>
              <a:t>https://my.bioe.illinois.edu/login.asp?/keys/index.asp</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to request access to the rooms: Everitt Lab Entrance Doors (CR), and 2117 Autoclave/ Laundry and 2117 A </a:t>
            </a:r>
            <a:r>
              <a:rPr kumimoji="0" lang="en-US" altLang="en-US" sz="1800" b="0" i="0" u="none" strike="noStrike" cap="none" normalizeH="0" baseline="0" dirty="0" err="1">
                <a:ln>
                  <a:noFill/>
                </a:ln>
                <a:solidFill>
                  <a:schemeClr val="tx1">
                    <a:lumMod val="85000"/>
                  </a:schemeClr>
                </a:solidFill>
                <a:effectLst>
                  <a:outerShdw blurRad="38100" dist="38100" dir="2700000" algn="tl">
                    <a:srgbClr val="000000">
                      <a:alpha val="43137"/>
                    </a:srgbClr>
                  </a:outerShdw>
                </a:effectLst>
                <a:latin typeface="IBMPlexSans-Light"/>
              </a:rPr>
              <a:t>Fortessa</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Per DRS, you will require quick autoclave training before you are given access to 2117 - Autoclave Room. Wendy Woods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3">
                  <a:extLst>
                    <a:ext uri="{A12FA001-AC4F-418D-AE19-62706E023703}">
                      <ahyp:hlinkClr xmlns:ahyp="http://schemas.microsoft.com/office/drawing/2018/hyperlinkcolor" val="tx"/>
                    </a:ext>
                  </a:extLst>
                </a:hlinkClick>
              </a:rPr>
              <a:t>w-woods@illinois.edu</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is responsible for that facility. Please contact her to setup a time for training.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ERML Lab:</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You would need to send your I-card number, </a:t>
            </a:r>
            <a:r>
              <a:rPr kumimoji="0" lang="en-US" altLang="en-US" sz="1800" b="0" i="0" u="none" strike="noStrike" cap="none" normalizeH="0" baseline="0" dirty="0" err="1">
                <a:ln>
                  <a:noFill/>
                </a:ln>
                <a:solidFill>
                  <a:schemeClr val="tx1">
                    <a:lumMod val="85000"/>
                  </a:schemeClr>
                </a:solidFill>
                <a:effectLst>
                  <a:outerShdw blurRad="38100" dist="38100" dir="2700000" algn="tl">
                    <a:srgbClr val="000000">
                      <a:alpha val="43137"/>
                    </a:srgbClr>
                  </a:outerShdw>
                </a:effectLst>
                <a:latin typeface="IBMPlexSans-Light"/>
              </a:rPr>
              <a:t>NetId</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and UIN number to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4">
                  <a:extLst>
                    <a:ext uri="{A12FA001-AC4F-418D-AE19-62706E023703}">
                      <ahyp:hlinkClr xmlns:ahyp="http://schemas.microsoft.com/office/drawing/2018/hyperlinkcolor" val="tx"/>
                    </a:ext>
                  </a:extLst>
                </a:hlinkClick>
              </a:rPr>
              <a:t>cmto-core@mx.uillinois.edu</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and we can request access to room 231 ERML for you. For the main door, you would need a physical key, you can email Sheena at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5">
                  <a:extLst>
                    <a:ext uri="{A12FA001-AC4F-418D-AE19-62706E023703}">
                      <ahyp:hlinkClr xmlns:ahyp="http://schemas.microsoft.com/office/drawing/2018/hyperlinkcolor" val="tx"/>
                    </a:ext>
                  </a:extLst>
                </a:hlinkClick>
              </a:rPr>
              <a:t>shemar@illinois.edu</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You would need to fill out a form and pay a deposit of $20.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RAL Lab:</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A CMtO employee will provide the door code during your training.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tx1">
                  <a:lumMod val="85000"/>
                </a:schemeClr>
              </a:solidFill>
              <a:effectLst>
                <a:outerShdw blurRad="38100" dist="38100" dir="2700000" algn="tl">
                  <a:srgbClr val="000000">
                    <a:alpha val="43137"/>
                  </a:srgbClr>
                </a:outerShdw>
              </a:effectLst>
              <a:latin typeface="IBMPlexSans-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We also provide training on a High-Throughput System (HTS) that is housed in 2117A Everitt building, please contact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4">
                  <a:extLst>
                    <a:ext uri="{A12FA001-AC4F-418D-AE19-62706E023703}">
                      <ahyp:hlinkClr xmlns:ahyp="http://schemas.microsoft.com/office/drawing/2018/hyperlinkcolor" val="tx"/>
                    </a:ext>
                  </a:extLst>
                </a:hlinkClick>
              </a:rPr>
              <a:t>cmto-core@mx.uillinois.edu</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for more information or training materials</a:t>
            </a:r>
            <a:endParaRPr kumimoji="0" lang="en-US" altLang="en-US" sz="2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Arial" panose="020B0604020202020204" pitchFamily="34" charset="0"/>
            </a:endParaRPr>
          </a:p>
          <a:p>
            <a:endParaRPr lang="en-US" dirty="0"/>
          </a:p>
        </p:txBody>
      </p:sp>
    </p:spTree>
    <p:extLst>
      <p:ext uri="{BB962C8B-B14F-4D97-AF65-F5344CB8AC3E}">
        <p14:creationId xmlns:p14="http://schemas.microsoft.com/office/powerpoint/2010/main" val="297301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CC29-B521-330B-5A03-5269B422D90E}"/>
              </a:ext>
            </a:extLst>
          </p:cNvPr>
          <p:cNvSpPr>
            <a:spLocks noGrp="1"/>
          </p:cNvSpPr>
          <p:nvPr>
            <p:ph type="title"/>
          </p:nvPr>
        </p:nvSpPr>
        <p:spPr>
          <a:xfrm>
            <a:off x="1141413" y="609600"/>
            <a:ext cx="9905998" cy="826008"/>
          </a:xfrm>
        </p:spPr>
        <p:txBody>
          <a:bodyPr/>
          <a:lstStyle/>
          <a:p>
            <a:r>
              <a:rPr lang="en-US" dirty="0">
                <a:highlight>
                  <a:srgbClr val="FF00FF"/>
                </a:highlight>
              </a:rPr>
              <a:t>Cancellation policy </a:t>
            </a:r>
          </a:p>
        </p:txBody>
      </p:sp>
      <p:sp>
        <p:nvSpPr>
          <p:cNvPr id="3" name="Content Placeholder 2">
            <a:extLst>
              <a:ext uri="{FF2B5EF4-FFF2-40B4-BE49-F238E27FC236}">
                <a16:creationId xmlns:a16="http://schemas.microsoft.com/office/drawing/2014/main" id="{AA59F430-C839-1711-8B44-AECB7D38E1BC}"/>
              </a:ext>
            </a:extLst>
          </p:cNvPr>
          <p:cNvSpPr>
            <a:spLocks noGrp="1"/>
          </p:cNvSpPr>
          <p:nvPr>
            <p:ph idx="1"/>
          </p:nvPr>
        </p:nvSpPr>
        <p:spPr>
          <a:xfrm>
            <a:off x="967677" y="1962911"/>
            <a:ext cx="9905998" cy="3124201"/>
          </a:xfrm>
        </p:spPr>
        <p:txBody>
          <a:bodyPr/>
          <a:lstStyle/>
          <a:p>
            <a:pPr algn="l" fontAlgn="base"/>
            <a:r>
              <a:rPr lang="en-US" b="0" i="0" dirty="0">
                <a:solidFill>
                  <a:srgbClr val="000000"/>
                </a:solidFill>
                <a:effectLst/>
                <a:highlight>
                  <a:srgbClr val="FFFFFF"/>
                </a:highlight>
                <a:latin typeface="IBMPlexSans-Light"/>
              </a:rPr>
              <a:t>-- No charge for appointments canceled &gt; 48 hours in advance.</a:t>
            </a:r>
          </a:p>
          <a:p>
            <a:pPr algn="l" fontAlgn="base"/>
            <a:r>
              <a:rPr lang="en-US" b="0" i="0" dirty="0">
                <a:solidFill>
                  <a:srgbClr val="000000"/>
                </a:solidFill>
                <a:effectLst/>
                <a:highlight>
                  <a:srgbClr val="FFFFFF"/>
                </a:highlight>
                <a:latin typeface="IBMPlexSans-Light"/>
              </a:rPr>
              <a:t>-- Appointments cancelled or changed &lt; 48 hours but &gt; 24 hours in advance will be billed 1/2 hour of use.</a:t>
            </a:r>
          </a:p>
          <a:p>
            <a:pPr algn="l" fontAlgn="base"/>
            <a:r>
              <a:rPr lang="en-US" b="0" i="0" dirty="0">
                <a:solidFill>
                  <a:srgbClr val="000000"/>
                </a:solidFill>
                <a:effectLst/>
                <a:highlight>
                  <a:srgbClr val="FFFFFF"/>
                </a:highlight>
                <a:latin typeface="IBMPlexSans-Light"/>
              </a:rPr>
              <a:t>-- Appointments cancelled or changed &lt; 24 hours in advance will be billed the whole scheduled time.</a:t>
            </a:r>
          </a:p>
          <a:p>
            <a:endParaRPr lang="en-US" dirty="0"/>
          </a:p>
        </p:txBody>
      </p:sp>
      <p:sp>
        <p:nvSpPr>
          <p:cNvPr id="4" name="TextBox 3">
            <a:extLst>
              <a:ext uri="{FF2B5EF4-FFF2-40B4-BE49-F238E27FC236}">
                <a16:creationId xmlns:a16="http://schemas.microsoft.com/office/drawing/2014/main" id="{8A17D551-51A2-91D6-7531-811C9003434D}"/>
              </a:ext>
            </a:extLst>
          </p:cNvPr>
          <p:cNvSpPr txBox="1"/>
          <p:nvPr/>
        </p:nvSpPr>
        <p:spPr>
          <a:xfrm>
            <a:off x="1141413" y="4800600"/>
            <a:ext cx="10233723" cy="1200329"/>
          </a:xfrm>
          <a:prstGeom prst="rect">
            <a:avLst/>
          </a:prstGeom>
          <a:noFill/>
        </p:spPr>
        <p:txBody>
          <a:bodyPr wrap="square" rtlCol="0">
            <a:spAutoFit/>
          </a:bodyPr>
          <a:lstStyle/>
          <a:p>
            <a:r>
              <a:rPr lang="en-US" dirty="0">
                <a:solidFill>
                  <a:schemeClr val="accent1">
                    <a:lumMod val="20000"/>
                    <a:lumOff val="80000"/>
                  </a:schemeClr>
                </a:solidFill>
              </a:rPr>
              <a:t>APPLIES TO BOTH ANALYZERS AND SORTERS!!</a:t>
            </a:r>
          </a:p>
          <a:p>
            <a:endParaRPr lang="en-US" dirty="0">
              <a:solidFill>
                <a:schemeClr val="accent1">
                  <a:lumMod val="20000"/>
                  <a:lumOff val="80000"/>
                </a:schemeClr>
              </a:solidFill>
            </a:endParaRPr>
          </a:p>
          <a:p>
            <a:r>
              <a:rPr lang="en-US" i="1" dirty="0">
                <a:solidFill>
                  <a:schemeClr val="accent1">
                    <a:lumMod val="20000"/>
                    <a:lumOff val="80000"/>
                  </a:schemeClr>
                </a:solidFill>
              </a:rPr>
              <a:t>Our Cancellation policy is applicable to all CMtO services which include practical training sessions and assisted use of all CMtO instrumentation. </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51834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standing next to a question mark&#10;&#10;Description automatically generated">
            <a:extLst>
              <a:ext uri="{FF2B5EF4-FFF2-40B4-BE49-F238E27FC236}">
                <a16:creationId xmlns:a16="http://schemas.microsoft.com/office/drawing/2014/main" id="{B1ADDD48-19D2-C63C-3BE6-6FE4E7DC49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3665" y="1183440"/>
            <a:ext cx="5641915" cy="4491119"/>
          </a:xfrm>
          <a:prstGeom prst="rect">
            <a:avLst/>
          </a:prstGeom>
        </p:spPr>
      </p:pic>
      <p:sp>
        <p:nvSpPr>
          <p:cNvPr id="2" name="TextBox 1">
            <a:extLst>
              <a:ext uri="{FF2B5EF4-FFF2-40B4-BE49-F238E27FC236}">
                <a16:creationId xmlns:a16="http://schemas.microsoft.com/office/drawing/2014/main" id="{AD78D8D7-B3AE-9872-54EA-2EA81EEDBE62}"/>
              </a:ext>
            </a:extLst>
          </p:cNvPr>
          <p:cNvSpPr txBox="1"/>
          <p:nvPr/>
        </p:nvSpPr>
        <p:spPr>
          <a:xfrm>
            <a:off x="585216" y="786384"/>
            <a:ext cx="4023969" cy="3139321"/>
          </a:xfrm>
          <a:prstGeom prst="rect">
            <a:avLst/>
          </a:prstGeom>
          <a:noFill/>
        </p:spPr>
        <p:txBody>
          <a:bodyPr wrap="square" rtlCol="0">
            <a:spAutoFit/>
          </a:bodyPr>
          <a:lstStyle/>
          <a:p>
            <a:r>
              <a:rPr lang="en-US" dirty="0">
                <a:solidFill>
                  <a:schemeClr val="accent1">
                    <a:lumMod val="20000"/>
                    <a:lumOff val="80000"/>
                  </a:schemeClr>
                </a:solidFill>
              </a:rPr>
              <a:t>Please complete our quiz based on the theoretical training </a:t>
            </a:r>
          </a:p>
          <a:p>
            <a:endParaRPr lang="en-US" dirty="0">
              <a:solidFill>
                <a:schemeClr val="accent1">
                  <a:lumMod val="20000"/>
                  <a:lumOff val="80000"/>
                </a:schemeClr>
              </a:solidFill>
            </a:endParaRPr>
          </a:p>
          <a:p>
            <a:pPr marL="285750" indent="-285750">
              <a:buFont typeface="Arial" panose="020B0604020202020204" pitchFamily="34" charset="0"/>
              <a:buChar char="•"/>
            </a:pPr>
            <a:r>
              <a:rPr lang="en-US" dirty="0">
                <a:solidFill>
                  <a:schemeClr val="accent1">
                    <a:lumMod val="20000"/>
                    <a:lumOff val="80000"/>
                  </a:schemeClr>
                </a:solidFill>
              </a:rPr>
              <a:t>Need to be completed if you want to gain access to the calendar and instrument. </a:t>
            </a:r>
          </a:p>
          <a:p>
            <a:pPr marL="285750" indent="-285750">
              <a:buFont typeface="Arial" panose="020B0604020202020204" pitchFamily="34" charset="0"/>
              <a:buChar char="•"/>
            </a:pPr>
            <a:endParaRPr lang="en-US" dirty="0">
              <a:solidFill>
                <a:schemeClr val="accent1">
                  <a:lumMod val="20000"/>
                  <a:lumOff val="80000"/>
                </a:schemeClr>
              </a:solidFill>
            </a:endParaRPr>
          </a:p>
          <a:p>
            <a:pPr marL="285750" indent="-285750">
              <a:buFont typeface="Arial" panose="020B0604020202020204" pitchFamily="34" charset="0"/>
              <a:buChar char="•"/>
            </a:pPr>
            <a:endParaRPr lang="en-US" dirty="0">
              <a:solidFill>
                <a:schemeClr val="accent1">
                  <a:lumMod val="20000"/>
                  <a:lumOff val="80000"/>
                </a:schemeClr>
              </a:solidFill>
            </a:endParaRPr>
          </a:p>
          <a:p>
            <a:pPr marL="285750" indent="-285750">
              <a:buFont typeface="Arial" panose="020B0604020202020204" pitchFamily="34" charset="0"/>
              <a:buChar char="•"/>
            </a:pPr>
            <a:r>
              <a:rPr lang="en-US" dirty="0">
                <a:solidFill>
                  <a:schemeClr val="accent1">
                    <a:lumMod val="20000"/>
                    <a:lumOff val="80000"/>
                  </a:schemeClr>
                </a:solidFill>
              </a:rPr>
              <a:t>If you already have access, you will need to complete this quiz to continue having access.</a:t>
            </a:r>
          </a:p>
        </p:txBody>
      </p:sp>
      <p:pic>
        <p:nvPicPr>
          <p:cNvPr id="4" name="Picture 3">
            <a:extLst>
              <a:ext uri="{FF2B5EF4-FFF2-40B4-BE49-F238E27FC236}">
                <a16:creationId xmlns:a16="http://schemas.microsoft.com/office/drawing/2014/main" id="{630CD62D-40C2-B1BB-5E2A-2B2AF98586CD}"/>
              </a:ext>
            </a:extLst>
          </p:cNvPr>
          <p:cNvPicPr>
            <a:picLocks noChangeAspect="1"/>
          </p:cNvPicPr>
          <p:nvPr/>
        </p:nvPicPr>
        <p:blipFill>
          <a:blip r:embed="rId3"/>
          <a:stretch>
            <a:fillRect/>
          </a:stretch>
        </p:blipFill>
        <p:spPr>
          <a:xfrm>
            <a:off x="212982" y="4519233"/>
            <a:ext cx="5559323" cy="1872614"/>
          </a:xfrm>
          <a:prstGeom prst="rect">
            <a:avLst/>
          </a:prstGeom>
        </p:spPr>
      </p:pic>
    </p:spTree>
    <p:extLst>
      <p:ext uri="{BB962C8B-B14F-4D97-AF65-F5344CB8AC3E}">
        <p14:creationId xmlns:p14="http://schemas.microsoft.com/office/powerpoint/2010/main" val="417880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4119-CAE8-D4FE-E070-78CE0954A217}"/>
              </a:ext>
            </a:extLst>
          </p:cNvPr>
          <p:cNvSpPr>
            <a:spLocks noGrp="1"/>
          </p:cNvSpPr>
          <p:nvPr>
            <p:ph type="title"/>
          </p:nvPr>
        </p:nvSpPr>
        <p:spPr>
          <a:xfrm>
            <a:off x="1261872" y="365760"/>
            <a:ext cx="9692640" cy="1069848"/>
          </a:xfrm>
        </p:spPr>
        <p:txBody>
          <a:bodyPr>
            <a:normAutofit/>
          </a:bodyPr>
          <a:lstStyle/>
          <a:p>
            <a:r>
              <a:rPr lang="en-US" dirty="0"/>
              <a:t>Contents 		</a:t>
            </a:r>
          </a:p>
        </p:txBody>
      </p:sp>
      <p:graphicFrame>
        <p:nvGraphicFramePr>
          <p:cNvPr id="6" name="Content Placeholder 3">
            <a:extLst>
              <a:ext uri="{FF2B5EF4-FFF2-40B4-BE49-F238E27FC236}">
                <a16:creationId xmlns:a16="http://schemas.microsoft.com/office/drawing/2014/main" id="{D41F50D8-19BE-C5AD-7C1E-C1CF553FD915}"/>
              </a:ext>
            </a:extLst>
          </p:cNvPr>
          <p:cNvGraphicFramePr>
            <a:graphicFrameLocks noGrp="1"/>
          </p:cNvGraphicFramePr>
          <p:nvPr>
            <p:ph idx="1"/>
            <p:extLst>
              <p:ext uri="{D42A27DB-BD31-4B8C-83A1-F6EECF244321}">
                <p14:modId xmlns:p14="http://schemas.microsoft.com/office/powerpoint/2010/main" val="3358920781"/>
              </p:ext>
            </p:extLst>
          </p:nvPr>
        </p:nvGraphicFramePr>
        <p:xfrm>
          <a:off x="1141413" y="1783081"/>
          <a:ext cx="9905998" cy="4008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92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97B9-6574-CACC-78B2-3670A5B95B9E}"/>
              </a:ext>
            </a:extLst>
          </p:cNvPr>
          <p:cNvSpPr>
            <a:spLocks noGrp="1"/>
          </p:cNvSpPr>
          <p:nvPr>
            <p:ph type="title"/>
          </p:nvPr>
        </p:nvSpPr>
        <p:spPr>
          <a:xfrm>
            <a:off x="484632" y="91440"/>
            <a:ext cx="9692640" cy="1325562"/>
          </a:xfrm>
        </p:spPr>
        <p:txBody>
          <a:bodyPr/>
          <a:lstStyle/>
          <a:p>
            <a:r>
              <a:rPr lang="en-US" dirty="0"/>
              <a:t>Introduction to cell sorting</a:t>
            </a:r>
          </a:p>
        </p:txBody>
      </p:sp>
      <p:sp>
        <p:nvSpPr>
          <p:cNvPr id="3" name="Content Placeholder 2">
            <a:extLst>
              <a:ext uri="{FF2B5EF4-FFF2-40B4-BE49-F238E27FC236}">
                <a16:creationId xmlns:a16="http://schemas.microsoft.com/office/drawing/2014/main" id="{CF2FFFA6-A27B-F362-6AD1-052EA606AE4A}"/>
              </a:ext>
            </a:extLst>
          </p:cNvPr>
          <p:cNvSpPr>
            <a:spLocks noGrp="1"/>
          </p:cNvSpPr>
          <p:nvPr>
            <p:ph idx="1"/>
          </p:nvPr>
        </p:nvSpPr>
        <p:spPr>
          <a:xfrm>
            <a:off x="557784" y="1783080"/>
            <a:ext cx="9939528" cy="4351337"/>
          </a:xfrm>
        </p:spPr>
        <p:txBody>
          <a:bodyPr/>
          <a:lstStyle/>
          <a:p>
            <a:r>
              <a:rPr lang="en-US" dirty="0"/>
              <a:t>Used to collect cells of interest from the rest of the population for downstream processing.</a:t>
            </a:r>
          </a:p>
          <a:p>
            <a:pPr marL="0" indent="0">
              <a:buNone/>
            </a:pPr>
            <a:endParaRPr lang="en-US" dirty="0"/>
          </a:p>
          <a:p>
            <a:pPr marL="342900" indent="-342900">
              <a:buAutoNum type="arabicPeriod"/>
            </a:pPr>
            <a:r>
              <a:rPr lang="en-US" dirty="0"/>
              <a:t>Setting up an experiment – Determine the population of interest </a:t>
            </a:r>
          </a:p>
          <a:p>
            <a:pPr marL="342900" indent="-342900">
              <a:buAutoNum type="arabicPeriod"/>
            </a:pPr>
            <a:r>
              <a:rPr lang="en-US" dirty="0"/>
              <a:t>Selecting your sorting gates</a:t>
            </a:r>
          </a:p>
          <a:p>
            <a:pPr marL="342900" indent="-342900">
              <a:buAutoNum type="arabicPeriod"/>
            </a:pPr>
            <a:r>
              <a:rPr lang="en-US" dirty="0"/>
              <a:t>Sorting your sample </a:t>
            </a:r>
          </a:p>
          <a:p>
            <a:pPr marL="342900" indent="-342900">
              <a:buAutoNum type="arabicPeriod"/>
            </a:pPr>
            <a:endParaRPr lang="en-US" dirty="0"/>
          </a:p>
          <a:p>
            <a:pPr marL="342900" indent="-342900">
              <a:buAutoNum type="arabicPeriod"/>
            </a:pPr>
            <a:endParaRPr lang="en-US" dirty="0"/>
          </a:p>
          <a:p>
            <a:pPr marL="0" indent="0">
              <a:buNone/>
            </a:pPr>
            <a:endParaRPr lang="en-US" dirty="0"/>
          </a:p>
          <a:p>
            <a:endParaRPr lang="en-US" dirty="0"/>
          </a:p>
          <a:p>
            <a:endParaRPr lang="en-US" dirty="0"/>
          </a:p>
        </p:txBody>
      </p:sp>
      <p:pic>
        <p:nvPicPr>
          <p:cNvPr id="4" name="Picture 3" descr="A graph with purple and blue dots&#10;&#10;Description automatically generated">
            <a:extLst>
              <a:ext uri="{FF2B5EF4-FFF2-40B4-BE49-F238E27FC236}">
                <a16:creationId xmlns:a16="http://schemas.microsoft.com/office/drawing/2014/main" id="{08C8AD72-4F0C-41E6-FD11-0F3C39534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057" y="3791261"/>
            <a:ext cx="3217469" cy="2787662"/>
          </a:xfrm>
          <a:prstGeom prst="rect">
            <a:avLst/>
          </a:prstGeom>
        </p:spPr>
      </p:pic>
      <p:sp>
        <p:nvSpPr>
          <p:cNvPr id="5" name="Arrow: Right 4">
            <a:extLst>
              <a:ext uri="{FF2B5EF4-FFF2-40B4-BE49-F238E27FC236}">
                <a16:creationId xmlns:a16="http://schemas.microsoft.com/office/drawing/2014/main" id="{68782BDB-5264-7746-ED84-E6BB5B9DA3BD}"/>
              </a:ext>
            </a:extLst>
          </p:cNvPr>
          <p:cNvSpPr/>
          <p:nvPr/>
        </p:nvSpPr>
        <p:spPr>
          <a:xfrm>
            <a:off x="7452130" y="4758612"/>
            <a:ext cx="1048058" cy="41054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ABE0D9-C71F-DE31-0B50-EAB826E0EC15}"/>
              </a:ext>
            </a:extLst>
          </p:cNvPr>
          <p:cNvPicPr>
            <a:picLocks noChangeAspect="1"/>
          </p:cNvPicPr>
          <p:nvPr/>
        </p:nvPicPr>
        <p:blipFill>
          <a:blip r:embed="rId4"/>
          <a:stretch>
            <a:fillRect/>
          </a:stretch>
        </p:blipFill>
        <p:spPr>
          <a:xfrm>
            <a:off x="4462272" y="3699754"/>
            <a:ext cx="2898647" cy="2879169"/>
          </a:xfrm>
          <a:prstGeom prst="rect">
            <a:avLst/>
          </a:prstGeom>
        </p:spPr>
      </p:pic>
    </p:spTree>
    <p:extLst>
      <p:ext uri="{BB962C8B-B14F-4D97-AF65-F5344CB8AC3E}">
        <p14:creationId xmlns:p14="http://schemas.microsoft.com/office/powerpoint/2010/main" val="182072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AA8F-0684-B404-A4EE-D536F04B290B}"/>
              </a:ext>
            </a:extLst>
          </p:cNvPr>
          <p:cNvSpPr>
            <a:spLocks noGrp="1"/>
          </p:cNvSpPr>
          <p:nvPr>
            <p:ph type="title"/>
          </p:nvPr>
        </p:nvSpPr>
        <p:spPr>
          <a:xfrm>
            <a:off x="8081930" y="0"/>
            <a:ext cx="3873910" cy="1324946"/>
          </a:xfrm>
        </p:spPr>
        <p:txBody>
          <a:bodyPr vert="horz" lIns="91440" tIns="45720" rIns="91440" bIns="45720" rtlCol="0" anchor="b">
            <a:normAutofit/>
          </a:bodyPr>
          <a:lstStyle/>
          <a:p>
            <a:pPr>
              <a:lnSpc>
                <a:spcPct val="85000"/>
              </a:lnSpc>
            </a:pPr>
            <a:r>
              <a:rPr lang="en-US" dirty="0">
                <a:solidFill>
                  <a:schemeClr val="accent1">
                    <a:lumMod val="20000"/>
                    <a:lumOff val="80000"/>
                  </a:schemeClr>
                </a:solidFill>
              </a:rPr>
              <a:t>Cell Sorting principle </a:t>
            </a:r>
          </a:p>
        </p:txBody>
      </p:sp>
      <p:sp>
        <p:nvSpPr>
          <p:cNvPr id="15" name="TextBox 14">
            <a:extLst>
              <a:ext uri="{FF2B5EF4-FFF2-40B4-BE49-F238E27FC236}">
                <a16:creationId xmlns:a16="http://schemas.microsoft.com/office/drawing/2014/main" id="{831804DF-503A-AAF3-E811-34B17D900459}"/>
              </a:ext>
            </a:extLst>
          </p:cNvPr>
          <p:cNvSpPr txBox="1"/>
          <p:nvPr/>
        </p:nvSpPr>
        <p:spPr>
          <a:xfrm>
            <a:off x="8384271" y="1591056"/>
            <a:ext cx="3269227" cy="4801314"/>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US" dirty="0"/>
              <a:t>An electric charge is assigned to the droplet of interest (+ OR -) </a:t>
            </a:r>
          </a:p>
          <a:p>
            <a:endParaRPr lang="en-US" dirty="0"/>
          </a:p>
          <a:p>
            <a:pPr marL="285750" indent="-285750">
              <a:buFont typeface="Arial" panose="020B0604020202020204" pitchFamily="34" charset="0"/>
              <a:buChar char="•"/>
            </a:pPr>
            <a:r>
              <a:rPr lang="en-US" dirty="0"/>
              <a:t>This droplet is attracted to either of the deflection plates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uncharged cells are directed directly to the waste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you have more than 2 populations of interest, different magnitudes of + OR – charges are applied </a:t>
            </a:r>
          </a:p>
        </p:txBody>
      </p:sp>
      <p:sp>
        <p:nvSpPr>
          <p:cNvPr id="19" name="TextBox 18">
            <a:extLst>
              <a:ext uri="{FF2B5EF4-FFF2-40B4-BE49-F238E27FC236}">
                <a16:creationId xmlns:a16="http://schemas.microsoft.com/office/drawing/2014/main" id="{5AA46C3F-820D-007F-90AC-EC7EEA0897D5}"/>
              </a:ext>
            </a:extLst>
          </p:cNvPr>
          <p:cNvSpPr txBox="1"/>
          <p:nvPr/>
        </p:nvSpPr>
        <p:spPr>
          <a:xfrm>
            <a:off x="1232154" y="6114262"/>
            <a:ext cx="6103620" cy="375552"/>
          </a:xfrm>
          <a:prstGeom prst="rect">
            <a:avLst/>
          </a:prstGeom>
          <a:noFill/>
        </p:spPr>
        <p:txBody>
          <a:bodyPr wrap="square">
            <a:spAutoFit/>
          </a:bodyPr>
          <a:lstStyle/>
          <a:p>
            <a:pPr marL="0" marR="0" algn="ctr">
              <a:lnSpc>
                <a:spcPct val="107000"/>
              </a:lnSpc>
              <a:spcBef>
                <a:spcPts val="0"/>
              </a:spcBef>
              <a:spcAft>
                <a:spcPts val="800"/>
              </a:spcAft>
            </a:pPr>
            <a:r>
              <a:rPr lang="en-US" sz="1800" b="1"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Figure 1: Principle of cell sorting </a:t>
            </a:r>
            <a:r>
              <a:rPr lang="en-US" sz="1400" b="1"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(Bd biosciences,2019)</a:t>
            </a:r>
            <a:endParaRPr lang="en-US" sz="1800"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9D23B68-D9E3-232E-896C-BF3577772661}"/>
              </a:ext>
            </a:extLst>
          </p:cNvPr>
          <p:cNvPicPr>
            <a:picLocks noChangeAspect="1"/>
          </p:cNvPicPr>
          <p:nvPr/>
        </p:nvPicPr>
        <p:blipFill>
          <a:blip r:embed="rId3"/>
          <a:stretch>
            <a:fillRect/>
          </a:stretch>
        </p:blipFill>
        <p:spPr>
          <a:xfrm>
            <a:off x="676656" y="639181"/>
            <a:ext cx="7214616" cy="5286131"/>
          </a:xfrm>
          <a:prstGeom prst="rect">
            <a:avLst/>
          </a:prstGeom>
        </p:spPr>
      </p:pic>
    </p:spTree>
    <p:extLst>
      <p:ext uri="{BB962C8B-B14F-4D97-AF65-F5344CB8AC3E}">
        <p14:creationId xmlns:p14="http://schemas.microsoft.com/office/powerpoint/2010/main" val="2858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2F70-87EA-E1CB-FFA3-7255D6BFFDF1}"/>
              </a:ext>
            </a:extLst>
          </p:cNvPr>
          <p:cNvSpPr>
            <a:spLocks noGrp="1"/>
          </p:cNvSpPr>
          <p:nvPr>
            <p:ph type="title"/>
          </p:nvPr>
        </p:nvSpPr>
        <p:spPr>
          <a:xfrm>
            <a:off x="3268164" y="-32026"/>
            <a:ext cx="3956713" cy="844296"/>
          </a:xfrm>
        </p:spPr>
        <p:txBody>
          <a:bodyPr>
            <a:normAutofit/>
          </a:bodyPr>
          <a:lstStyle/>
          <a:p>
            <a:r>
              <a:rPr lang="en-US" dirty="0"/>
              <a:t>Sorting previews</a:t>
            </a:r>
          </a:p>
        </p:txBody>
      </p:sp>
      <p:sp>
        <p:nvSpPr>
          <p:cNvPr id="4" name="Rectangle 3">
            <a:extLst>
              <a:ext uri="{FF2B5EF4-FFF2-40B4-BE49-F238E27FC236}">
                <a16:creationId xmlns:a16="http://schemas.microsoft.com/office/drawing/2014/main" id="{E02144FB-4B0D-41C1-EA5B-EB2C82F55282}"/>
              </a:ext>
            </a:extLst>
          </p:cNvPr>
          <p:cNvSpPr/>
          <p:nvPr/>
        </p:nvSpPr>
        <p:spPr>
          <a:xfrm>
            <a:off x="476161" y="1627632"/>
            <a:ext cx="3456432" cy="4736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2B2EB90-1A7C-3289-44BB-16F3FFA1985B}"/>
              </a:ext>
            </a:extLst>
          </p:cNvPr>
          <p:cNvSpPr/>
          <p:nvPr/>
        </p:nvSpPr>
        <p:spPr>
          <a:xfrm>
            <a:off x="4477512" y="1627632"/>
            <a:ext cx="3456432" cy="4736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1B9A0FA-4BBB-11EF-C175-0514FD8740E1}"/>
              </a:ext>
            </a:extLst>
          </p:cNvPr>
          <p:cNvSpPr/>
          <p:nvPr/>
        </p:nvSpPr>
        <p:spPr>
          <a:xfrm>
            <a:off x="8543544" y="1627632"/>
            <a:ext cx="3456432" cy="4736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B63EE5F6-AC4B-E08B-343F-DDB0394CDA3C}"/>
              </a:ext>
            </a:extLst>
          </p:cNvPr>
          <p:cNvSpPr/>
          <p:nvPr/>
        </p:nvSpPr>
        <p:spPr>
          <a:xfrm rot="914666">
            <a:off x="1227331" y="2125978"/>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C24275-8486-B11F-A764-816334ACC3C5}"/>
              </a:ext>
            </a:extLst>
          </p:cNvPr>
          <p:cNvSpPr/>
          <p:nvPr/>
        </p:nvSpPr>
        <p:spPr>
          <a:xfrm rot="20647754">
            <a:off x="2922217" y="2110204"/>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5D37E97-8C8C-4AD8-D276-A7C43BE4CBB0}"/>
              </a:ext>
            </a:extLst>
          </p:cNvPr>
          <p:cNvPicPr>
            <a:picLocks noChangeAspect="1"/>
          </p:cNvPicPr>
          <p:nvPr/>
        </p:nvPicPr>
        <p:blipFill>
          <a:blip r:embed="rId2"/>
          <a:stretch>
            <a:fillRect/>
          </a:stretch>
        </p:blipFill>
        <p:spPr>
          <a:xfrm>
            <a:off x="2719932" y="2534602"/>
            <a:ext cx="114300" cy="142875"/>
          </a:xfrm>
          <a:prstGeom prst="rect">
            <a:avLst/>
          </a:prstGeom>
          <a:ln>
            <a:solidFill>
              <a:schemeClr val="tx1"/>
            </a:solidFill>
          </a:ln>
        </p:spPr>
      </p:pic>
      <p:pic>
        <p:nvPicPr>
          <p:cNvPr id="11" name="Picture 10">
            <a:extLst>
              <a:ext uri="{FF2B5EF4-FFF2-40B4-BE49-F238E27FC236}">
                <a16:creationId xmlns:a16="http://schemas.microsoft.com/office/drawing/2014/main" id="{CE58D456-A872-69D0-EABE-FC6D8C0B1262}"/>
              </a:ext>
            </a:extLst>
          </p:cNvPr>
          <p:cNvPicPr>
            <a:picLocks noChangeAspect="1"/>
          </p:cNvPicPr>
          <p:nvPr/>
        </p:nvPicPr>
        <p:blipFill>
          <a:blip r:embed="rId2"/>
          <a:stretch>
            <a:fillRect/>
          </a:stretch>
        </p:blipFill>
        <p:spPr>
          <a:xfrm>
            <a:off x="2870808" y="3038662"/>
            <a:ext cx="114300" cy="142875"/>
          </a:xfrm>
          <a:prstGeom prst="rect">
            <a:avLst/>
          </a:prstGeom>
          <a:ln>
            <a:solidFill>
              <a:schemeClr val="tx1"/>
            </a:solidFill>
          </a:ln>
        </p:spPr>
      </p:pic>
      <p:pic>
        <p:nvPicPr>
          <p:cNvPr id="12" name="Picture 11">
            <a:extLst>
              <a:ext uri="{FF2B5EF4-FFF2-40B4-BE49-F238E27FC236}">
                <a16:creationId xmlns:a16="http://schemas.microsoft.com/office/drawing/2014/main" id="{82D7738D-3EE5-C4BE-3675-A62ADCDF16AE}"/>
              </a:ext>
            </a:extLst>
          </p:cNvPr>
          <p:cNvPicPr>
            <a:picLocks noChangeAspect="1"/>
          </p:cNvPicPr>
          <p:nvPr/>
        </p:nvPicPr>
        <p:blipFill>
          <a:blip r:embed="rId2"/>
          <a:stretch>
            <a:fillRect/>
          </a:stretch>
        </p:blipFill>
        <p:spPr>
          <a:xfrm>
            <a:off x="3003396" y="3503865"/>
            <a:ext cx="114300" cy="142875"/>
          </a:xfrm>
          <a:prstGeom prst="rect">
            <a:avLst/>
          </a:prstGeom>
          <a:ln>
            <a:solidFill>
              <a:schemeClr val="tx1"/>
            </a:solidFill>
          </a:ln>
        </p:spPr>
      </p:pic>
      <p:pic>
        <p:nvPicPr>
          <p:cNvPr id="13" name="Picture 12">
            <a:extLst>
              <a:ext uri="{FF2B5EF4-FFF2-40B4-BE49-F238E27FC236}">
                <a16:creationId xmlns:a16="http://schemas.microsoft.com/office/drawing/2014/main" id="{F903A337-9F97-17C7-8D65-D4F35963B417}"/>
              </a:ext>
            </a:extLst>
          </p:cNvPr>
          <p:cNvPicPr>
            <a:picLocks noChangeAspect="1"/>
          </p:cNvPicPr>
          <p:nvPr/>
        </p:nvPicPr>
        <p:blipFill>
          <a:blip r:embed="rId2"/>
          <a:stretch>
            <a:fillRect/>
          </a:stretch>
        </p:blipFill>
        <p:spPr>
          <a:xfrm>
            <a:off x="3135984" y="3995928"/>
            <a:ext cx="114300" cy="142875"/>
          </a:xfrm>
          <a:prstGeom prst="rect">
            <a:avLst/>
          </a:prstGeom>
          <a:ln>
            <a:solidFill>
              <a:schemeClr val="tx1"/>
            </a:solidFill>
          </a:ln>
        </p:spPr>
      </p:pic>
      <p:pic>
        <p:nvPicPr>
          <p:cNvPr id="14" name="Picture 13">
            <a:extLst>
              <a:ext uri="{FF2B5EF4-FFF2-40B4-BE49-F238E27FC236}">
                <a16:creationId xmlns:a16="http://schemas.microsoft.com/office/drawing/2014/main" id="{8C87E35C-0CCA-E4FC-F573-D2FD4E42B457}"/>
              </a:ext>
            </a:extLst>
          </p:cNvPr>
          <p:cNvPicPr>
            <a:picLocks noChangeAspect="1"/>
          </p:cNvPicPr>
          <p:nvPr/>
        </p:nvPicPr>
        <p:blipFill>
          <a:blip r:embed="rId2"/>
          <a:stretch>
            <a:fillRect/>
          </a:stretch>
        </p:blipFill>
        <p:spPr>
          <a:xfrm>
            <a:off x="3268164" y="4498654"/>
            <a:ext cx="114300" cy="142875"/>
          </a:xfrm>
          <a:prstGeom prst="rect">
            <a:avLst/>
          </a:prstGeom>
          <a:ln>
            <a:solidFill>
              <a:schemeClr val="tx1"/>
            </a:solidFill>
          </a:ln>
        </p:spPr>
      </p:pic>
      <p:pic>
        <p:nvPicPr>
          <p:cNvPr id="16" name="Picture 15">
            <a:extLst>
              <a:ext uri="{FF2B5EF4-FFF2-40B4-BE49-F238E27FC236}">
                <a16:creationId xmlns:a16="http://schemas.microsoft.com/office/drawing/2014/main" id="{2788D3D7-3EC3-1BB9-928B-D91F1A93C9F3}"/>
              </a:ext>
            </a:extLst>
          </p:cNvPr>
          <p:cNvPicPr>
            <a:picLocks noChangeAspect="1"/>
          </p:cNvPicPr>
          <p:nvPr/>
        </p:nvPicPr>
        <p:blipFill>
          <a:blip r:embed="rId3"/>
          <a:stretch>
            <a:fillRect/>
          </a:stretch>
        </p:blipFill>
        <p:spPr>
          <a:xfrm>
            <a:off x="1580959" y="2458402"/>
            <a:ext cx="123825" cy="76200"/>
          </a:xfrm>
          <a:prstGeom prst="rect">
            <a:avLst/>
          </a:prstGeom>
          <a:ln>
            <a:solidFill>
              <a:schemeClr val="tx1"/>
            </a:solidFill>
          </a:ln>
        </p:spPr>
      </p:pic>
      <p:pic>
        <p:nvPicPr>
          <p:cNvPr id="17" name="Picture 16">
            <a:extLst>
              <a:ext uri="{FF2B5EF4-FFF2-40B4-BE49-F238E27FC236}">
                <a16:creationId xmlns:a16="http://schemas.microsoft.com/office/drawing/2014/main" id="{E1FF4124-40FA-F070-98D5-65D27FE17D7A}"/>
              </a:ext>
            </a:extLst>
          </p:cNvPr>
          <p:cNvPicPr>
            <a:picLocks noChangeAspect="1"/>
          </p:cNvPicPr>
          <p:nvPr/>
        </p:nvPicPr>
        <p:blipFill>
          <a:blip r:embed="rId3"/>
          <a:stretch>
            <a:fillRect/>
          </a:stretch>
        </p:blipFill>
        <p:spPr>
          <a:xfrm>
            <a:off x="1411414" y="3033899"/>
            <a:ext cx="123825" cy="76200"/>
          </a:xfrm>
          <a:prstGeom prst="rect">
            <a:avLst/>
          </a:prstGeom>
          <a:ln>
            <a:solidFill>
              <a:schemeClr val="tx1"/>
            </a:solidFill>
          </a:ln>
        </p:spPr>
      </p:pic>
      <p:pic>
        <p:nvPicPr>
          <p:cNvPr id="18" name="Picture 17">
            <a:extLst>
              <a:ext uri="{FF2B5EF4-FFF2-40B4-BE49-F238E27FC236}">
                <a16:creationId xmlns:a16="http://schemas.microsoft.com/office/drawing/2014/main" id="{3BBE4384-A258-0D1B-5DC3-223FB9745F0F}"/>
              </a:ext>
            </a:extLst>
          </p:cNvPr>
          <p:cNvPicPr>
            <a:picLocks noChangeAspect="1"/>
          </p:cNvPicPr>
          <p:nvPr/>
        </p:nvPicPr>
        <p:blipFill>
          <a:blip r:embed="rId3"/>
          <a:stretch>
            <a:fillRect/>
          </a:stretch>
        </p:blipFill>
        <p:spPr>
          <a:xfrm>
            <a:off x="1278445" y="3537202"/>
            <a:ext cx="123825" cy="76200"/>
          </a:xfrm>
          <a:prstGeom prst="rect">
            <a:avLst/>
          </a:prstGeom>
          <a:ln>
            <a:solidFill>
              <a:schemeClr val="tx1"/>
            </a:solidFill>
          </a:ln>
        </p:spPr>
      </p:pic>
      <p:pic>
        <p:nvPicPr>
          <p:cNvPr id="19" name="Picture 18">
            <a:extLst>
              <a:ext uri="{FF2B5EF4-FFF2-40B4-BE49-F238E27FC236}">
                <a16:creationId xmlns:a16="http://schemas.microsoft.com/office/drawing/2014/main" id="{1B6E3606-8A9F-37BE-BCB8-D74D7FEECCD5}"/>
              </a:ext>
            </a:extLst>
          </p:cNvPr>
          <p:cNvPicPr>
            <a:picLocks noChangeAspect="1"/>
          </p:cNvPicPr>
          <p:nvPr/>
        </p:nvPicPr>
        <p:blipFill>
          <a:blip r:embed="rId3"/>
          <a:stretch>
            <a:fillRect/>
          </a:stretch>
        </p:blipFill>
        <p:spPr>
          <a:xfrm>
            <a:off x="1154620" y="4062603"/>
            <a:ext cx="123825" cy="76200"/>
          </a:xfrm>
          <a:prstGeom prst="rect">
            <a:avLst/>
          </a:prstGeom>
          <a:ln>
            <a:solidFill>
              <a:schemeClr val="tx1"/>
            </a:solidFill>
          </a:ln>
        </p:spPr>
      </p:pic>
      <p:pic>
        <p:nvPicPr>
          <p:cNvPr id="20" name="Picture 19">
            <a:extLst>
              <a:ext uri="{FF2B5EF4-FFF2-40B4-BE49-F238E27FC236}">
                <a16:creationId xmlns:a16="http://schemas.microsoft.com/office/drawing/2014/main" id="{145470F5-3F12-3BC2-3BC6-F7A32D9D2250}"/>
              </a:ext>
            </a:extLst>
          </p:cNvPr>
          <p:cNvPicPr>
            <a:picLocks noChangeAspect="1"/>
          </p:cNvPicPr>
          <p:nvPr/>
        </p:nvPicPr>
        <p:blipFill>
          <a:blip r:embed="rId3"/>
          <a:stretch>
            <a:fillRect/>
          </a:stretch>
        </p:blipFill>
        <p:spPr>
          <a:xfrm>
            <a:off x="1017588" y="4531991"/>
            <a:ext cx="123825" cy="76200"/>
          </a:xfrm>
          <a:prstGeom prst="rect">
            <a:avLst/>
          </a:prstGeom>
          <a:ln>
            <a:solidFill>
              <a:schemeClr val="tx1"/>
            </a:solidFill>
          </a:ln>
        </p:spPr>
      </p:pic>
      <p:sp>
        <p:nvSpPr>
          <p:cNvPr id="21" name="Rectangle 20">
            <a:extLst>
              <a:ext uri="{FF2B5EF4-FFF2-40B4-BE49-F238E27FC236}">
                <a16:creationId xmlns:a16="http://schemas.microsoft.com/office/drawing/2014/main" id="{2F3C5235-DFC6-C5D7-59A2-1C8B490D0ACC}"/>
              </a:ext>
            </a:extLst>
          </p:cNvPr>
          <p:cNvSpPr/>
          <p:nvPr/>
        </p:nvSpPr>
        <p:spPr>
          <a:xfrm rot="914666">
            <a:off x="5201924" y="2138803"/>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5F2826-4A65-B1CE-F664-2C9ECED8FFCA}"/>
              </a:ext>
            </a:extLst>
          </p:cNvPr>
          <p:cNvSpPr/>
          <p:nvPr/>
        </p:nvSpPr>
        <p:spPr>
          <a:xfrm rot="20647754">
            <a:off x="6896810" y="2123029"/>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64FFE7E-1F0A-C798-0673-5D9A2DAC258C}"/>
              </a:ext>
            </a:extLst>
          </p:cNvPr>
          <p:cNvPicPr>
            <a:picLocks noChangeAspect="1"/>
          </p:cNvPicPr>
          <p:nvPr/>
        </p:nvPicPr>
        <p:blipFill>
          <a:blip r:embed="rId2"/>
          <a:stretch>
            <a:fillRect/>
          </a:stretch>
        </p:blipFill>
        <p:spPr>
          <a:xfrm>
            <a:off x="6694525" y="2547427"/>
            <a:ext cx="114300" cy="142875"/>
          </a:xfrm>
          <a:prstGeom prst="rect">
            <a:avLst/>
          </a:prstGeom>
          <a:ln>
            <a:solidFill>
              <a:schemeClr val="tx1"/>
            </a:solidFill>
          </a:ln>
        </p:spPr>
      </p:pic>
      <p:pic>
        <p:nvPicPr>
          <p:cNvPr id="24" name="Picture 23">
            <a:extLst>
              <a:ext uri="{FF2B5EF4-FFF2-40B4-BE49-F238E27FC236}">
                <a16:creationId xmlns:a16="http://schemas.microsoft.com/office/drawing/2014/main" id="{F9F64844-8027-7A81-B3B3-0E90FDC51C69}"/>
              </a:ext>
            </a:extLst>
          </p:cNvPr>
          <p:cNvPicPr>
            <a:picLocks noChangeAspect="1"/>
          </p:cNvPicPr>
          <p:nvPr/>
        </p:nvPicPr>
        <p:blipFill>
          <a:blip r:embed="rId2"/>
          <a:stretch>
            <a:fillRect/>
          </a:stretch>
        </p:blipFill>
        <p:spPr>
          <a:xfrm>
            <a:off x="6845401" y="3051487"/>
            <a:ext cx="114300" cy="142875"/>
          </a:xfrm>
          <a:prstGeom prst="rect">
            <a:avLst/>
          </a:prstGeom>
          <a:ln>
            <a:solidFill>
              <a:schemeClr val="tx1"/>
            </a:solidFill>
          </a:ln>
        </p:spPr>
      </p:pic>
      <p:pic>
        <p:nvPicPr>
          <p:cNvPr id="25" name="Picture 24">
            <a:extLst>
              <a:ext uri="{FF2B5EF4-FFF2-40B4-BE49-F238E27FC236}">
                <a16:creationId xmlns:a16="http://schemas.microsoft.com/office/drawing/2014/main" id="{20851C2E-0251-5BE8-5F98-8DF9C27D63A0}"/>
              </a:ext>
            </a:extLst>
          </p:cNvPr>
          <p:cNvPicPr>
            <a:picLocks noChangeAspect="1"/>
          </p:cNvPicPr>
          <p:nvPr/>
        </p:nvPicPr>
        <p:blipFill>
          <a:blip r:embed="rId2"/>
          <a:stretch>
            <a:fillRect/>
          </a:stretch>
        </p:blipFill>
        <p:spPr>
          <a:xfrm>
            <a:off x="6977989" y="3516690"/>
            <a:ext cx="114300" cy="142875"/>
          </a:xfrm>
          <a:prstGeom prst="rect">
            <a:avLst/>
          </a:prstGeom>
          <a:ln>
            <a:solidFill>
              <a:schemeClr val="tx1"/>
            </a:solidFill>
          </a:ln>
        </p:spPr>
      </p:pic>
      <p:pic>
        <p:nvPicPr>
          <p:cNvPr id="26" name="Picture 25">
            <a:extLst>
              <a:ext uri="{FF2B5EF4-FFF2-40B4-BE49-F238E27FC236}">
                <a16:creationId xmlns:a16="http://schemas.microsoft.com/office/drawing/2014/main" id="{CECD5651-FC59-4FAF-912C-F7E593B17D8C}"/>
              </a:ext>
            </a:extLst>
          </p:cNvPr>
          <p:cNvPicPr>
            <a:picLocks noChangeAspect="1"/>
          </p:cNvPicPr>
          <p:nvPr/>
        </p:nvPicPr>
        <p:blipFill>
          <a:blip r:embed="rId2"/>
          <a:stretch>
            <a:fillRect/>
          </a:stretch>
        </p:blipFill>
        <p:spPr>
          <a:xfrm>
            <a:off x="7110577" y="4008753"/>
            <a:ext cx="114300" cy="142875"/>
          </a:xfrm>
          <a:prstGeom prst="rect">
            <a:avLst/>
          </a:prstGeom>
          <a:ln>
            <a:solidFill>
              <a:schemeClr val="tx1"/>
            </a:solidFill>
          </a:ln>
        </p:spPr>
      </p:pic>
      <p:pic>
        <p:nvPicPr>
          <p:cNvPr id="27" name="Picture 26">
            <a:extLst>
              <a:ext uri="{FF2B5EF4-FFF2-40B4-BE49-F238E27FC236}">
                <a16:creationId xmlns:a16="http://schemas.microsoft.com/office/drawing/2014/main" id="{7AB4977F-585F-545B-EE2F-C81E9AA5302D}"/>
              </a:ext>
            </a:extLst>
          </p:cNvPr>
          <p:cNvPicPr>
            <a:picLocks noChangeAspect="1"/>
          </p:cNvPicPr>
          <p:nvPr/>
        </p:nvPicPr>
        <p:blipFill>
          <a:blip r:embed="rId2"/>
          <a:stretch>
            <a:fillRect/>
          </a:stretch>
        </p:blipFill>
        <p:spPr>
          <a:xfrm>
            <a:off x="7242757" y="4511479"/>
            <a:ext cx="114300" cy="142875"/>
          </a:xfrm>
          <a:prstGeom prst="rect">
            <a:avLst/>
          </a:prstGeom>
          <a:ln>
            <a:solidFill>
              <a:schemeClr val="tx1"/>
            </a:solidFill>
          </a:ln>
        </p:spPr>
      </p:pic>
      <p:pic>
        <p:nvPicPr>
          <p:cNvPr id="28" name="Picture 27">
            <a:extLst>
              <a:ext uri="{FF2B5EF4-FFF2-40B4-BE49-F238E27FC236}">
                <a16:creationId xmlns:a16="http://schemas.microsoft.com/office/drawing/2014/main" id="{1DCC862E-BEB6-CAFA-59B2-EE82D2B15FC5}"/>
              </a:ext>
            </a:extLst>
          </p:cNvPr>
          <p:cNvPicPr>
            <a:picLocks noChangeAspect="1"/>
          </p:cNvPicPr>
          <p:nvPr/>
        </p:nvPicPr>
        <p:blipFill>
          <a:blip r:embed="rId3"/>
          <a:stretch>
            <a:fillRect/>
          </a:stretch>
        </p:blipFill>
        <p:spPr>
          <a:xfrm>
            <a:off x="5555552" y="2471227"/>
            <a:ext cx="123825" cy="76200"/>
          </a:xfrm>
          <a:prstGeom prst="rect">
            <a:avLst/>
          </a:prstGeom>
          <a:ln>
            <a:solidFill>
              <a:schemeClr val="tx1"/>
            </a:solidFill>
          </a:ln>
        </p:spPr>
      </p:pic>
      <p:pic>
        <p:nvPicPr>
          <p:cNvPr id="29" name="Picture 28">
            <a:extLst>
              <a:ext uri="{FF2B5EF4-FFF2-40B4-BE49-F238E27FC236}">
                <a16:creationId xmlns:a16="http://schemas.microsoft.com/office/drawing/2014/main" id="{C6EF89DF-C16C-150F-95E0-28A56B060CE7}"/>
              </a:ext>
            </a:extLst>
          </p:cNvPr>
          <p:cNvPicPr>
            <a:picLocks noChangeAspect="1"/>
          </p:cNvPicPr>
          <p:nvPr/>
        </p:nvPicPr>
        <p:blipFill>
          <a:blip r:embed="rId3"/>
          <a:stretch>
            <a:fillRect/>
          </a:stretch>
        </p:blipFill>
        <p:spPr>
          <a:xfrm>
            <a:off x="5386007" y="3046724"/>
            <a:ext cx="123825" cy="76200"/>
          </a:xfrm>
          <a:prstGeom prst="rect">
            <a:avLst/>
          </a:prstGeom>
          <a:ln>
            <a:solidFill>
              <a:schemeClr val="tx1"/>
            </a:solidFill>
          </a:ln>
        </p:spPr>
      </p:pic>
      <p:pic>
        <p:nvPicPr>
          <p:cNvPr id="30" name="Picture 29">
            <a:extLst>
              <a:ext uri="{FF2B5EF4-FFF2-40B4-BE49-F238E27FC236}">
                <a16:creationId xmlns:a16="http://schemas.microsoft.com/office/drawing/2014/main" id="{DF421538-6DC0-BCF6-5F39-9357885D7C96}"/>
              </a:ext>
            </a:extLst>
          </p:cNvPr>
          <p:cNvPicPr>
            <a:picLocks noChangeAspect="1"/>
          </p:cNvPicPr>
          <p:nvPr/>
        </p:nvPicPr>
        <p:blipFill>
          <a:blip r:embed="rId3"/>
          <a:stretch>
            <a:fillRect/>
          </a:stretch>
        </p:blipFill>
        <p:spPr>
          <a:xfrm>
            <a:off x="5253038" y="3550027"/>
            <a:ext cx="123825" cy="76200"/>
          </a:xfrm>
          <a:prstGeom prst="rect">
            <a:avLst/>
          </a:prstGeom>
          <a:ln>
            <a:solidFill>
              <a:schemeClr val="tx1"/>
            </a:solidFill>
          </a:ln>
        </p:spPr>
      </p:pic>
      <p:pic>
        <p:nvPicPr>
          <p:cNvPr id="31" name="Picture 30">
            <a:extLst>
              <a:ext uri="{FF2B5EF4-FFF2-40B4-BE49-F238E27FC236}">
                <a16:creationId xmlns:a16="http://schemas.microsoft.com/office/drawing/2014/main" id="{71F22D08-AB51-051F-AF7B-D7A267E73DF9}"/>
              </a:ext>
            </a:extLst>
          </p:cNvPr>
          <p:cNvPicPr>
            <a:picLocks noChangeAspect="1"/>
          </p:cNvPicPr>
          <p:nvPr/>
        </p:nvPicPr>
        <p:blipFill>
          <a:blip r:embed="rId3"/>
          <a:stretch>
            <a:fillRect/>
          </a:stretch>
        </p:blipFill>
        <p:spPr>
          <a:xfrm>
            <a:off x="5129213" y="4075428"/>
            <a:ext cx="123825" cy="76200"/>
          </a:xfrm>
          <a:prstGeom prst="rect">
            <a:avLst/>
          </a:prstGeom>
          <a:ln>
            <a:solidFill>
              <a:schemeClr val="tx1"/>
            </a:solidFill>
          </a:ln>
        </p:spPr>
      </p:pic>
      <p:pic>
        <p:nvPicPr>
          <p:cNvPr id="32" name="Picture 31">
            <a:extLst>
              <a:ext uri="{FF2B5EF4-FFF2-40B4-BE49-F238E27FC236}">
                <a16:creationId xmlns:a16="http://schemas.microsoft.com/office/drawing/2014/main" id="{045A1CBA-8252-09AF-1BD8-6A628F279D57}"/>
              </a:ext>
            </a:extLst>
          </p:cNvPr>
          <p:cNvPicPr>
            <a:picLocks noChangeAspect="1"/>
          </p:cNvPicPr>
          <p:nvPr/>
        </p:nvPicPr>
        <p:blipFill>
          <a:blip r:embed="rId3"/>
          <a:stretch>
            <a:fillRect/>
          </a:stretch>
        </p:blipFill>
        <p:spPr>
          <a:xfrm>
            <a:off x="4992181" y="4544816"/>
            <a:ext cx="123825" cy="76200"/>
          </a:xfrm>
          <a:prstGeom prst="rect">
            <a:avLst/>
          </a:prstGeom>
          <a:ln>
            <a:solidFill>
              <a:schemeClr val="tx1"/>
            </a:solidFill>
          </a:ln>
        </p:spPr>
      </p:pic>
      <p:sp>
        <p:nvSpPr>
          <p:cNvPr id="34" name="Rectangle 33">
            <a:extLst>
              <a:ext uri="{FF2B5EF4-FFF2-40B4-BE49-F238E27FC236}">
                <a16:creationId xmlns:a16="http://schemas.microsoft.com/office/drawing/2014/main" id="{2D23CD6C-99AF-5C63-3163-F1286FBF0DF1}"/>
              </a:ext>
            </a:extLst>
          </p:cNvPr>
          <p:cNvSpPr/>
          <p:nvPr/>
        </p:nvSpPr>
        <p:spPr>
          <a:xfrm rot="20647754">
            <a:off x="11323291" y="2161127"/>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5A9DC987-A152-65FA-CE5B-22B606A5A80F}"/>
              </a:ext>
            </a:extLst>
          </p:cNvPr>
          <p:cNvPicPr>
            <a:picLocks noChangeAspect="1"/>
          </p:cNvPicPr>
          <p:nvPr/>
        </p:nvPicPr>
        <p:blipFill>
          <a:blip r:embed="rId2"/>
          <a:stretch>
            <a:fillRect/>
          </a:stretch>
        </p:blipFill>
        <p:spPr>
          <a:xfrm>
            <a:off x="11129587" y="2554782"/>
            <a:ext cx="114300" cy="142875"/>
          </a:xfrm>
          <a:prstGeom prst="rect">
            <a:avLst/>
          </a:prstGeom>
          <a:ln>
            <a:solidFill>
              <a:schemeClr val="tx1"/>
            </a:solidFill>
          </a:ln>
        </p:spPr>
      </p:pic>
      <p:pic>
        <p:nvPicPr>
          <p:cNvPr id="36" name="Picture 35">
            <a:extLst>
              <a:ext uri="{FF2B5EF4-FFF2-40B4-BE49-F238E27FC236}">
                <a16:creationId xmlns:a16="http://schemas.microsoft.com/office/drawing/2014/main" id="{DB2FF347-C778-9ECB-E9DC-96E4692B56B1}"/>
              </a:ext>
            </a:extLst>
          </p:cNvPr>
          <p:cNvPicPr>
            <a:picLocks noChangeAspect="1"/>
          </p:cNvPicPr>
          <p:nvPr/>
        </p:nvPicPr>
        <p:blipFill>
          <a:blip r:embed="rId2"/>
          <a:stretch>
            <a:fillRect/>
          </a:stretch>
        </p:blipFill>
        <p:spPr>
          <a:xfrm>
            <a:off x="11262175" y="3049698"/>
            <a:ext cx="114300" cy="142875"/>
          </a:xfrm>
          <a:prstGeom prst="rect">
            <a:avLst/>
          </a:prstGeom>
          <a:ln>
            <a:solidFill>
              <a:schemeClr val="tx1"/>
            </a:solidFill>
          </a:ln>
        </p:spPr>
      </p:pic>
      <p:pic>
        <p:nvPicPr>
          <p:cNvPr id="37" name="Picture 36">
            <a:extLst>
              <a:ext uri="{FF2B5EF4-FFF2-40B4-BE49-F238E27FC236}">
                <a16:creationId xmlns:a16="http://schemas.microsoft.com/office/drawing/2014/main" id="{31EACD8F-6155-C4D6-8C74-B4924CB0C37B}"/>
              </a:ext>
            </a:extLst>
          </p:cNvPr>
          <p:cNvPicPr>
            <a:picLocks noChangeAspect="1"/>
          </p:cNvPicPr>
          <p:nvPr/>
        </p:nvPicPr>
        <p:blipFill>
          <a:blip r:embed="rId2"/>
          <a:stretch>
            <a:fillRect/>
          </a:stretch>
        </p:blipFill>
        <p:spPr>
          <a:xfrm>
            <a:off x="11394763" y="3514901"/>
            <a:ext cx="114300" cy="142875"/>
          </a:xfrm>
          <a:prstGeom prst="rect">
            <a:avLst/>
          </a:prstGeom>
          <a:ln>
            <a:solidFill>
              <a:schemeClr val="tx1"/>
            </a:solidFill>
          </a:ln>
        </p:spPr>
      </p:pic>
      <p:pic>
        <p:nvPicPr>
          <p:cNvPr id="38" name="Picture 37">
            <a:extLst>
              <a:ext uri="{FF2B5EF4-FFF2-40B4-BE49-F238E27FC236}">
                <a16:creationId xmlns:a16="http://schemas.microsoft.com/office/drawing/2014/main" id="{B035A414-26A3-1B9F-0D39-6E813D1B1E91}"/>
              </a:ext>
            </a:extLst>
          </p:cNvPr>
          <p:cNvPicPr>
            <a:picLocks noChangeAspect="1"/>
          </p:cNvPicPr>
          <p:nvPr/>
        </p:nvPicPr>
        <p:blipFill>
          <a:blip r:embed="rId2"/>
          <a:stretch>
            <a:fillRect/>
          </a:stretch>
        </p:blipFill>
        <p:spPr>
          <a:xfrm>
            <a:off x="11536495" y="4025252"/>
            <a:ext cx="114300" cy="142875"/>
          </a:xfrm>
          <a:prstGeom prst="rect">
            <a:avLst/>
          </a:prstGeom>
          <a:ln>
            <a:solidFill>
              <a:schemeClr val="tx1"/>
            </a:solidFill>
          </a:ln>
        </p:spPr>
      </p:pic>
      <p:pic>
        <p:nvPicPr>
          <p:cNvPr id="39" name="Picture 38">
            <a:extLst>
              <a:ext uri="{FF2B5EF4-FFF2-40B4-BE49-F238E27FC236}">
                <a16:creationId xmlns:a16="http://schemas.microsoft.com/office/drawing/2014/main" id="{603CFDB7-7A36-85DE-F978-D2139E2902C0}"/>
              </a:ext>
            </a:extLst>
          </p:cNvPr>
          <p:cNvPicPr>
            <a:picLocks noChangeAspect="1"/>
          </p:cNvPicPr>
          <p:nvPr/>
        </p:nvPicPr>
        <p:blipFill>
          <a:blip r:embed="rId2"/>
          <a:stretch>
            <a:fillRect/>
          </a:stretch>
        </p:blipFill>
        <p:spPr>
          <a:xfrm>
            <a:off x="11677819" y="4518834"/>
            <a:ext cx="114300" cy="142875"/>
          </a:xfrm>
          <a:prstGeom prst="rect">
            <a:avLst/>
          </a:prstGeom>
          <a:ln>
            <a:solidFill>
              <a:schemeClr val="tx1"/>
            </a:solidFill>
          </a:ln>
        </p:spPr>
      </p:pic>
      <p:sp>
        <p:nvSpPr>
          <p:cNvPr id="45" name="Rectangle 44">
            <a:extLst>
              <a:ext uri="{FF2B5EF4-FFF2-40B4-BE49-F238E27FC236}">
                <a16:creationId xmlns:a16="http://schemas.microsoft.com/office/drawing/2014/main" id="{6F87B7D3-52F3-94D4-DB85-C8B1881D219F}"/>
              </a:ext>
            </a:extLst>
          </p:cNvPr>
          <p:cNvSpPr/>
          <p:nvPr/>
        </p:nvSpPr>
        <p:spPr>
          <a:xfrm>
            <a:off x="2029676" y="5620512"/>
            <a:ext cx="158833"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000" dirty="0"/>
              <a:t>WASTE</a:t>
            </a:r>
          </a:p>
        </p:txBody>
      </p:sp>
      <p:sp>
        <p:nvSpPr>
          <p:cNvPr id="46" name="Rectangle 45">
            <a:extLst>
              <a:ext uri="{FF2B5EF4-FFF2-40B4-BE49-F238E27FC236}">
                <a16:creationId xmlns:a16="http://schemas.microsoft.com/office/drawing/2014/main" id="{591818B8-F0C6-656A-C1F8-EB3BB91944D0}"/>
              </a:ext>
            </a:extLst>
          </p:cNvPr>
          <p:cNvSpPr/>
          <p:nvPr/>
        </p:nvSpPr>
        <p:spPr>
          <a:xfrm>
            <a:off x="1459017" y="5352161"/>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1</a:t>
            </a:r>
          </a:p>
        </p:txBody>
      </p:sp>
      <p:sp>
        <p:nvSpPr>
          <p:cNvPr id="47" name="Rectangle 46">
            <a:extLst>
              <a:ext uri="{FF2B5EF4-FFF2-40B4-BE49-F238E27FC236}">
                <a16:creationId xmlns:a16="http://schemas.microsoft.com/office/drawing/2014/main" id="{8F6BDC98-4533-8CDB-05E2-98D0DDD2A7BF}"/>
              </a:ext>
            </a:extLst>
          </p:cNvPr>
          <p:cNvSpPr/>
          <p:nvPr/>
        </p:nvSpPr>
        <p:spPr>
          <a:xfrm>
            <a:off x="2404780" y="5353346"/>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2</a:t>
            </a:r>
          </a:p>
        </p:txBody>
      </p:sp>
      <p:sp>
        <p:nvSpPr>
          <p:cNvPr id="48" name="Rectangle 47">
            <a:extLst>
              <a:ext uri="{FF2B5EF4-FFF2-40B4-BE49-F238E27FC236}">
                <a16:creationId xmlns:a16="http://schemas.microsoft.com/office/drawing/2014/main" id="{11A5A0EF-6864-759B-CA36-C625245B8B71}"/>
              </a:ext>
            </a:extLst>
          </p:cNvPr>
          <p:cNvSpPr/>
          <p:nvPr/>
        </p:nvSpPr>
        <p:spPr>
          <a:xfrm>
            <a:off x="8919033" y="5332349"/>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1</a:t>
            </a:r>
          </a:p>
        </p:txBody>
      </p:sp>
      <p:sp>
        <p:nvSpPr>
          <p:cNvPr id="49" name="Rectangle 48">
            <a:extLst>
              <a:ext uri="{FF2B5EF4-FFF2-40B4-BE49-F238E27FC236}">
                <a16:creationId xmlns:a16="http://schemas.microsoft.com/office/drawing/2014/main" id="{3770D2D0-13DD-E4B8-42ED-AF1A63F3C7A9}"/>
              </a:ext>
            </a:extLst>
          </p:cNvPr>
          <p:cNvSpPr/>
          <p:nvPr/>
        </p:nvSpPr>
        <p:spPr>
          <a:xfrm>
            <a:off x="11243656" y="5318650"/>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6</a:t>
            </a:r>
          </a:p>
        </p:txBody>
      </p:sp>
      <p:sp>
        <p:nvSpPr>
          <p:cNvPr id="50" name="Rectangle 49">
            <a:extLst>
              <a:ext uri="{FF2B5EF4-FFF2-40B4-BE49-F238E27FC236}">
                <a16:creationId xmlns:a16="http://schemas.microsoft.com/office/drawing/2014/main" id="{04571527-24D0-1F9E-6B55-2861DA197D2C}"/>
              </a:ext>
            </a:extLst>
          </p:cNvPr>
          <p:cNvSpPr/>
          <p:nvPr/>
        </p:nvSpPr>
        <p:spPr>
          <a:xfrm>
            <a:off x="5242821" y="5352161"/>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1</a:t>
            </a:r>
          </a:p>
        </p:txBody>
      </p:sp>
      <p:sp>
        <p:nvSpPr>
          <p:cNvPr id="51" name="Rectangle 50">
            <a:extLst>
              <a:ext uri="{FF2B5EF4-FFF2-40B4-BE49-F238E27FC236}">
                <a16:creationId xmlns:a16="http://schemas.microsoft.com/office/drawing/2014/main" id="{B07F0A0D-A959-6534-A2C0-DDB92F54FA44}"/>
              </a:ext>
            </a:extLst>
          </p:cNvPr>
          <p:cNvSpPr/>
          <p:nvPr/>
        </p:nvSpPr>
        <p:spPr>
          <a:xfrm>
            <a:off x="5647242" y="5352161"/>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2</a:t>
            </a:r>
          </a:p>
        </p:txBody>
      </p:sp>
      <p:sp>
        <p:nvSpPr>
          <p:cNvPr id="52" name="Rectangle 51">
            <a:extLst>
              <a:ext uri="{FF2B5EF4-FFF2-40B4-BE49-F238E27FC236}">
                <a16:creationId xmlns:a16="http://schemas.microsoft.com/office/drawing/2014/main" id="{2A29BC2E-C510-7183-9DD2-035AC2E9DE17}"/>
              </a:ext>
            </a:extLst>
          </p:cNvPr>
          <p:cNvSpPr/>
          <p:nvPr/>
        </p:nvSpPr>
        <p:spPr>
          <a:xfrm>
            <a:off x="6365101" y="5357185"/>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3</a:t>
            </a:r>
          </a:p>
        </p:txBody>
      </p:sp>
      <p:sp>
        <p:nvSpPr>
          <p:cNvPr id="53" name="Rectangle 52">
            <a:extLst>
              <a:ext uri="{FF2B5EF4-FFF2-40B4-BE49-F238E27FC236}">
                <a16:creationId xmlns:a16="http://schemas.microsoft.com/office/drawing/2014/main" id="{FA79F3B3-4F88-424B-D1B8-1AA78B45DA09}"/>
              </a:ext>
            </a:extLst>
          </p:cNvPr>
          <p:cNvSpPr/>
          <p:nvPr/>
        </p:nvSpPr>
        <p:spPr>
          <a:xfrm>
            <a:off x="6764895" y="5352161"/>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4</a:t>
            </a:r>
          </a:p>
        </p:txBody>
      </p:sp>
      <p:sp>
        <p:nvSpPr>
          <p:cNvPr id="54" name="Rectangle 53">
            <a:extLst>
              <a:ext uri="{FF2B5EF4-FFF2-40B4-BE49-F238E27FC236}">
                <a16:creationId xmlns:a16="http://schemas.microsoft.com/office/drawing/2014/main" id="{E82868E8-956B-546D-2A4D-D694E7503091}"/>
              </a:ext>
            </a:extLst>
          </p:cNvPr>
          <p:cNvSpPr/>
          <p:nvPr/>
        </p:nvSpPr>
        <p:spPr>
          <a:xfrm>
            <a:off x="9321788" y="5323938"/>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2</a:t>
            </a:r>
          </a:p>
        </p:txBody>
      </p:sp>
      <p:sp>
        <p:nvSpPr>
          <p:cNvPr id="55" name="Rectangle 54">
            <a:extLst>
              <a:ext uri="{FF2B5EF4-FFF2-40B4-BE49-F238E27FC236}">
                <a16:creationId xmlns:a16="http://schemas.microsoft.com/office/drawing/2014/main" id="{743A6CC4-B1A3-614A-55EF-28F0CC085228}"/>
              </a:ext>
            </a:extLst>
          </p:cNvPr>
          <p:cNvSpPr/>
          <p:nvPr/>
        </p:nvSpPr>
        <p:spPr>
          <a:xfrm>
            <a:off x="9726209" y="5323938"/>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3</a:t>
            </a:r>
          </a:p>
        </p:txBody>
      </p:sp>
      <p:sp>
        <p:nvSpPr>
          <p:cNvPr id="56" name="Rectangle 55">
            <a:extLst>
              <a:ext uri="{FF2B5EF4-FFF2-40B4-BE49-F238E27FC236}">
                <a16:creationId xmlns:a16="http://schemas.microsoft.com/office/drawing/2014/main" id="{E011F034-D612-16F7-CE89-A391BA6B0D99}"/>
              </a:ext>
            </a:extLst>
          </p:cNvPr>
          <p:cNvSpPr/>
          <p:nvPr/>
        </p:nvSpPr>
        <p:spPr>
          <a:xfrm>
            <a:off x="10444068" y="5328962"/>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4</a:t>
            </a:r>
          </a:p>
        </p:txBody>
      </p:sp>
      <p:sp>
        <p:nvSpPr>
          <p:cNvPr id="57" name="Rectangle 56">
            <a:extLst>
              <a:ext uri="{FF2B5EF4-FFF2-40B4-BE49-F238E27FC236}">
                <a16:creationId xmlns:a16="http://schemas.microsoft.com/office/drawing/2014/main" id="{DF0CFB0E-7A4C-0D71-ED28-8FE9D21DAC94}"/>
              </a:ext>
            </a:extLst>
          </p:cNvPr>
          <p:cNvSpPr/>
          <p:nvPr/>
        </p:nvSpPr>
        <p:spPr>
          <a:xfrm>
            <a:off x="10843862" y="5323938"/>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5</a:t>
            </a:r>
          </a:p>
        </p:txBody>
      </p:sp>
      <p:sp>
        <p:nvSpPr>
          <p:cNvPr id="58" name="Rectangle 57">
            <a:extLst>
              <a:ext uri="{FF2B5EF4-FFF2-40B4-BE49-F238E27FC236}">
                <a16:creationId xmlns:a16="http://schemas.microsoft.com/office/drawing/2014/main" id="{1DDB767B-D7FA-BF7E-2112-B6986D749B0B}"/>
              </a:ext>
            </a:extLst>
          </p:cNvPr>
          <p:cNvSpPr/>
          <p:nvPr/>
        </p:nvSpPr>
        <p:spPr>
          <a:xfrm>
            <a:off x="6105063" y="5620512"/>
            <a:ext cx="158833"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000" dirty="0"/>
              <a:t>WASTE</a:t>
            </a:r>
          </a:p>
        </p:txBody>
      </p:sp>
      <p:sp>
        <p:nvSpPr>
          <p:cNvPr id="59" name="Rectangle 58">
            <a:extLst>
              <a:ext uri="{FF2B5EF4-FFF2-40B4-BE49-F238E27FC236}">
                <a16:creationId xmlns:a16="http://schemas.microsoft.com/office/drawing/2014/main" id="{41F8739A-F988-3CAB-B763-22B40AC9768F}"/>
              </a:ext>
            </a:extLst>
          </p:cNvPr>
          <p:cNvSpPr/>
          <p:nvPr/>
        </p:nvSpPr>
        <p:spPr>
          <a:xfrm>
            <a:off x="10180238" y="5632316"/>
            <a:ext cx="158833"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000" dirty="0"/>
              <a:t>WASTE</a:t>
            </a:r>
          </a:p>
        </p:txBody>
      </p:sp>
      <p:sp>
        <p:nvSpPr>
          <p:cNvPr id="60" name="Rectangle 59">
            <a:extLst>
              <a:ext uri="{FF2B5EF4-FFF2-40B4-BE49-F238E27FC236}">
                <a16:creationId xmlns:a16="http://schemas.microsoft.com/office/drawing/2014/main" id="{652842D1-5967-167B-2286-8D71DF5C2220}"/>
              </a:ext>
            </a:extLst>
          </p:cNvPr>
          <p:cNvSpPr/>
          <p:nvPr/>
        </p:nvSpPr>
        <p:spPr>
          <a:xfrm rot="840512">
            <a:off x="8984798" y="2223175"/>
            <a:ext cx="237285" cy="28372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CF174A9F-52FC-747D-45BC-630248A23D3C}"/>
              </a:ext>
            </a:extLst>
          </p:cNvPr>
          <p:cNvPicPr>
            <a:picLocks noChangeAspect="1"/>
          </p:cNvPicPr>
          <p:nvPr/>
        </p:nvPicPr>
        <p:blipFill>
          <a:blip r:embed="rId3"/>
          <a:stretch>
            <a:fillRect/>
          </a:stretch>
        </p:blipFill>
        <p:spPr>
          <a:xfrm>
            <a:off x="9346335" y="2506014"/>
            <a:ext cx="123825" cy="76200"/>
          </a:xfrm>
          <a:prstGeom prst="rect">
            <a:avLst/>
          </a:prstGeom>
          <a:ln>
            <a:solidFill>
              <a:schemeClr val="tx1"/>
            </a:solidFill>
          </a:ln>
        </p:spPr>
      </p:pic>
      <p:pic>
        <p:nvPicPr>
          <p:cNvPr id="62" name="Picture 61">
            <a:extLst>
              <a:ext uri="{FF2B5EF4-FFF2-40B4-BE49-F238E27FC236}">
                <a16:creationId xmlns:a16="http://schemas.microsoft.com/office/drawing/2014/main" id="{A8A68B6D-5068-3E72-C958-DA118CB51176}"/>
              </a:ext>
            </a:extLst>
          </p:cNvPr>
          <p:cNvPicPr>
            <a:picLocks noChangeAspect="1"/>
          </p:cNvPicPr>
          <p:nvPr/>
        </p:nvPicPr>
        <p:blipFill>
          <a:blip r:embed="rId3"/>
          <a:stretch>
            <a:fillRect/>
          </a:stretch>
        </p:blipFill>
        <p:spPr>
          <a:xfrm>
            <a:off x="9176790" y="3081511"/>
            <a:ext cx="123825" cy="76200"/>
          </a:xfrm>
          <a:prstGeom prst="rect">
            <a:avLst/>
          </a:prstGeom>
          <a:ln>
            <a:solidFill>
              <a:schemeClr val="tx1"/>
            </a:solidFill>
          </a:ln>
        </p:spPr>
      </p:pic>
      <p:pic>
        <p:nvPicPr>
          <p:cNvPr id="63" name="Picture 62">
            <a:extLst>
              <a:ext uri="{FF2B5EF4-FFF2-40B4-BE49-F238E27FC236}">
                <a16:creationId xmlns:a16="http://schemas.microsoft.com/office/drawing/2014/main" id="{6017C410-4CB1-3BCC-6743-61BBD3397805}"/>
              </a:ext>
            </a:extLst>
          </p:cNvPr>
          <p:cNvPicPr>
            <a:picLocks noChangeAspect="1"/>
          </p:cNvPicPr>
          <p:nvPr/>
        </p:nvPicPr>
        <p:blipFill>
          <a:blip r:embed="rId3"/>
          <a:stretch>
            <a:fillRect/>
          </a:stretch>
        </p:blipFill>
        <p:spPr>
          <a:xfrm>
            <a:off x="9043821" y="3584814"/>
            <a:ext cx="123825" cy="76200"/>
          </a:xfrm>
          <a:prstGeom prst="rect">
            <a:avLst/>
          </a:prstGeom>
          <a:ln>
            <a:solidFill>
              <a:schemeClr val="tx1"/>
            </a:solidFill>
          </a:ln>
        </p:spPr>
      </p:pic>
      <p:pic>
        <p:nvPicPr>
          <p:cNvPr id="64" name="Picture 63">
            <a:extLst>
              <a:ext uri="{FF2B5EF4-FFF2-40B4-BE49-F238E27FC236}">
                <a16:creationId xmlns:a16="http://schemas.microsoft.com/office/drawing/2014/main" id="{18A3ED94-2253-3DAD-BEA4-BE5D7711B8CF}"/>
              </a:ext>
            </a:extLst>
          </p:cNvPr>
          <p:cNvPicPr>
            <a:picLocks noChangeAspect="1"/>
          </p:cNvPicPr>
          <p:nvPr/>
        </p:nvPicPr>
        <p:blipFill>
          <a:blip r:embed="rId3"/>
          <a:stretch>
            <a:fillRect/>
          </a:stretch>
        </p:blipFill>
        <p:spPr>
          <a:xfrm>
            <a:off x="8919996" y="4110215"/>
            <a:ext cx="123825" cy="76200"/>
          </a:xfrm>
          <a:prstGeom prst="rect">
            <a:avLst/>
          </a:prstGeom>
          <a:ln>
            <a:solidFill>
              <a:schemeClr val="tx1"/>
            </a:solidFill>
          </a:ln>
        </p:spPr>
      </p:pic>
      <p:pic>
        <p:nvPicPr>
          <p:cNvPr id="65" name="Picture 64">
            <a:extLst>
              <a:ext uri="{FF2B5EF4-FFF2-40B4-BE49-F238E27FC236}">
                <a16:creationId xmlns:a16="http://schemas.microsoft.com/office/drawing/2014/main" id="{3872B238-202C-3731-0A20-F01E5E64E64D}"/>
              </a:ext>
            </a:extLst>
          </p:cNvPr>
          <p:cNvPicPr>
            <a:picLocks noChangeAspect="1"/>
          </p:cNvPicPr>
          <p:nvPr/>
        </p:nvPicPr>
        <p:blipFill>
          <a:blip r:embed="rId3"/>
          <a:stretch>
            <a:fillRect/>
          </a:stretch>
        </p:blipFill>
        <p:spPr>
          <a:xfrm>
            <a:off x="8782964" y="4579603"/>
            <a:ext cx="123825" cy="76200"/>
          </a:xfrm>
          <a:prstGeom prst="rect">
            <a:avLst/>
          </a:prstGeom>
          <a:ln>
            <a:solidFill>
              <a:schemeClr val="tx1"/>
            </a:solidFill>
          </a:ln>
        </p:spPr>
      </p:pic>
      <p:sp>
        <p:nvSpPr>
          <p:cNvPr id="66" name="Flowchart: Connector 65">
            <a:extLst>
              <a:ext uri="{FF2B5EF4-FFF2-40B4-BE49-F238E27FC236}">
                <a16:creationId xmlns:a16="http://schemas.microsoft.com/office/drawing/2014/main" id="{9E6CCA18-1825-F380-846A-698B40B176C8}"/>
              </a:ext>
            </a:extLst>
          </p:cNvPr>
          <p:cNvSpPr/>
          <p:nvPr/>
        </p:nvSpPr>
        <p:spPr>
          <a:xfrm>
            <a:off x="2110651" y="162763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C2FC0F08-06B4-B3BA-5E91-60FC53642CB2}"/>
              </a:ext>
            </a:extLst>
          </p:cNvPr>
          <p:cNvSpPr/>
          <p:nvPr/>
        </p:nvSpPr>
        <p:spPr>
          <a:xfrm>
            <a:off x="2109092" y="181965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89F2BC95-E508-4B2C-DD30-7F155CA1CF0E}"/>
              </a:ext>
            </a:extLst>
          </p:cNvPr>
          <p:cNvSpPr/>
          <p:nvPr/>
        </p:nvSpPr>
        <p:spPr>
          <a:xfrm>
            <a:off x="2119214" y="2019395"/>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lowchart: Connector 68">
            <a:extLst>
              <a:ext uri="{FF2B5EF4-FFF2-40B4-BE49-F238E27FC236}">
                <a16:creationId xmlns:a16="http://schemas.microsoft.com/office/drawing/2014/main" id="{01554B72-9F01-6116-2857-DE5D0DCEE1DD}"/>
              </a:ext>
            </a:extLst>
          </p:cNvPr>
          <p:cNvSpPr/>
          <p:nvPr/>
        </p:nvSpPr>
        <p:spPr>
          <a:xfrm>
            <a:off x="1592180" y="4487218"/>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0" name="Flowchart: Connector 69">
            <a:extLst>
              <a:ext uri="{FF2B5EF4-FFF2-40B4-BE49-F238E27FC236}">
                <a16:creationId xmlns:a16="http://schemas.microsoft.com/office/drawing/2014/main" id="{EDB41D3F-7AFD-9707-4631-B712EAABE2DB}"/>
              </a:ext>
            </a:extLst>
          </p:cNvPr>
          <p:cNvSpPr/>
          <p:nvPr/>
        </p:nvSpPr>
        <p:spPr>
          <a:xfrm>
            <a:off x="1533502" y="493534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1" name="Flowchart: Connector 70">
            <a:extLst>
              <a:ext uri="{FF2B5EF4-FFF2-40B4-BE49-F238E27FC236}">
                <a16:creationId xmlns:a16="http://schemas.microsoft.com/office/drawing/2014/main" id="{533D0729-AE3C-19E5-E561-AA0F5DC3D4EB}"/>
              </a:ext>
            </a:extLst>
          </p:cNvPr>
          <p:cNvSpPr/>
          <p:nvPr/>
        </p:nvSpPr>
        <p:spPr>
          <a:xfrm>
            <a:off x="1664531" y="403909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2" name="Flowchart: Connector 71">
            <a:extLst>
              <a:ext uri="{FF2B5EF4-FFF2-40B4-BE49-F238E27FC236}">
                <a16:creationId xmlns:a16="http://schemas.microsoft.com/office/drawing/2014/main" id="{D5E3B1A4-DD3D-B909-6F6A-632806362EA0}"/>
              </a:ext>
            </a:extLst>
          </p:cNvPr>
          <p:cNvSpPr/>
          <p:nvPr/>
        </p:nvSpPr>
        <p:spPr>
          <a:xfrm>
            <a:off x="2456732" y="4474393"/>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3" name="Flowchart: Connector 72">
            <a:extLst>
              <a:ext uri="{FF2B5EF4-FFF2-40B4-BE49-F238E27FC236}">
                <a16:creationId xmlns:a16="http://schemas.microsoft.com/office/drawing/2014/main" id="{D40A9CC2-4A71-D968-482E-79553DFF2666}"/>
              </a:ext>
            </a:extLst>
          </p:cNvPr>
          <p:cNvSpPr/>
          <p:nvPr/>
        </p:nvSpPr>
        <p:spPr>
          <a:xfrm>
            <a:off x="1795671" y="349064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4" name="Flowchart: Connector 73">
            <a:extLst>
              <a:ext uri="{FF2B5EF4-FFF2-40B4-BE49-F238E27FC236}">
                <a16:creationId xmlns:a16="http://schemas.microsoft.com/office/drawing/2014/main" id="{8C8FDEEA-27A5-2A26-8254-EE9CCFF41CC2}"/>
              </a:ext>
            </a:extLst>
          </p:cNvPr>
          <p:cNvSpPr/>
          <p:nvPr/>
        </p:nvSpPr>
        <p:spPr>
          <a:xfrm>
            <a:off x="2424255" y="349064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5" name="Flowchart: Connector 74">
            <a:extLst>
              <a:ext uri="{FF2B5EF4-FFF2-40B4-BE49-F238E27FC236}">
                <a16:creationId xmlns:a16="http://schemas.microsoft.com/office/drawing/2014/main" id="{CD51A538-55CB-2605-35C0-2BFC68D19469}"/>
              </a:ext>
            </a:extLst>
          </p:cNvPr>
          <p:cNvSpPr/>
          <p:nvPr/>
        </p:nvSpPr>
        <p:spPr>
          <a:xfrm>
            <a:off x="1880521" y="277418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6" name="Flowchart: Connector 75">
            <a:extLst>
              <a:ext uri="{FF2B5EF4-FFF2-40B4-BE49-F238E27FC236}">
                <a16:creationId xmlns:a16="http://schemas.microsoft.com/office/drawing/2014/main" id="{5FA5E9E4-D3D9-1C48-4042-90AA0D2BCC5B}"/>
              </a:ext>
            </a:extLst>
          </p:cNvPr>
          <p:cNvSpPr/>
          <p:nvPr/>
        </p:nvSpPr>
        <p:spPr>
          <a:xfrm>
            <a:off x="9290921" y="4168127"/>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7" name="Flowchart: Connector 76">
            <a:extLst>
              <a:ext uri="{FF2B5EF4-FFF2-40B4-BE49-F238E27FC236}">
                <a16:creationId xmlns:a16="http://schemas.microsoft.com/office/drawing/2014/main" id="{43B103BD-4E03-D385-78A8-46E7E3C97B4E}"/>
              </a:ext>
            </a:extLst>
          </p:cNvPr>
          <p:cNvSpPr/>
          <p:nvPr/>
        </p:nvSpPr>
        <p:spPr>
          <a:xfrm>
            <a:off x="2316460" y="295033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9" name="Flowchart: Connector 78">
            <a:extLst>
              <a:ext uri="{FF2B5EF4-FFF2-40B4-BE49-F238E27FC236}">
                <a16:creationId xmlns:a16="http://schemas.microsoft.com/office/drawing/2014/main" id="{B914B4D5-A681-1270-9156-9B21502E5C32}"/>
              </a:ext>
            </a:extLst>
          </p:cNvPr>
          <p:cNvSpPr/>
          <p:nvPr/>
        </p:nvSpPr>
        <p:spPr>
          <a:xfrm>
            <a:off x="6112519" y="165252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EC0B185D-55FC-BDDE-1100-47A0CA87D16F}"/>
              </a:ext>
            </a:extLst>
          </p:cNvPr>
          <p:cNvSpPr/>
          <p:nvPr/>
        </p:nvSpPr>
        <p:spPr>
          <a:xfrm>
            <a:off x="6112519" y="186792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A41C6D6F-CCC4-5931-C993-7B18E8AEE2E5}"/>
              </a:ext>
            </a:extLst>
          </p:cNvPr>
          <p:cNvSpPr/>
          <p:nvPr/>
        </p:nvSpPr>
        <p:spPr>
          <a:xfrm>
            <a:off x="5319533" y="5000189"/>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2" name="Flowchart: Connector 81">
            <a:extLst>
              <a:ext uri="{FF2B5EF4-FFF2-40B4-BE49-F238E27FC236}">
                <a16:creationId xmlns:a16="http://schemas.microsoft.com/office/drawing/2014/main" id="{2FAFEE35-F8B6-B5AB-DF59-688C5ACC5D03}"/>
              </a:ext>
            </a:extLst>
          </p:cNvPr>
          <p:cNvSpPr/>
          <p:nvPr/>
        </p:nvSpPr>
        <p:spPr>
          <a:xfrm>
            <a:off x="5567825" y="396936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3" name="Flowchart: Connector 82">
            <a:extLst>
              <a:ext uri="{FF2B5EF4-FFF2-40B4-BE49-F238E27FC236}">
                <a16:creationId xmlns:a16="http://schemas.microsoft.com/office/drawing/2014/main" id="{C84825A6-69B1-59B0-632E-B8F615DF93FB}"/>
              </a:ext>
            </a:extLst>
          </p:cNvPr>
          <p:cNvSpPr/>
          <p:nvPr/>
        </p:nvSpPr>
        <p:spPr>
          <a:xfrm>
            <a:off x="6460159" y="4307257"/>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4" name="Flowchart: Connector 83">
            <a:extLst>
              <a:ext uri="{FF2B5EF4-FFF2-40B4-BE49-F238E27FC236}">
                <a16:creationId xmlns:a16="http://schemas.microsoft.com/office/drawing/2014/main" id="{47F59A04-1D0C-E7F1-F594-9D66EB2E4380}"/>
              </a:ext>
            </a:extLst>
          </p:cNvPr>
          <p:cNvSpPr/>
          <p:nvPr/>
        </p:nvSpPr>
        <p:spPr>
          <a:xfrm>
            <a:off x="5709420" y="334096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5" name="Flowchart: Connector 84">
            <a:extLst>
              <a:ext uri="{FF2B5EF4-FFF2-40B4-BE49-F238E27FC236}">
                <a16:creationId xmlns:a16="http://schemas.microsoft.com/office/drawing/2014/main" id="{B548D26F-3FDE-2FDA-06B3-E96EBA8F48CF}"/>
              </a:ext>
            </a:extLst>
          </p:cNvPr>
          <p:cNvSpPr/>
          <p:nvPr/>
        </p:nvSpPr>
        <p:spPr>
          <a:xfrm>
            <a:off x="6427682" y="332350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6" name="Flowchart: Connector 85">
            <a:extLst>
              <a:ext uri="{FF2B5EF4-FFF2-40B4-BE49-F238E27FC236}">
                <a16:creationId xmlns:a16="http://schemas.microsoft.com/office/drawing/2014/main" id="{0E97F34D-5650-3DA6-1790-FB5F81457A65}"/>
              </a:ext>
            </a:extLst>
          </p:cNvPr>
          <p:cNvSpPr/>
          <p:nvPr/>
        </p:nvSpPr>
        <p:spPr>
          <a:xfrm>
            <a:off x="5874482" y="2690285"/>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87" name="Flowchart: Connector 86">
            <a:extLst>
              <a:ext uri="{FF2B5EF4-FFF2-40B4-BE49-F238E27FC236}">
                <a16:creationId xmlns:a16="http://schemas.microsoft.com/office/drawing/2014/main" id="{BCE8DF17-ADB3-C0F7-038A-5350BAB3E35C}"/>
              </a:ext>
            </a:extLst>
          </p:cNvPr>
          <p:cNvSpPr/>
          <p:nvPr/>
        </p:nvSpPr>
        <p:spPr>
          <a:xfrm>
            <a:off x="6319887" y="2783195"/>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6" name="Flowchart: Connector 105">
            <a:extLst>
              <a:ext uri="{FF2B5EF4-FFF2-40B4-BE49-F238E27FC236}">
                <a16:creationId xmlns:a16="http://schemas.microsoft.com/office/drawing/2014/main" id="{70299B93-3D71-48FA-0FD1-4AD9D08054EC}"/>
              </a:ext>
            </a:extLst>
          </p:cNvPr>
          <p:cNvSpPr/>
          <p:nvPr/>
        </p:nvSpPr>
        <p:spPr>
          <a:xfrm>
            <a:off x="5411960" y="449140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8" name="Flowchart: Connector 107">
            <a:extLst>
              <a:ext uri="{FF2B5EF4-FFF2-40B4-BE49-F238E27FC236}">
                <a16:creationId xmlns:a16="http://schemas.microsoft.com/office/drawing/2014/main" id="{A2C9A4A2-25DE-E487-8345-07BE4A5B3A86}"/>
              </a:ext>
            </a:extLst>
          </p:cNvPr>
          <p:cNvSpPr/>
          <p:nvPr/>
        </p:nvSpPr>
        <p:spPr>
          <a:xfrm>
            <a:off x="5726658" y="5009389"/>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09" name="Flowchart: Connector 108">
            <a:extLst>
              <a:ext uri="{FF2B5EF4-FFF2-40B4-BE49-F238E27FC236}">
                <a16:creationId xmlns:a16="http://schemas.microsoft.com/office/drawing/2014/main" id="{726FC3C5-E941-4768-437C-B720B9FE4495}"/>
              </a:ext>
            </a:extLst>
          </p:cNvPr>
          <p:cNvSpPr/>
          <p:nvPr/>
        </p:nvSpPr>
        <p:spPr>
          <a:xfrm>
            <a:off x="5786604" y="4279650"/>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10" name="Flowchart: Connector 109">
            <a:extLst>
              <a:ext uri="{FF2B5EF4-FFF2-40B4-BE49-F238E27FC236}">
                <a16:creationId xmlns:a16="http://schemas.microsoft.com/office/drawing/2014/main" id="{20A0C964-48CD-7426-949D-5D15C6817646}"/>
              </a:ext>
            </a:extLst>
          </p:cNvPr>
          <p:cNvSpPr/>
          <p:nvPr/>
        </p:nvSpPr>
        <p:spPr>
          <a:xfrm>
            <a:off x="6845401" y="501891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1" name="Flowchart: Connector 110">
            <a:extLst>
              <a:ext uri="{FF2B5EF4-FFF2-40B4-BE49-F238E27FC236}">
                <a16:creationId xmlns:a16="http://schemas.microsoft.com/office/drawing/2014/main" id="{1302CC8F-4545-7330-57BD-056E318EC463}"/>
              </a:ext>
            </a:extLst>
          </p:cNvPr>
          <p:cNvSpPr/>
          <p:nvPr/>
        </p:nvSpPr>
        <p:spPr>
          <a:xfrm>
            <a:off x="6460158" y="501840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2" name="Flowchart: Connector 111">
            <a:extLst>
              <a:ext uri="{FF2B5EF4-FFF2-40B4-BE49-F238E27FC236}">
                <a16:creationId xmlns:a16="http://schemas.microsoft.com/office/drawing/2014/main" id="{D8A8ED21-19A2-D957-B441-04DFAED12E27}"/>
              </a:ext>
            </a:extLst>
          </p:cNvPr>
          <p:cNvSpPr/>
          <p:nvPr/>
        </p:nvSpPr>
        <p:spPr>
          <a:xfrm>
            <a:off x="6632553" y="395552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3" name="Flowchart: Connector 112">
            <a:extLst>
              <a:ext uri="{FF2B5EF4-FFF2-40B4-BE49-F238E27FC236}">
                <a16:creationId xmlns:a16="http://schemas.microsoft.com/office/drawing/2014/main" id="{28A18131-4C01-1201-C6AA-3FBB4C95CAA1}"/>
              </a:ext>
            </a:extLst>
          </p:cNvPr>
          <p:cNvSpPr/>
          <p:nvPr/>
        </p:nvSpPr>
        <p:spPr>
          <a:xfrm>
            <a:off x="2478312" y="493534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0" name="Flowchart: Connector 129">
            <a:extLst>
              <a:ext uri="{FF2B5EF4-FFF2-40B4-BE49-F238E27FC236}">
                <a16:creationId xmlns:a16="http://schemas.microsoft.com/office/drawing/2014/main" id="{788B2216-C4E9-91DF-3C3F-D6CE89B015D3}"/>
              </a:ext>
            </a:extLst>
          </p:cNvPr>
          <p:cNvSpPr/>
          <p:nvPr/>
        </p:nvSpPr>
        <p:spPr>
          <a:xfrm>
            <a:off x="9595278" y="369218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1" name="Flowchart: Connector 130">
            <a:extLst>
              <a:ext uri="{FF2B5EF4-FFF2-40B4-BE49-F238E27FC236}">
                <a16:creationId xmlns:a16="http://schemas.microsoft.com/office/drawing/2014/main" id="{0C59F7CC-ABC7-88E9-06BB-D9ABE56C1CF5}"/>
              </a:ext>
            </a:extLst>
          </p:cNvPr>
          <p:cNvSpPr/>
          <p:nvPr/>
        </p:nvSpPr>
        <p:spPr>
          <a:xfrm>
            <a:off x="10487612" y="403007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2" name="Flowchart: Connector 131">
            <a:extLst>
              <a:ext uri="{FF2B5EF4-FFF2-40B4-BE49-F238E27FC236}">
                <a16:creationId xmlns:a16="http://schemas.microsoft.com/office/drawing/2014/main" id="{04DEDDC3-8827-0FE6-4920-BE4CAE6BDB0E}"/>
              </a:ext>
            </a:extLst>
          </p:cNvPr>
          <p:cNvSpPr/>
          <p:nvPr/>
        </p:nvSpPr>
        <p:spPr>
          <a:xfrm>
            <a:off x="9736873" y="306378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3" name="Flowchart: Connector 132">
            <a:extLst>
              <a:ext uri="{FF2B5EF4-FFF2-40B4-BE49-F238E27FC236}">
                <a16:creationId xmlns:a16="http://schemas.microsoft.com/office/drawing/2014/main" id="{9C49432C-BF22-3276-1441-B19659D7BEEF}"/>
              </a:ext>
            </a:extLst>
          </p:cNvPr>
          <p:cNvSpPr/>
          <p:nvPr/>
        </p:nvSpPr>
        <p:spPr>
          <a:xfrm>
            <a:off x="10796298" y="3321595"/>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4" name="Flowchart: Connector 133">
            <a:extLst>
              <a:ext uri="{FF2B5EF4-FFF2-40B4-BE49-F238E27FC236}">
                <a16:creationId xmlns:a16="http://schemas.microsoft.com/office/drawing/2014/main" id="{AAB30AD9-7A95-6A58-FE6B-2C5E7F874250}"/>
              </a:ext>
            </a:extLst>
          </p:cNvPr>
          <p:cNvSpPr/>
          <p:nvPr/>
        </p:nvSpPr>
        <p:spPr>
          <a:xfrm>
            <a:off x="9901935" y="2413104"/>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35" name="Flowchart: Connector 134">
            <a:extLst>
              <a:ext uri="{FF2B5EF4-FFF2-40B4-BE49-F238E27FC236}">
                <a16:creationId xmlns:a16="http://schemas.microsoft.com/office/drawing/2014/main" id="{1BA7FE02-25FE-EA76-0DFC-9B0F74A20AAB}"/>
              </a:ext>
            </a:extLst>
          </p:cNvPr>
          <p:cNvSpPr/>
          <p:nvPr/>
        </p:nvSpPr>
        <p:spPr>
          <a:xfrm>
            <a:off x="10347340" y="250601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6" name="Flowchart: Connector 135">
            <a:extLst>
              <a:ext uri="{FF2B5EF4-FFF2-40B4-BE49-F238E27FC236}">
                <a16:creationId xmlns:a16="http://schemas.microsoft.com/office/drawing/2014/main" id="{B846A01A-B23B-561D-A116-98D5AAB88D48}"/>
              </a:ext>
            </a:extLst>
          </p:cNvPr>
          <p:cNvSpPr/>
          <p:nvPr/>
        </p:nvSpPr>
        <p:spPr>
          <a:xfrm>
            <a:off x="9449754" y="4833242"/>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37" name="Flowchart: Connector 136">
            <a:extLst>
              <a:ext uri="{FF2B5EF4-FFF2-40B4-BE49-F238E27FC236}">
                <a16:creationId xmlns:a16="http://schemas.microsoft.com/office/drawing/2014/main" id="{9A743B57-BA29-560B-C1F8-AEBF807BD0D6}"/>
              </a:ext>
            </a:extLst>
          </p:cNvPr>
          <p:cNvSpPr/>
          <p:nvPr/>
        </p:nvSpPr>
        <p:spPr>
          <a:xfrm>
            <a:off x="9688325" y="4279650"/>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38" name="Flowchart: Connector 137">
            <a:extLst>
              <a:ext uri="{FF2B5EF4-FFF2-40B4-BE49-F238E27FC236}">
                <a16:creationId xmlns:a16="http://schemas.microsoft.com/office/drawing/2014/main" id="{62CC8817-08B1-0134-8C2C-A8A42187DCA7}"/>
              </a:ext>
            </a:extLst>
          </p:cNvPr>
          <p:cNvSpPr/>
          <p:nvPr/>
        </p:nvSpPr>
        <p:spPr>
          <a:xfrm>
            <a:off x="10893494" y="491662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9" name="Flowchart: Connector 138">
            <a:extLst>
              <a:ext uri="{FF2B5EF4-FFF2-40B4-BE49-F238E27FC236}">
                <a16:creationId xmlns:a16="http://schemas.microsoft.com/office/drawing/2014/main" id="{3C89A936-3CC9-F829-F529-B9BBE802BB42}"/>
              </a:ext>
            </a:extLst>
          </p:cNvPr>
          <p:cNvSpPr/>
          <p:nvPr/>
        </p:nvSpPr>
        <p:spPr>
          <a:xfrm>
            <a:off x="10487611" y="4741219"/>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0" name="Flowchart: Connector 139">
            <a:extLst>
              <a:ext uri="{FF2B5EF4-FFF2-40B4-BE49-F238E27FC236}">
                <a16:creationId xmlns:a16="http://schemas.microsoft.com/office/drawing/2014/main" id="{18BDF700-DA91-A8B3-64EA-4DCBD543482B}"/>
              </a:ext>
            </a:extLst>
          </p:cNvPr>
          <p:cNvSpPr/>
          <p:nvPr/>
        </p:nvSpPr>
        <p:spPr>
          <a:xfrm>
            <a:off x="11336378" y="509490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1" name="Flowchart: Connector 140">
            <a:extLst>
              <a:ext uri="{FF2B5EF4-FFF2-40B4-BE49-F238E27FC236}">
                <a16:creationId xmlns:a16="http://schemas.microsoft.com/office/drawing/2014/main" id="{8F704935-6448-52FF-B2DE-751E1FED409B}"/>
              </a:ext>
            </a:extLst>
          </p:cNvPr>
          <p:cNvSpPr/>
          <p:nvPr/>
        </p:nvSpPr>
        <p:spPr>
          <a:xfrm>
            <a:off x="9017957" y="490379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2" name="Flowchart: Connector 141">
            <a:extLst>
              <a:ext uri="{FF2B5EF4-FFF2-40B4-BE49-F238E27FC236}">
                <a16:creationId xmlns:a16="http://schemas.microsoft.com/office/drawing/2014/main" id="{C0AA2232-9249-360B-A37E-0EFE2A4EF049}"/>
              </a:ext>
            </a:extLst>
          </p:cNvPr>
          <p:cNvSpPr/>
          <p:nvPr/>
        </p:nvSpPr>
        <p:spPr>
          <a:xfrm>
            <a:off x="10193864" y="165252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Connector 142">
            <a:extLst>
              <a:ext uri="{FF2B5EF4-FFF2-40B4-BE49-F238E27FC236}">
                <a16:creationId xmlns:a16="http://schemas.microsoft.com/office/drawing/2014/main" id="{C0EA0ADA-6BE5-82D4-60B5-7A2877B5B73F}"/>
              </a:ext>
            </a:extLst>
          </p:cNvPr>
          <p:cNvSpPr/>
          <p:nvPr/>
        </p:nvSpPr>
        <p:spPr>
          <a:xfrm>
            <a:off x="10192305" y="184454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Connector 143">
            <a:extLst>
              <a:ext uri="{FF2B5EF4-FFF2-40B4-BE49-F238E27FC236}">
                <a16:creationId xmlns:a16="http://schemas.microsoft.com/office/drawing/2014/main" id="{A04DAC40-6132-2171-0358-67118B545363}"/>
              </a:ext>
            </a:extLst>
          </p:cNvPr>
          <p:cNvSpPr/>
          <p:nvPr/>
        </p:nvSpPr>
        <p:spPr>
          <a:xfrm>
            <a:off x="6104283" y="517118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Connector 144">
            <a:extLst>
              <a:ext uri="{FF2B5EF4-FFF2-40B4-BE49-F238E27FC236}">
                <a16:creationId xmlns:a16="http://schemas.microsoft.com/office/drawing/2014/main" id="{FBEA6410-DBD8-E6B9-579D-70B670EB8EC8}"/>
              </a:ext>
            </a:extLst>
          </p:cNvPr>
          <p:cNvSpPr/>
          <p:nvPr/>
        </p:nvSpPr>
        <p:spPr>
          <a:xfrm>
            <a:off x="6102724" y="5363208"/>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Connector 145">
            <a:extLst>
              <a:ext uri="{FF2B5EF4-FFF2-40B4-BE49-F238E27FC236}">
                <a16:creationId xmlns:a16="http://schemas.microsoft.com/office/drawing/2014/main" id="{74B0794A-A4DE-BACE-75E9-3DDAA57C9345}"/>
              </a:ext>
            </a:extLst>
          </p:cNvPr>
          <p:cNvSpPr/>
          <p:nvPr/>
        </p:nvSpPr>
        <p:spPr>
          <a:xfrm>
            <a:off x="6091581" y="448399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Connector 146">
            <a:extLst>
              <a:ext uri="{FF2B5EF4-FFF2-40B4-BE49-F238E27FC236}">
                <a16:creationId xmlns:a16="http://schemas.microsoft.com/office/drawing/2014/main" id="{57DCDD6B-8F67-CD85-A437-4CB659F5203A}"/>
              </a:ext>
            </a:extLst>
          </p:cNvPr>
          <p:cNvSpPr/>
          <p:nvPr/>
        </p:nvSpPr>
        <p:spPr>
          <a:xfrm>
            <a:off x="6090022" y="4676018"/>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Connector 147">
            <a:extLst>
              <a:ext uri="{FF2B5EF4-FFF2-40B4-BE49-F238E27FC236}">
                <a16:creationId xmlns:a16="http://schemas.microsoft.com/office/drawing/2014/main" id="{BB5655C7-CE54-D611-D2F8-0938D38E9FA0}"/>
              </a:ext>
            </a:extLst>
          </p:cNvPr>
          <p:cNvSpPr/>
          <p:nvPr/>
        </p:nvSpPr>
        <p:spPr>
          <a:xfrm>
            <a:off x="6091346" y="377834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Connector 148">
            <a:extLst>
              <a:ext uri="{FF2B5EF4-FFF2-40B4-BE49-F238E27FC236}">
                <a16:creationId xmlns:a16="http://schemas.microsoft.com/office/drawing/2014/main" id="{B3AF0746-F7D1-4AD8-27F9-854C90FB7CD7}"/>
              </a:ext>
            </a:extLst>
          </p:cNvPr>
          <p:cNvSpPr/>
          <p:nvPr/>
        </p:nvSpPr>
        <p:spPr>
          <a:xfrm>
            <a:off x="6089787" y="397037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Connector 149">
            <a:extLst>
              <a:ext uri="{FF2B5EF4-FFF2-40B4-BE49-F238E27FC236}">
                <a16:creationId xmlns:a16="http://schemas.microsoft.com/office/drawing/2014/main" id="{08BCE395-5AF2-3B66-3461-E3045630BF27}"/>
              </a:ext>
            </a:extLst>
          </p:cNvPr>
          <p:cNvSpPr/>
          <p:nvPr/>
        </p:nvSpPr>
        <p:spPr>
          <a:xfrm>
            <a:off x="6101141" y="302653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Connector 150">
            <a:extLst>
              <a:ext uri="{FF2B5EF4-FFF2-40B4-BE49-F238E27FC236}">
                <a16:creationId xmlns:a16="http://schemas.microsoft.com/office/drawing/2014/main" id="{BD4E07A0-568D-E08C-7B8C-E024B6532E9B}"/>
              </a:ext>
            </a:extLst>
          </p:cNvPr>
          <p:cNvSpPr/>
          <p:nvPr/>
        </p:nvSpPr>
        <p:spPr>
          <a:xfrm>
            <a:off x="6099582" y="3218555"/>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Connector 151">
            <a:extLst>
              <a:ext uri="{FF2B5EF4-FFF2-40B4-BE49-F238E27FC236}">
                <a16:creationId xmlns:a16="http://schemas.microsoft.com/office/drawing/2014/main" id="{7A1CCF22-7FFD-2AEC-53ED-615239A98FFB}"/>
              </a:ext>
            </a:extLst>
          </p:cNvPr>
          <p:cNvSpPr/>
          <p:nvPr/>
        </p:nvSpPr>
        <p:spPr>
          <a:xfrm>
            <a:off x="2029044" y="533462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Connector 152">
            <a:extLst>
              <a:ext uri="{FF2B5EF4-FFF2-40B4-BE49-F238E27FC236}">
                <a16:creationId xmlns:a16="http://schemas.microsoft.com/office/drawing/2014/main" id="{2C206088-80DA-DE9A-3811-7B484EBDD6B4}"/>
              </a:ext>
            </a:extLst>
          </p:cNvPr>
          <p:cNvSpPr/>
          <p:nvPr/>
        </p:nvSpPr>
        <p:spPr>
          <a:xfrm>
            <a:off x="2016342" y="464743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EED5CD-5994-89F7-8BB4-F1FDC6C5B609}"/>
              </a:ext>
            </a:extLst>
          </p:cNvPr>
          <p:cNvSpPr/>
          <p:nvPr/>
        </p:nvSpPr>
        <p:spPr>
          <a:xfrm>
            <a:off x="2016107" y="394178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Connector 154">
            <a:extLst>
              <a:ext uri="{FF2B5EF4-FFF2-40B4-BE49-F238E27FC236}">
                <a16:creationId xmlns:a16="http://schemas.microsoft.com/office/drawing/2014/main" id="{8B4F4607-D69D-E343-0F6F-D8AEC92822BE}"/>
              </a:ext>
            </a:extLst>
          </p:cNvPr>
          <p:cNvSpPr/>
          <p:nvPr/>
        </p:nvSpPr>
        <p:spPr>
          <a:xfrm>
            <a:off x="2027461" y="2997943"/>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Connector 155">
            <a:extLst>
              <a:ext uri="{FF2B5EF4-FFF2-40B4-BE49-F238E27FC236}">
                <a16:creationId xmlns:a16="http://schemas.microsoft.com/office/drawing/2014/main" id="{BE9C1C53-8AA4-255C-1483-DC1E68191A02}"/>
              </a:ext>
            </a:extLst>
          </p:cNvPr>
          <p:cNvSpPr/>
          <p:nvPr/>
        </p:nvSpPr>
        <p:spPr>
          <a:xfrm>
            <a:off x="2025902" y="3189967"/>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Connector 156">
            <a:extLst>
              <a:ext uri="{FF2B5EF4-FFF2-40B4-BE49-F238E27FC236}">
                <a16:creationId xmlns:a16="http://schemas.microsoft.com/office/drawing/2014/main" id="{3D131234-942D-0B5D-E8F8-F018681EA128}"/>
              </a:ext>
            </a:extLst>
          </p:cNvPr>
          <p:cNvSpPr/>
          <p:nvPr/>
        </p:nvSpPr>
        <p:spPr>
          <a:xfrm>
            <a:off x="10169240" y="538973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Connector 157">
            <a:extLst>
              <a:ext uri="{FF2B5EF4-FFF2-40B4-BE49-F238E27FC236}">
                <a16:creationId xmlns:a16="http://schemas.microsoft.com/office/drawing/2014/main" id="{04802755-7166-7D0C-2189-E915B900BB94}"/>
              </a:ext>
            </a:extLst>
          </p:cNvPr>
          <p:cNvSpPr/>
          <p:nvPr/>
        </p:nvSpPr>
        <p:spPr>
          <a:xfrm>
            <a:off x="10156538" y="470254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F75B28E4-9303-A2D7-6101-111967BC1A95}"/>
              </a:ext>
            </a:extLst>
          </p:cNvPr>
          <p:cNvSpPr/>
          <p:nvPr/>
        </p:nvSpPr>
        <p:spPr>
          <a:xfrm>
            <a:off x="10156303" y="399689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Connector 159">
            <a:extLst>
              <a:ext uri="{FF2B5EF4-FFF2-40B4-BE49-F238E27FC236}">
                <a16:creationId xmlns:a16="http://schemas.microsoft.com/office/drawing/2014/main" id="{44521232-1285-F740-7BE7-B250C886671F}"/>
              </a:ext>
            </a:extLst>
          </p:cNvPr>
          <p:cNvSpPr/>
          <p:nvPr/>
        </p:nvSpPr>
        <p:spPr>
          <a:xfrm>
            <a:off x="10167657" y="3053057"/>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Connector 160">
            <a:extLst>
              <a:ext uri="{FF2B5EF4-FFF2-40B4-BE49-F238E27FC236}">
                <a16:creationId xmlns:a16="http://schemas.microsoft.com/office/drawing/2014/main" id="{0CA30CC3-6C3C-2643-BFE9-A9532595BE3B}"/>
              </a:ext>
            </a:extLst>
          </p:cNvPr>
          <p:cNvSpPr/>
          <p:nvPr/>
        </p:nvSpPr>
        <p:spPr>
          <a:xfrm>
            <a:off x="10166098" y="324508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D0B6A0AA-05C6-9362-0872-5A6C25F7382A}"/>
              </a:ext>
            </a:extLst>
          </p:cNvPr>
          <p:cNvSpPr/>
          <p:nvPr/>
        </p:nvSpPr>
        <p:spPr>
          <a:xfrm>
            <a:off x="607574" y="1036897"/>
            <a:ext cx="3182112" cy="51055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rgbClr val="002060"/>
                </a:solidFill>
              </a:rPr>
              <a:t>2-way sort</a:t>
            </a:r>
          </a:p>
        </p:txBody>
      </p:sp>
      <p:sp>
        <p:nvSpPr>
          <p:cNvPr id="163" name="Rectangle 162">
            <a:extLst>
              <a:ext uri="{FF2B5EF4-FFF2-40B4-BE49-F238E27FC236}">
                <a16:creationId xmlns:a16="http://schemas.microsoft.com/office/drawing/2014/main" id="{000CE5E3-44B3-63F4-5A3B-D831B0A90967}"/>
              </a:ext>
            </a:extLst>
          </p:cNvPr>
          <p:cNvSpPr/>
          <p:nvPr/>
        </p:nvSpPr>
        <p:spPr>
          <a:xfrm>
            <a:off x="4600879" y="1034040"/>
            <a:ext cx="3182112" cy="51055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rgbClr val="002060"/>
                </a:solidFill>
              </a:rPr>
              <a:t>4-way sort</a:t>
            </a:r>
          </a:p>
        </p:txBody>
      </p:sp>
      <p:sp>
        <p:nvSpPr>
          <p:cNvPr id="164" name="Rectangle 163">
            <a:extLst>
              <a:ext uri="{FF2B5EF4-FFF2-40B4-BE49-F238E27FC236}">
                <a16:creationId xmlns:a16="http://schemas.microsoft.com/office/drawing/2014/main" id="{7E5B6AEB-69EC-5240-1952-23DF679B035D}"/>
              </a:ext>
            </a:extLst>
          </p:cNvPr>
          <p:cNvSpPr/>
          <p:nvPr/>
        </p:nvSpPr>
        <p:spPr>
          <a:xfrm>
            <a:off x="8733875" y="1038986"/>
            <a:ext cx="3182112" cy="51055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rgbClr val="002060"/>
                </a:solidFill>
              </a:rPr>
              <a:t>6-way sort</a:t>
            </a:r>
          </a:p>
        </p:txBody>
      </p:sp>
      <p:sp>
        <p:nvSpPr>
          <p:cNvPr id="3" name="Flowchart: Connector 2">
            <a:extLst>
              <a:ext uri="{FF2B5EF4-FFF2-40B4-BE49-F238E27FC236}">
                <a16:creationId xmlns:a16="http://schemas.microsoft.com/office/drawing/2014/main" id="{DE2E860A-FFAB-834F-33B7-8FF1FCC2A963}"/>
              </a:ext>
            </a:extLst>
          </p:cNvPr>
          <p:cNvSpPr/>
          <p:nvPr/>
        </p:nvSpPr>
        <p:spPr>
          <a:xfrm>
            <a:off x="10483206" y="329649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Flowchart: Connector 8">
            <a:extLst>
              <a:ext uri="{FF2B5EF4-FFF2-40B4-BE49-F238E27FC236}">
                <a16:creationId xmlns:a16="http://schemas.microsoft.com/office/drawing/2014/main" id="{BD32F3EC-F6C0-7300-265E-2B210949764E}"/>
              </a:ext>
            </a:extLst>
          </p:cNvPr>
          <p:cNvSpPr/>
          <p:nvPr/>
        </p:nvSpPr>
        <p:spPr>
          <a:xfrm>
            <a:off x="10939106" y="3995928"/>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5" name="Flowchart: Connector 14">
            <a:extLst>
              <a:ext uri="{FF2B5EF4-FFF2-40B4-BE49-F238E27FC236}">
                <a16:creationId xmlns:a16="http://schemas.microsoft.com/office/drawing/2014/main" id="{DC07CC3C-FA82-EDA9-9EDC-6C00C732C610}"/>
              </a:ext>
            </a:extLst>
          </p:cNvPr>
          <p:cNvSpPr/>
          <p:nvPr/>
        </p:nvSpPr>
        <p:spPr>
          <a:xfrm>
            <a:off x="11194397" y="4607883"/>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81174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4B18-9BEC-4842-FF16-896F69E2A0D8}"/>
              </a:ext>
            </a:extLst>
          </p:cNvPr>
          <p:cNvSpPr>
            <a:spLocks noGrp="1"/>
          </p:cNvSpPr>
          <p:nvPr>
            <p:ph type="title"/>
          </p:nvPr>
        </p:nvSpPr>
        <p:spPr>
          <a:xfrm>
            <a:off x="676656" y="356616"/>
            <a:ext cx="9692640" cy="822642"/>
          </a:xfrm>
        </p:spPr>
        <p:txBody>
          <a:bodyPr>
            <a:normAutofit fontScale="90000"/>
          </a:bodyPr>
          <a:lstStyle/>
          <a:p>
            <a:r>
              <a:rPr lang="en-US" dirty="0"/>
              <a:t>Streams, droplet formation and drop delay</a:t>
            </a:r>
          </a:p>
        </p:txBody>
      </p:sp>
      <p:pic>
        <p:nvPicPr>
          <p:cNvPr id="5" name="Picture 4">
            <a:extLst>
              <a:ext uri="{FF2B5EF4-FFF2-40B4-BE49-F238E27FC236}">
                <a16:creationId xmlns:a16="http://schemas.microsoft.com/office/drawing/2014/main" id="{05A89C23-BE79-1434-83A9-F7AB2FDFEA0C}"/>
              </a:ext>
            </a:extLst>
          </p:cNvPr>
          <p:cNvPicPr>
            <a:picLocks noChangeAspect="1"/>
          </p:cNvPicPr>
          <p:nvPr/>
        </p:nvPicPr>
        <p:blipFill>
          <a:blip r:embed="rId3"/>
          <a:stretch>
            <a:fillRect/>
          </a:stretch>
        </p:blipFill>
        <p:spPr>
          <a:xfrm>
            <a:off x="522204" y="1456065"/>
            <a:ext cx="7094110" cy="4746718"/>
          </a:xfrm>
          <a:prstGeom prst="rect">
            <a:avLst/>
          </a:prstGeom>
        </p:spPr>
      </p:pic>
      <p:pic>
        <p:nvPicPr>
          <p:cNvPr id="6" name="Picture 5" descr="A diagram of a dropout&#10;&#10;Description automatically generated">
            <a:extLst>
              <a:ext uri="{FF2B5EF4-FFF2-40B4-BE49-F238E27FC236}">
                <a16:creationId xmlns:a16="http://schemas.microsoft.com/office/drawing/2014/main" id="{48A7D3F0-B2CE-11F1-9338-AE078EBEC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502" y="1444635"/>
            <a:ext cx="3153258" cy="4746718"/>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3303FAD-EAD1-9678-BDFD-3398465B2692}"/>
                  </a:ext>
                </a:extLst>
              </p14:cNvPr>
              <p14:cNvContentPartPr/>
              <p14:nvPr/>
            </p14:nvContentPartPr>
            <p14:xfrm>
              <a:off x="8064792" y="1728216"/>
              <a:ext cx="360" cy="360"/>
            </p14:xfrm>
          </p:contentPart>
        </mc:Choice>
        <mc:Fallback xmlns="">
          <p:pic>
            <p:nvPicPr>
              <p:cNvPr id="10" name="Ink 9">
                <a:extLst>
                  <a:ext uri="{FF2B5EF4-FFF2-40B4-BE49-F238E27FC236}">
                    <a16:creationId xmlns:a16="http://schemas.microsoft.com/office/drawing/2014/main" id="{93303FAD-EAD1-9678-BDFD-3398465B2692}"/>
                  </a:ext>
                </a:extLst>
              </p:cNvPr>
              <p:cNvPicPr/>
              <p:nvPr/>
            </p:nvPicPr>
            <p:blipFill>
              <a:blip r:embed="rId6"/>
              <a:stretch>
                <a:fillRect/>
              </a:stretch>
            </p:blipFill>
            <p:spPr>
              <a:xfrm>
                <a:off x="8011152" y="16202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9561D4CF-F034-6DDB-F109-8E987082E78E}"/>
                  </a:ext>
                </a:extLst>
              </p14:cNvPr>
              <p14:cNvContentPartPr/>
              <p14:nvPr/>
            </p14:nvContentPartPr>
            <p14:xfrm>
              <a:off x="8103672" y="1700136"/>
              <a:ext cx="53280" cy="10080"/>
            </p14:xfrm>
          </p:contentPart>
        </mc:Choice>
        <mc:Fallback xmlns="">
          <p:pic>
            <p:nvPicPr>
              <p:cNvPr id="11" name="Ink 10">
                <a:extLst>
                  <a:ext uri="{FF2B5EF4-FFF2-40B4-BE49-F238E27FC236}">
                    <a16:creationId xmlns:a16="http://schemas.microsoft.com/office/drawing/2014/main" id="{9561D4CF-F034-6DDB-F109-8E987082E78E}"/>
                  </a:ext>
                </a:extLst>
              </p:cNvPr>
              <p:cNvPicPr/>
              <p:nvPr/>
            </p:nvPicPr>
            <p:blipFill>
              <a:blip r:embed="rId8"/>
              <a:stretch>
                <a:fillRect/>
              </a:stretch>
            </p:blipFill>
            <p:spPr>
              <a:xfrm>
                <a:off x="8049672" y="1592496"/>
                <a:ext cx="160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711F9DBF-8142-5692-99CF-096187F9CC38}"/>
                  </a:ext>
                </a:extLst>
              </p14:cNvPr>
              <p14:cNvContentPartPr/>
              <p14:nvPr/>
            </p14:nvContentPartPr>
            <p14:xfrm>
              <a:off x="8056152" y="1592496"/>
              <a:ext cx="91440" cy="300600"/>
            </p14:xfrm>
          </p:contentPart>
        </mc:Choice>
        <mc:Fallback xmlns="">
          <p:pic>
            <p:nvPicPr>
              <p:cNvPr id="12" name="Ink 11">
                <a:extLst>
                  <a:ext uri="{FF2B5EF4-FFF2-40B4-BE49-F238E27FC236}">
                    <a16:creationId xmlns:a16="http://schemas.microsoft.com/office/drawing/2014/main" id="{711F9DBF-8142-5692-99CF-096187F9CC38}"/>
                  </a:ext>
                </a:extLst>
              </p:cNvPr>
              <p:cNvPicPr/>
              <p:nvPr/>
            </p:nvPicPr>
            <p:blipFill>
              <a:blip r:embed="rId10"/>
              <a:stretch>
                <a:fillRect/>
              </a:stretch>
            </p:blipFill>
            <p:spPr>
              <a:xfrm>
                <a:off x="8002152" y="1484496"/>
                <a:ext cx="19908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67657F8-8B59-BD4F-D5D3-E1ADB0E9EE5E}"/>
                  </a:ext>
                </a:extLst>
              </p14:cNvPr>
              <p14:cNvContentPartPr/>
              <p14:nvPr/>
            </p14:nvContentPartPr>
            <p14:xfrm>
              <a:off x="8192952" y="1828656"/>
              <a:ext cx="360" cy="360"/>
            </p14:xfrm>
          </p:contentPart>
        </mc:Choice>
        <mc:Fallback xmlns="">
          <p:pic>
            <p:nvPicPr>
              <p:cNvPr id="13" name="Ink 12">
                <a:extLst>
                  <a:ext uri="{FF2B5EF4-FFF2-40B4-BE49-F238E27FC236}">
                    <a16:creationId xmlns:a16="http://schemas.microsoft.com/office/drawing/2014/main" id="{367657F8-8B59-BD4F-D5D3-E1ADB0E9EE5E}"/>
                  </a:ext>
                </a:extLst>
              </p:cNvPr>
              <p:cNvPicPr/>
              <p:nvPr/>
            </p:nvPicPr>
            <p:blipFill>
              <a:blip r:embed="rId6"/>
              <a:stretch>
                <a:fillRect/>
              </a:stretch>
            </p:blipFill>
            <p:spPr>
              <a:xfrm>
                <a:off x="8139312" y="17210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F202B1E5-F8ED-3D68-346C-ABA5CBC57D58}"/>
                  </a:ext>
                </a:extLst>
              </p14:cNvPr>
              <p14:cNvContentPartPr/>
              <p14:nvPr/>
            </p14:nvContentPartPr>
            <p14:xfrm>
              <a:off x="8165232" y="1828656"/>
              <a:ext cx="360" cy="360"/>
            </p14:xfrm>
          </p:contentPart>
        </mc:Choice>
        <mc:Fallback xmlns="">
          <p:pic>
            <p:nvPicPr>
              <p:cNvPr id="14" name="Ink 13">
                <a:extLst>
                  <a:ext uri="{FF2B5EF4-FFF2-40B4-BE49-F238E27FC236}">
                    <a16:creationId xmlns:a16="http://schemas.microsoft.com/office/drawing/2014/main" id="{F202B1E5-F8ED-3D68-346C-ABA5CBC57D58}"/>
                  </a:ext>
                </a:extLst>
              </p:cNvPr>
              <p:cNvPicPr/>
              <p:nvPr/>
            </p:nvPicPr>
            <p:blipFill>
              <a:blip r:embed="rId6"/>
              <a:stretch>
                <a:fillRect/>
              </a:stretch>
            </p:blipFill>
            <p:spPr>
              <a:xfrm>
                <a:off x="8111592" y="17210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7D29F2D8-9F55-3069-7BDA-4788C24F9231}"/>
                  </a:ext>
                </a:extLst>
              </p14:cNvPr>
              <p14:cNvContentPartPr/>
              <p14:nvPr/>
            </p14:nvContentPartPr>
            <p14:xfrm>
              <a:off x="8146872" y="1709856"/>
              <a:ext cx="360" cy="360"/>
            </p14:xfrm>
          </p:contentPart>
        </mc:Choice>
        <mc:Fallback xmlns="">
          <p:pic>
            <p:nvPicPr>
              <p:cNvPr id="15" name="Ink 14">
                <a:extLst>
                  <a:ext uri="{FF2B5EF4-FFF2-40B4-BE49-F238E27FC236}">
                    <a16:creationId xmlns:a16="http://schemas.microsoft.com/office/drawing/2014/main" id="{7D29F2D8-9F55-3069-7BDA-4788C24F9231}"/>
                  </a:ext>
                </a:extLst>
              </p:cNvPr>
              <p:cNvPicPr/>
              <p:nvPr/>
            </p:nvPicPr>
            <p:blipFill>
              <a:blip r:embed="rId6"/>
              <a:stretch>
                <a:fillRect/>
              </a:stretch>
            </p:blipFill>
            <p:spPr>
              <a:xfrm>
                <a:off x="8093232" y="16022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D36C870D-E83B-37F7-7AD7-C1F4D30092C8}"/>
                  </a:ext>
                </a:extLst>
              </p14:cNvPr>
              <p14:cNvContentPartPr/>
              <p14:nvPr/>
            </p14:nvContentPartPr>
            <p14:xfrm>
              <a:off x="8083152" y="1645416"/>
              <a:ext cx="360" cy="360"/>
            </p14:xfrm>
          </p:contentPart>
        </mc:Choice>
        <mc:Fallback xmlns="">
          <p:pic>
            <p:nvPicPr>
              <p:cNvPr id="21" name="Ink 20">
                <a:extLst>
                  <a:ext uri="{FF2B5EF4-FFF2-40B4-BE49-F238E27FC236}">
                    <a16:creationId xmlns:a16="http://schemas.microsoft.com/office/drawing/2014/main" id="{D36C870D-E83B-37F7-7AD7-C1F4D30092C8}"/>
                  </a:ext>
                </a:extLst>
              </p:cNvPr>
              <p:cNvPicPr/>
              <p:nvPr/>
            </p:nvPicPr>
            <p:blipFill>
              <a:blip r:embed="rId15"/>
              <a:stretch>
                <a:fillRect/>
              </a:stretch>
            </p:blipFill>
            <p:spPr>
              <a:xfrm>
                <a:off x="8020152" y="1582776"/>
                <a:ext cx="126000" cy="126000"/>
              </a:xfrm>
              <a:prstGeom prst="rect">
                <a:avLst/>
              </a:prstGeom>
            </p:spPr>
          </p:pic>
        </mc:Fallback>
      </mc:AlternateContent>
      <p:grpSp>
        <p:nvGrpSpPr>
          <p:cNvPr id="31" name="Group 30">
            <a:extLst>
              <a:ext uri="{FF2B5EF4-FFF2-40B4-BE49-F238E27FC236}">
                <a16:creationId xmlns:a16="http://schemas.microsoft.com/office/drawing/2014/main" id="{0F1E8FF8-234E-36F0-23F9-FEBA6C6196B9}"/>
              </a:ext>
            </a:extLst>
          </p:cNvPr>
          <p:cNvGrpSpPr/>
          <p:nvPr/>
        </p:nvGrpSpPr>
        <p:grpSpPr>
          <a:xfrm>
            <a:off x="8092152" y="1755576"/>
            <a:ext cx="28080" cy="119160"/>
            <a:chOff x="8092152" y="1755576"/>
            <a:chExt cx="28080" cy="119160"/>
          </a:xfrm>
        </p:grpSpPr>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93A7F418-55D6-2D56-2EF9-406A2E8F7EB5}"/>
                    </a:ext>
                  </a:extLst>
                </p14:cNvPr>
                <p14:cNvContentPartPr/>
                <p14:nvPr/>
              </p14:nvContentPartPr>
              <p14:xfrm>
                <a:off x="8119872" y="1755576"/>
                <a:ext cx="360" cy="360"/>
              </p14:xfrm>
            </p:contentPart>
          </mc:Choice>
          <mc:Fallback xmlns="">
            <p:pic>
              <p:nvPicPr>
                <p:cNvPr id="27" name="Ink 26">
                  <a:extLst>
                    <a:ext uri="{FF2B5EF4-FFF2-40B4-BE49-F238E27FC236}">
                      <a16:creationId xmlns:a16="http://schemas.microsoft.com/office/drawing/2014/main" id="{93A7F418-55D6-2D56-2EF9-406A2E8F7EB5}"/>
                    </a:ext>
                  </a:extLst>
                </p:cNvPr>
                <p:cNvPicPr/>
                <p:nvPr/>
              </p:nvPicPr>
              <p:blipFill>
                <a:blip r:embed="rId17"/>
                <a:stretch>
                  <a:fillRect/>
                </a:stretch>
              </p:blipFill>
              <p:spPr>
                <a:xfrm>
                  <a:off x="8056872" y="169257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2FD6DD36-B472-7562-0D30-A41C2302DE00}"/>
                    </a:ext>
                  </a:extLst>
                </p14:cNvPr>
                <p14:cNvContentPartPr/>
                <p14:nvPr/>
              </p14:nvContentPartPr>
              <p14:xfrm>
                <a:off x="8101512" y="1810296"/>
                <a:ext cx="360" cy="360"/>
              </p14:xfrm>
            </p:contentPart>
          </mc:Choice>
          <mc:Fallback xmlns="">
            <p:pic>
              <p:nvPicPr>
                <p:cNvPr id="28" name="Ink 27">
                  <a:extLst>
                    <a:ext uri="{FF2B5EF4-FFF2-40B4-BE49-F238E27FC236}">
                      <a16:creationId xmlns:a16="http://schemas.microsoft.com/office/drawing/2014/main" id="{2FD6DD36-B472-7562-0D30-A41C2302DE00}"/>
                    </a:ext>
                  </a:extLst>
                </p:cNvPr>
                <p:cNvPicPr/>
                <p:nvPr/>
              </p:nvPicPr>
              <p:blipFill>
                <a:blip r:embed="rId17"/>
                <a:stretch>
                  <a:fillRect/>
                </a:stretch>
              </p:blipFill>
              <p:spPr>
                <a:xfrm>
                  <a:off x="8038512" y="174765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7A03A272-DD74-75AE-A8F4-2EBCA026627B}"/>
                    </a:ext>
                  </a:extLst>
                </p14:cNvPr>
                <p14:cNvContentPartPr/>
                <p14:nvPr/>
              </p14:nvContentPartPr>
              <p14:xfrm>
                <a:off x="8092152" y="1874376"/>
                <a:ext cx="360" cy="360"/>
              </p14:xfrm>
            </p:contentPart>
          </mc:Choice>
          <mc:Fallback xmlns="">
            <p:pic>
              <p:nvPicPr>
                <p:cNvPr id="30" name="Ink 29">
                  <a:extLst>
                    <a:ext uri="{FF2B5EF4-FFF2-40B4-BE49-F238E27FC236}">
                      <a16:creationId xmlns:a16="http://schemas.microsoft.com/office/drawing/2014/main" id="{7A03A272-DD74-75AE-A8F4-2EBCA026627B}"/>
                    </a:ext>
                  </a:extLst>
                </p:cNvPr>
                <p:cNvPicPr/>
                <p:nvPr/>
              </p:nvPicPr>
              <p:blipFill>
                <a:blip r:embed="rId17"/>
                <a:stretch>
                  <a:fillRect/>
                </a:stretch>
              </p:blipFill>
              <p:spPr>
                <a:xfrm>
                  <a:off x="8029152" y="1811736"/>
                  <a:ext cx="126000" cy="126000"/>
                </a:xfrm>
                <a:prstGeom prst="rect">
                  <a:avLst/>
                </a:prstGeom>
              </p:spPr>
            </p:pic>
          </mc:Fallback>
        </mc:AlternateContent>
      </p:grpSp>
      <p:sp>
        <p:nvSpPr>
          <p:cNvPr id="3" name="TextBox 2">
            <a:extLst>
              <a:ext uri="{FF2B5EF4-FFF2-40B4-BE49-F238E27FC236}">
                <a16:creationId xmlns:a16="http://schemas.microsoft.com/office/drawing/2014/main" id="{93C54CE1-B796-47FB-F4A5-2038A158684A}"/>
              </a:ext>
            </a:extLst>
          </p:cNvPr>
          <p:cNvSpPr txBox="1"/>
          <p:nvPr/>
        </p:nvSpPr>
        <p:spPr>
          <a:xfrm>
            <a:off x="10269000" y="6501384"/>
            <a:ext cx="2075400" cy="312650"/>
          </a:xfrm>
          <a:prstGeom prst="rect">
            <a:avLst/>
          </a:prstGeom>
          <a:noFill/>
        </p:spPr>
        <p:txBody>
          <a:bodyPr wrap="square">
            <a:spAutoFit/>
          </a:bodyPr>
          <a:lstStyle/>
          <a:p>
            <a:pPr marL="0" marR="0" algn="ctr">
              <a:lnSpc>
                <a:spcPct val="107000"/>
              </a:lnSpc>
              <a:spcBef>
                <a:spcPts val="0"/>
              </a:spcBef>
              <a:spcAft>
                <a:spcPts val="800"/>
              </a:spcAft>
            </a:pPr>
            <a:r>
              <a:rPr lang="en-US" sz="1400" b="1"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(Bd biosciences,2019)</a:t>
            </a:r>
            <a:endParaRPr lang="en-US" sz="1800"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77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404F-2C57-E9BF-DD82-84166BFB1C84}"/>
              </a:ext>
            </a:extLst>
          </p:cNvPr>
          <p:cNvSpPr>
            <a:spLocks noGrp="1"/>
          </p:cNvSpPr>
          <p:nvPr>
            <p:ph type="title"/>
          </p:nvPr>
        </p:nvSpPr>
        <p:spPr>
          <a:xfrm>
            <a:off x="475488" y="229966"/>
            <a:ext cx="9692640" cy="895794"/>
          </a:xfrm>
        </p:spPr>
        <p:txBody>
          <a:bodyPr/>
          <a:lstStyle/>
          <a:p>
            <a:r>
              <a:rPr lang="en-US" dirty="0"/>
              <a:t>Different types of sorting </a:t>
            </a:r>
          </a:p>
        </p:txBody>
      </p:sp>
      <p:sp>
        <p:nvSpPr>
          <p:cNvPr id="4" name="Rectangle 3">
            <a:extLst>
              <a:ext uri="{FF2B5EF4-FFF2-40B4-BE49-F238E27FC236}">
                <a16:creationId xmlns:a16="http://schemas.microsoft.com/office/drawing/2014/main" id="{0C0B3429-AA0D-01A0-D661-0A8FBADE3F28}"/>
              </a:ext>
            </a:extLst>
          </p:cNvPr>
          <p:cNvSpPr/>
          <p:nvPr/>
        </p:nvSpPr>
        <p:spPr>
          <a:xfrm>
            <a:off x="1613916" y="1785166"/>
            <a:ext cx="1280160" cy="466344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Oval 4">
            <a:extLst>
              <a:ext uri="{FF2B5EF4-FFF2-40B4-BE49-F238E27FC236}">
                <a16:creationId xmlns:a16="http://schemas.microsoft.com/office/drawing/2014/main" id="{1DDB41B0-42FF-4CCD-7C80-6316FFD1D600}"/>
              </a:ext>
            </a:extLst>
          </p:cNvPr>
          <p:cNvSpPr/>
          <p:nvPr/>
        </p:nvSpPr>
        <p:spPr>
          <a:xfrm>
            <a:off x="1998345" y="2164531"/>
            <a:ext cx="496824" cy="50734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Oval 5">
            <a:extLst>
              <a:ext uri="{FF2B5EF4-FFF2-40B4-BE49-F238E27FC236}">
                <a16:creationId xmlns:a16="http://schemas.microsoft.com/office/drawing/2014/main" id="{B4B883DD-CA77-1185-5794-E5A724B85CF6}"/>
              </a:ext>
            </a:extLst>
          </p:cNvPr>
          <p:cNvSpPr/>
          <p:nvPr/>
        </p:nvSpPr>
        <p:spPr>
          <a:xfrm>
            <a:off x="2037969" y="2533524"/>
            <a:ext cx="432054" cy="40170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Rectangle 6">
            <a:extLst>
              <a:ext uri="{FF2B5EF4-FFF2-40B4-BE49-F238E27FC236}">
                <a16:creationId xmlns:a16="http://schemas.microsoft.com/office/drawing/2014/main" id="{6CD12EAD-E62E-8EC1-5406-ACB232510B22}"/>
              </a:ext>
            </a:extLst>
          </p:cNvPr>
          <p:cNvSpPr/>
          <p:nvPr/>
        </p:nvSpPr>
        <p:spPr>
          <a:xfrm>
            <a:off x="4364164" y="1821480"/>
            <a:ext cx="1280160" cy="466344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3" name="Rectangle 12">
            <a:extLst>
              <a:ext uri="{FF2B5EF4-FFF2-40B4-BE49-F238E27FC236}">
                <a16:creationId xmlns:a16="http://schemas.microsoft.com/office/drawing/2014/main" id="{650E907E-AF02-8311-0704-6991AA766095}"/>
              </a:ext>
            </a:extLst>
          </p:cNvPr>
          <p:cNvSpPr/>
          <p:nvPr/>
        </p:nvSpPr>
        <p:spPr>
          <a:xfrm>
            <a:off x="6842760" y="1821480"/>
            <a:ext cx="1280160" cy="466344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6" name="Star: 5 Points 15">
            <a:extLst>
              <a:ext uri="{FF2B5EF4-FFF2-40B4-BE49-F238E27FC236}">
                <a16:creationId xmlns:a16="http://schemas.microsoft.com/office/drawing/2014/main" id="{AEE873B4-3564-D9CB-5C09-B3C50A11CCD8}"/>
              </a:ext>
            </a:extLst>
          </p:cNvPr>
          <p:cNvSpPr/>
          <p:nvPr/>
        </p:nvSpPr>
        <p:spPr>
          <a:xfrm>
            <a:off x="7416546" y="3618130"/>
            <a:ext cx="306324" cy="274923"/>
          </a:xfrm>
          <a:prstGeom prst="star5">
            <a:avLst/>
          </a:prstGeom>
          <a:solidFill>
            <a:srgbClr val="0070C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B51AC1-14A7-1BD7-D49E-89B25F3C31C7}"/>
              </a:ext>
            </a:extLst>
          </p:cNvPr>
          <p:cNvSpPr/>
          <p:nvPr/>
        </p:nvSpPr>
        <p:spPr>
          <a:xfrm>
            <a:off x="9392412" y="1821480"/>
            <a:ext cx="1280160" cy="466344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4" name="TextBox 23">
            <a:extLst>
              <a:ext uri="{FF2B5EF4-FFF2-40B4-BE49-F238E27FC236}">
                <a16:creationId xmlns:a16="http://schemas.microsoft.com/office/drawing/2014/main" id="{C9F48E2F-1925-9E0B-E624-C3CFEF2DE467}"/>
              </a:ext>
            </a:extLst>
          </p:cNvPr>
          <p:cNvSpPr txBox="1"/>
          <p:nvPr/>
        </p:nvSpPr>
        <p:spPr>
          <a:xfrm>
            <a:off x="1552574" y="1260942"/>
            <a:ext cx="9776842" cy="369332"/>
          </a:xfrm>
          <a:prstGeom prst="rect">
            <a:avLst/>
          </a:prstGeom>
          <a:noFill/>
        </p:spPr>
        <p:txBody>
          <a:bodyPr wrap="square" rtlCol="0">
            <a:spAutoFit/>
          </a:bodyPr>
          <a:lstStyle/>
          <a:p>
            <a:pPr marL="342900" indent="-342900">
              <a:buAutoNum type="arabicPeriod"/>
            </a:pPr>
            <a:r>
              <a:rPr lang="en-US" dirty="0">
                <a:solidFill>
                  <a:schemeClr val="accent1">
                    <a:lumMod val="20000"/>
                    <a:lumOff val="80000"/>
                  </a:schemeClr>
                </a:solidFill>
              </a:rPr>
              <a:t>Yield sorts                     2. Purity sorts             3. Single cell sorts            4. Index sorting</a:t>
            </a:r>
          </a:p>
        </p:txBody>
      </p:sp>
      <p:sp>
        <p:nvSpPr>
          <p:cNvPr id="25" name="Oval 24">
            <a:extLst>
              <a:ext uri="{FF2B5EF4-FFF2-40B4-BE49-F238E27FC236}">
                <a16:creationId xmlns:a16="http://schemas.microsoft.com/office/drawing/2014/main" id="{D0AF5CA2-584E-3629-74C8-4F73FFE6EE2E}"/>
              </a:ext>
            </a:extLst>
          </p:cNvPr>
          <p:cNvSpPr/>
          <p:nvPr/>
        </p:nvSpPr>
        <p:spPr>
          <a:xfrm>
            <a:off x="1964817" y="3878476"/>
            <a:ext cx="505206" cy="4501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6" name="Oval 25">
            <a:extLst>
              <a:ext uri="{FF2B5EF4-FFF2-40B4-BE49-F238E27FC236}">
                <a16:creationId xmlns:a16="http://schemas.microsoft.com/office/drawing/2014/main" id="{61C20D24-C3BE-BAA7-AE5C-27A7DC89D61D}"/>
              </a:ext>
            </a:extLst>
          </p:cNvPr>
          <p:cNvSpPr/>
          <p:nvPr/>
        </p:nvSpPr>
        <p:spPr>
          <a:xfrm>
            <a:off x="2026539" y="5456432"/>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 name="Oval 2">
            <a:extLst>
              <a:ext uri="{FF2B5EF4-FFF2-40B4-BE49-F238E27FC236}">
                <a16:creationId xmlns:a16="http://schemas.microsoft.com/office/drawing/2014/main" id="{434BEE6C-7CD5-D030-E9A4-8437C7D9DEE8}"/>
              </a:ext>
            </a:extLst>
          </p:cNvPr>
          <p:cNvSpPr/>
          <p:nvPr/>
        </p:nvSpPr>
        <p:spPr>
          <a:xfrm>
            <a:off x="1754886" y="2035343"/>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AD46477-87CA-98D3-8906-62BF4A5FC2BB}"/>
              </a:ext>
            </a:extLst>
          </p:cNvPr>
          <p:cNvSpPr/>
          <p:nvPr/>
        </p:nvSpPr>
        <p:spPr>
          <a:xfrm>
            <a:off x="1727454" y="3507281"/>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A0D811-C5CD-B6D2-5373-22E9D01A700B}"/>
              </a:ext>
            </a:extLst>
          </p:cNvPr>
          <p:cNvSpPr/>
          <p:nvPr/>
        </p:nvSpPr>
        <p:spPr>
          <a:xfrm>
            <a:off x="1754886" y="5117906"/>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74A2C8E-91F3-07F2-87E5-CAFA10DD6768}"/>
              </a:ext>
            </a:extLst>
          </p:cNvPr>
          <p:cNvSpPr/>
          <p:nvPr/>
        </p:nvSpPr>
        <p:spPr>
          <a:xfrm>
            <a:off x="4749164" y="2298064"/>
            <a:ext cx="505206" cy="4501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2" name="Oval 31">
            <a:extLst>
              <a:ext uri="{FF2B5EF4-FFF2-40B4-BE49-F238E27FC236}">
                <a16:creationId xmlns:a16="http://schemas.microsoft.com/office/drawing/2014/main" id="{7506E6E6-A8D2-D7DC-1394-2402659C9A2A}"/>
              </a:ext>
            </a:extLst>
          </p:cNvPr>
          <p:cNvSpPr/>
          <p:nvPr/>
        </p:nvSpPr>
        <p:spPr>
          <a:xfrm>
            <a:off x="4475225" y="2001965"/>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F57DBD1-B73C-32DA-A5D5-6A4C8AE0B65E}"/>
              </a:ext>
            </a:extLst>
          </p:cNvPr>
          <p:cNvSpPr/>
          <p:nvPr/>
        </p:nvSpPr>
        <p:spPr>
          <a:xfrm>
            <a:off x="4763452" y="3618130"/>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7" name="Oval 36">
            <a:extLst>
              <a:ext uri="{FF2B5EF4-FFF2-40B4-BE49-F238E27FC236}">
                <a16:creationId xmlns:a16="http://schemas.microsoft.com/office/drawing/2014/main" id="{1114EFE6-23AC-C050-6197-878AE7626AC8}"/>
              </a:ext>
            </a:extLst>
          </p:cNvPr>
          <p:cNvSpPr/>
          <p:nvPr/>
        </p:nvSpPr>
        <p:spPr>
          <a:xfrm>
            <a:off x="4477321" y="3360286"/>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F2DB7EA-9192-1BF8-91B8-D2A48B3FA383}"/>
              </a:ext>
            </a:extLst>
          </p:cNvPr>
          <p:cNvSpPr/>
          <p:nvPr/>
        </p:nvSpPr>
        <p:spPr>
          <a:xfrm>
            <a:off x="4757546" y="5104246"/>
            <a:ext cx="496824" cy="50734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9" name="Oval 38">
            <a:extLst>
              <a:ext uri="{FF2B5EF4-FFF2-40B4-BE49-F238E27FC236}">
                <a16:creationId xmlns:a16="http://schemas.microsoft.com/office/drawing/2014/main" id="{1F861768-7337-23E7-EA55-B948A2A2D599}"/>
              </a:ext>
            </a:extLst>
          </p:cNvPr>
          <p:cNvSpPr/>
          <p:nvPr/>
        </p:nvSpPr>
        <p:spPr>
          <a:xfrm>
            <a:off x="4789931" y="5556596"/>
            <a:ext cx="432054" cy="40170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0" name="Oval 39">
            <a:extLst>
              <a:ext uri="{FF2B5EF4-FFF2-40B4-BE49-F238E27FC236}">
                <a16:creationId xmlns:a16="http://schemas.microsoft.com/office/drawing/2014/main" id="{8BFBA8A7-89FD-5664-A1B9-D179226F8BCE}"/>
              </a:ext>
            </a:extLst>
          </p:cNvPr>
          <p:cNvSpPr/>
          <p:nvPr/>
        </p:nvSpPr>
        <p:spPr>
          <a:xfrm>
            <a:off x="4489513" y="4998720"/>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2922363-719B-3AAE-3E7E-83821C25E85C}"/>
              </a:ext>
            </a:extLst>
          </p:cNvPr>
          <p:cNvSpPr/>
          <p:nvPr/>
        </p:nvSpPr>
        <p:spPr>
          <a:xfrm>
            <a:off x="7158990" y="2298065"/>
            <a:ext cx="505206" cy="4501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4" name="Oval 43">
            <a:extLst>
              <a:ext uri="{FF2B5EF4-FFF2-40B4-BE49-F238E27FC236}">
                <a16:creationId xmlns:a16="http://schemas.microsoft.com/office/drawing/2014/main" id="{45E16D9D-479C-16C7-54AC-CCD1A2C73E65}"/>
              </a:ext>
            </a:extLst>
          </p:cNvPr>
          <p:cNvSpPr/>
          <p:nvPr/>
        </p:nvSpPr>
        <p:spPr>
          <a:xfrm>
            <a:off x="6905244" y="1991598"/>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F23E1B7-C097-7C3F-F47C-8428E3AD6336}"/>
              </a:ext>
            </a:extLst>
          </p:cNvPr>
          <p:cNvSpPr/>
          <p:nvPr/>
        </p:nvSpPr>
        <p:spPr>
          <a:xfrm>
            <a:off x="7190803" y="3789462"/>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6" name="Oval 45">
            <a:extLst>
              <a:ext uri="{FF2B5EF4-FFF2-40B4-BE49-F238E27FC236}">
                <a16:creationId xmlns:a16="http://schemas.microsoft.com/office/drawing/2014/main" id="{1D2CB729-D2F1-CD04-EE9D-F10E51AEDB99}"/>
              </a:ext>
            </a:extLst>
          </p:cNvPr>
          <p:cNvSpPr/>
          <p:nvPr/>
        </p:nvSpPr>
        <p:spPr>
          <a:xfrm>
            <a:off x="6919150" y="3450936"/>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04057D4-D24E-A69D-1252-14B633C34351}"/>
              </a:ext>
            </a:extLst>
          </p:cNvPr>
          <p:cNvSpPr/>
          <p:nvPr/>
        </p:nvSpPr>
        <p:spPr>
          <a:xfrm>
            <a:off x="7190803" y="5275065"/>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8" name="Oval 47">
            <a:extLst>
              <a:ext uri="{FF2B5EF4-FFF2-40B4-BE49-F238E27FC236}">
                <a16:creationId xmlns:a16="http://schemas.microsoft.com/office/drawing/2014/main" id="{73E3177B-9548-B157-609C-90353824A6CA}"/>
              </a:ext>
            </a:extLst>
          </p:cNvPr>
          <p:cNvSpPr/>
          <p:nvPr/>
        </p:nvSpPr>
        <p:spPr>
          <a:xfrm>
            <a:off x="6919150" y="4936539"/>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571AAC4-DAE2-CBFA-EC50-2A4A586D1CEB}"/>
              </a:ext>
            </a:extLst>
          </p:cNvPr>
          <p:cNvSpPr/>
          <p:nvPr/>
        </p:nvSpPr>
        <p:spPr>
          <a:xfrm>
            <a:off x="9815322" y="2364008"/>
            <a:ext cx="505206" cy="4501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0" name="Oval 49">
            <a:extLst>
              <a:ext uri="{FF2B5EF4-FFF2-40B4-BE49-F238E27FC236}">
                <a16:creationId xmlns:a16="http://schemas.microsoft.com/office/drawing/2014/main" id="{6E2AC364-B333-892B-86CC-326EBEE031C1}"/>
              </a:ext>
            </a:extLst>
          </p:cNvPr>
          <p:cNvSpPr/>
          <p:nvPr/>
        </p:nvSpPr>
        <p:spPr>
          <a:xfrm>
            <a:off x="9561576" y="2057541"/>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363377A-842E-115F-0434-B9392342D45A}"/>
              </a:ext>
            </a:extLst>
          </p:cNvPr>
          <p:cNvSpPr/>
          <p:nvPr/>
        </p:nvSpPr>
        <p:spPr>
          <a:xfrm>
            <a:off x="9833229" y="3760266"/>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3" name="Oval 52">
            <a:extLst>
              <a:ext uri="{FF2B5EF4-FFF2-40B4-BE49-F238E27FC236}">
                <a16:creationId xmlns:a16="http://schemas.microsoft.com/office/drawing/2014/main" id="{9A6B45FE-E026-212B-A787-EC11CDB0A934}"/>
              </a:ext>
            </a:extLst>
          </p:cNvPr>
          <p:cNvSpPr/>
          <p:nvPr/>
        </p:nvSpPr>
        <p:spPr>
          <a:xfrm>
            <a:off x="9561576" y="3421740"/>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96F6B31-529F-923A-8CCF-8958B99A31CB}"/>
              </a:ext>
            </a:extLst>
          </p:cNvPr>
          <p:cNvSpPr/>
          <p:nvPr/>
        </p:nvSpPr>
        <p:spPr>
          <a:xfrm>
            <a:off x="9739503" y="5148809"/>
            <a:ext cx="496824" cy="50734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6" name="Oval 55">
            <a:extLst>
              <a:ext uri="{FF2B5EF4-FFF2-40B4-BE49-F238E27FC236}">
                <a16:creationId xmlns:a16="http://schemas.microsoft.com/office/drawing/2014/main" id="{860F53BA-EDB7-F011-E221-378810FEFE6C}"/>
              </a:ext>
            </a:extLst>
          </p:cNvPr>
          <p:cNvSpPr/>
          <p:nvPr/>
        </p:nvSpPr>
        <p:spPr>
          <a:xfrm>
            <a:off x="9779127" y="5517802"/>
            <a:ext cx="432054" cy="40170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7" name="Oval 56">
            <a:extLst>
              <a:ext uri="{FF2B5EF4-FFF2-40B4-BE49-F238E27FC236}">
                <a16:creationId xmlns:a16="http://schemas.microsoft.com/office/drawing/2014/main" id="{C02220AD-36AA-83CA-9D02-6E29174C9674}"/>
              </a:ext>
            </a:extLst>
          </p:cNvPr>
          <p:cNvSpPr/>
          <p:nvPr/>
        </p:nvSpPr>
        <p:spPr>
          <a:xfrm>
            <a:off x="9473565" y="5021072"/>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09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F068-5D06-3731-3AC3-0DFB8AF97BAF}"/>
              </a:ext>
            </a:extLst>
          </p:cNvPr>
          <p:cNvSpPr>
            <a:spLocks noGrp="1"/>
          </p:cNvSpPr>
          <p:nvPr>
            <p:ph type="title"/>
          </p:nvPr>
        </p:nvSpPr>
        <p:spPr>
          <a:xfrm>
            <a:off x="1478334" y="-84966"/>
            <a:ext cx="9905998" cy="1050388"/>
          </a:xfrm>
        </p:spPr>
        <p:txBody>
          <a:bodyPr/>
          <a:lstStyle/>
          <a:p>
            <a:r>
              <a:rPr lang="en-US" dirty="0"/>
              <a:t>QUARTZ CUVETTE VS JET IN AIR FLOW CELL</a:t>
            </a:r>
          </a:p>
        </p:txBody>
      </p:sp>
      <p:pic>
        <p:nvPicPr>
          <p:cNvPr id="1026" name="Picture 2" descr="Chapter 2: The Flow Cytometer | Flow Cytometry - A Basic Introduction">
            <a:extLst>
              <a:ext uri="{FF2B5EF4-FFF2-40B4-BE49-F238E27FC236}">
                <a16:creationId xmlns:a16="http://schemas.microsoft.com/office/drawing/2014/main" id="{CF42AFCC-B78B-ABA9-EB76-E0F7A0A35C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7005" y="819673"/>
            <a:ext cx="3796347" cy="368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iagram of a laser sintering machine&#10;&#10;Description automatically generated">
            <a:extLst>
              <a:ext uri="{FF2B5EF4-FFF2-40B4-BE49-F238E27FC236}">
                <a16:creationId xmlns:a16="http://schemas.microsoft.com/office/drawing/2014/main" id="{40D82ED2-A90D-68F9-B3A9-8838E0DFF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531" y="819673"/>
            <a:ext cx="4136722" cy="3680301"/>
          </a:xfrm>
          <a:prstGeom prst="rect">
            <a:avLst/>
          </a:prstGeom>
        </p:spPr>
      </p:pic>
      <p:sp>
        <p:nvSpPr>
          <p:cNvPr id="6" name="TextBox 5">
            <a:extLst>
              <a:ext uri="{FF2B5EF4-FFF2-40B4-BE49-F238E27FC236}">
                <a16:creationId xmlns:a16="http://schemas.microsoft.com/office/drawing/2014/main" id="{FF7CDA63-8AB2-C972-62CA-72309C74562E}"/>
              </a:ext>
            </a:extLst>
          </p:cNvPr>
          <p:cNvSpPr txBox="1"/>
          <p:nvPr/>
        </p:nvSpPr>
        <p:spPr>
          <a:xfrm>
            <a:off x="1038493" y="5026730"/>
            <a:ext cx="4417465"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Slower sorting rate </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Cuvette NA = 1.2 </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More sensitive as your cells move slower through the laser beam</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More photons are collected by the detector</a:t>
            </a:r>
          </a:p>
        </p:txBody>
      </p:sp>
      <p:sp>
        <p:nvSpPr>
          <p:cNvPr id="7" name="TextBox 6">
            <a:extLst>
              <a:ext uri="{FF2B5EF4-FFF2-40B4-BE49-F238E27FC236}">
                <a16:creationId xmlns:a16="http://schemas.microsoft.com/office/drawing/2014/main" id="{7FCBF48C-FAE7-ADB1-E54C-5A4CEA50D377}"/>
              </a:ext>
            </a:extLst>
          </p:cNvPr>
          <p:cNvSpPr txBox="1"/>
          <p:nvPr/>
        </p:nvSpPr>
        <p:spPr>
          <a:xfrm>
            <a:off x="7778235" y="4489050"/>
            <a:ext cx="5197101" cy="646331"/>
          </a:xfrm>
          <a:prstGeom prst="rect">
            <a:avLst/>
          </a:prstGeom>
          <a:noFill/>
        </p:spPr>
        <p:txBody>
          <a:bodyPr wrap="square" rtlCol="0">
            <a:spAutoFit/>
          </a:bodyPr>
          <a:lstStyle/>
          <a:p>
            <a:r>
              <a:rPr lang="en-US" u="sng" dirty="0">
                <a:solidFill>
                  <a:schemeClr val="bg2">
                    <a:lumMod val="20000"/>
                    <a:lumOff val="80000"/>
                  </a:schemeClr>
                </a:solidFill>
                <a:effectLst>
                  <a:outerShdw blurRad="38100" dist="38100" dir="2700000" algn="tl">
                    <a:srgbClr val="000000">
                      <a:alpha val="43137"/>
                    </a:srgbClr>
                  </a:outerShdw>
                </a:effectLst>
              </a:rPr>
              <a:t>Jet-in air flow cell</a:t>
            </a:r>
          </a:p>
          <a:p>
            <a:endParaRPr lang="en-US" dirty="0">
              <a:solidFill>
                <a:schemeClr val="bg2">
                  <a:lumMod val="20000"/>
                  <a:lumOff val="80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B1E68542-5E41-5029-28AD-293B0BAAB173}"/>
              </a:ext>
            </a:extLst>
          </p:cNvPr>
          <p:cNvSpPr txBox="1"/>
          <p:nvPr/>
        </p:nvSpPr>
        <p:spPr>
          <a:xfrm>
            <a:off x="7606050" y="6596390"/>
            <a:ext cx="4701774" cy="261610"/>
          </a:xfrm>
          <a:prstGeom prst="rect">
            <a:avLst/>
          </a:prstGeom>
          <a:noFill/>
        </p:spPr>
        <p:txBody>
          <a:bodyPr wrap="square" rtlCol="0">
            <a:spAutoFit/>
          </a:bodyPr>
          <a:lstStyle/>
          <a:p>
            <a:r>
              <a:rPr lang="en-US" sz="1050" dirty="0">
                <a:solidFill>
                  <a:schemeClr val="bg2">
                    <a:lumMod val="20000"/>
                    <a:lumOff val="80000"/>
                  </a:schemeClr>
                </a:solidFill>
              </a:rPr>
              <a:t>https://flowbook.denovosoftware.com/chapter-2-flow-cytometer</a:t>
            </a:r>
          </a:p>
        </p:txBody>
      </p:sp>
      <p:sp>
        <p:nvSpPr>
          <p:cNvPr id="3" name="TextBox 2">
            <a:extLst>
              <a:ext uri="{FF2B5EF4-FFF2-40B4-BE49-F238E27FC236}">
                <a16:creationId xmlns:a16="http://schemas.microsoft.com/office/drawing/2014/main" id="{61A875B1-44ED-588D-3866-400EC8607947}"/>
              </a:ext>
            </a:extLst>
          </p:cNvPr>
          <p:cNvSpPr txBox="1"/>
          <p:nvPr/>
        </p:nvSpPr>
        <p:spPr>
          <a:xfrm>
            <a:off x="1458742" y="4489050"/>
            <a:ext cx="3796347" cy="369332"/>
          </a:xfrm>
          <a:prstGeom prst="rect">
            <a:avLst/>
          </a:prstGeom>
          <a:noFill/>
        </p:spPr>
        <p:txBody>
          <a:bodyPr wrap="square" rtlCol="0">
            <a:spAutoFit/>
          </a:bodyPr>
          <a:lstStyle/>
          <a:p>
            <a:pPr marL="0" algn="l" rtl="0" eaLnBrk="1" latinLnBrk="0" hangingPunct="1">
              <a:spcBef>
                <a:spcPts val="0"/>
              </a:spcBef>
              <a:spcAft>
                <a:spcPts val="0"/>
              </a:spcAft>
            </a:pPr>
            <a:r>
              <a:rPr lang="en-US" sz="1800" u="sng" kern="120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Quartz cuvette flow cell</a:t>
            </a:r>
            <a:endParaRPr lang="en-US" sz="1600" u="sng" dirty="0">
              <a:solidFill>
                <a:schemeClr val="bg2">
                  <a:lumMod val="20000"/>
                  <a:lumOff val="80000"/>
                </a:schemeClr>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6F9AD004-72F7-AE0C-526B-61CB20AAC867}"/>
              </a:ext>
            </a:extLst>
          </p:cNvPr>
          <p:cNvSpPr txBox="1"/>
          <p:nvPr/>
        </p:nvSpPr>
        <p:spPr>
          <a:xfrm>
            <a:off x="6717531" y="5094333"/>
            <a:ext cx="519710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Faster sorting </a:t>
            </a:r>
            <a:r>
              <a:rPr lang="en-US" sz="1600" dirty="0">
                <a:solidFill>
                  <a:schemeClr val="accent1">
                    <a:lumMod val="20000"/>
                    <a:lumOff val="80000"/>
                  </a:schemeClr>
                </a:solidFill>
                <a:effectLst>
                  <a:outerShdw blurRad="38100" dist="38100" dir="2700000" algn="tl">
                    <a:srgbClr val="000000">
                      <a:alpha val="43137"/>
                    </a:srgbClr>
                  </a:outerShdw>
                </a:effectLst>
              </a:rPr>
              <a:t>rate</a:t>
            </a:r>
            <a:r>
              <a:rPr lang="en-US" sz="1600" dirty="0">
                <a:solidFill>
                  <a:schemeClr val="bg2">
                    <a:lumMod val="20000"/>
                    <a:lumOff val="80000"/>
                  </a:schemeClr>
                </a:solidFill>
                <a:effectLst>
                  <a:outerShdw blurRad="38100" dist="38100" dir="2700000" algn="tl">
                    <a:srgbClr val="000000">
                      <a:alpha val="43137"/>
                    </a:srgbClr>
                  </a:outerShdw>
                </a:effectLst>
              </a:rPr>
              <a:t> </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NA = 0.95</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Less sensitive as your cells move faster through the laser beam</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Less photons reach the detector</a:t>
            </a:r>
          </a:p>
        </p:txBody>
      </p:sp>
    </p:spTree>
    <p:extLst>
      <p:ext uri="{BB962C8B-B14F-4D97-AF65-F5344CB8AC3E}">
        <p14:creationId xmlns:p14="http://schemas.microsoft.com/office/powerpoint/2010/main" val="311151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68E0-56CA-AB8B-0F3D-D7FC17B96CC7}"/>
              </a:ext>
            </a:extLst>
          </p:cNvPr>
          <p:cNvSpPr>
            <a:spLocks noGrp="1"/>
          </p:cNvSpPr>
          <p:nvPr>
            <p:ph type="title"/>
          </p:nvPr>
        </p:nvSpPr>
        <p:spPr>
          <a:xfrm>
            <a:off x="585542" y="132533"/>
            <a:ext cx="9905998" cy="863082"/>
          </a:xfrm>
        </p:spPr>
        <p:txBody>
          <a:bodyPr/>
          <a:lstStyle/>
          <a:p>
            <a:r>
              <a:rPr lang="en-US" dirty="0"/>
              <a:t>SORTING ON BD FACS Melody</a:t>
            </a:r>
          </a:p>
        </p:txBody>
      </p:sp>
      <p:pic>
        <p:nvPicPr>
          <p:cNvPr id="5" name="Picture 4" descr="A screenshot of a computer&#10;&#10;Description automatically generated">
            <a:extLst>
              <a:ext uri="{FF2B5EF4-FFF2-40B4-BE49-F238E27FC236}">
                <a16:creationId xmlns:a16="http://schemas.microsoft.com/office/drawing/2014/main" id="{19DF76EA-F0EB-1219-3948-EB56CB1BA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93" y="995615"/>
            <a:ext cx="10111274" cy="5487473"/>
          </a:xfrm>
          <a:prstGeom prst="rect">
            <a:avLst/>
          </a:prstGeom>
        </p:spPr>
      </p:pic>
      <p:sp>
        <p:nvSpPr>
          <p:cNvPr id="4" name="Rectangle: Rounded Corners 3">
            <a:extLst>
              <a:ext uri="{FF2B5EF4-FFF2-40B4-BE49-F238E27FC236}">
                <a16:creationId xmlns:a16="http://schemas.microsoft.com/office/drawing/2014/main" id="{C463A5C5-A182-351B-C0BB-88DA5E4F8B44}"/>
              </a:ext>
            </a:extLst>
          </p:cNvPr>
          <p:cNvSpPr/>
          <p:nvPr/>
        </p:nvSpPr>
        <p:spPr>
          <a:xfrm>
            <a:off x="3042819" y="1739840"/>
            <a:ext cx="1033272" cy="45749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A5D6425-B54E-E48E-B0CC-C4A1CE1EBC5E}"/>
              </a:ext>
            </a:extLst>
          </p:cNvPr>
          <p:cNvSpPr/>
          <p:nvPr/>
        </p:nvSpPr>
        <p:spPr>
          <a:xfrm>
            <a:off x="1581150" y="3731964"/>
            <a:ext cx="2407920" cy="11885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ph of a function&#10;&#10;Description automatically generated">
            <a:extLst>
              <a:ext uri="{FF2B5EF4-FFF2-40B4-BE49-F238E27FC236}">
                <a16:creationId xmlns:a16="http://schemas.microsoft.com/office/drawing/2014/main" id="{AE382329-BE23-5EF9-9896-AB7CE4A98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717" y="1257574"/>
            <a:ext cx="4877481" cy="4906060"/>
          </a:xfrm>
          <a:prstGeom prst="rect">
            <a:avLst/>
          </a:prstGeom>
        </p:spPr>
      </p:pic>
      <p:cxnSp>
        <p:nvCxnSpPr>
          <p:cNvPr id="11" name="Straight Arrow Connector 10">
            <a:extLst>
              <a:ext uri="{FF2B5EF4-FFF2-40B4-BE49-F238E27FC236}">
                <a16:creationId xmlns:a16="http://schemas.microsoft.com/office/drawing/2014/main" id="{E13B67ED-8D87-8BA3-50B7-A2F672E37F3C}"/>
              </a:ext>
            </a:extLst>
          </p:cNvPr>
          <p:cNvCxnSpPr/>
          <p:nvPr/>
        </p:nvCxnSpPr>
        <p:spPr>
          <a:xfrm flipV="1">
            <a:off x="3989070" y="3710604"/>
            <a:ext cx="2251477" cy="693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336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TM03457485[[fn=Mesh]]</Template>
  <TotalTime>7690</TotalTime>
  <Words>1354</Words>
  <Application>Microsoft Office PowerPoint</Application>
  <PresentationFormat>Widescreen</PresentationFormat>
  <Paragraphs>228</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Century Gothic</vt:lpstr>
      <vt:lpstr>IBMPlexSans-Bold</vt:lpstr>
      <vt:lpstr>IBMPlexSans-Light</vt:lpstr>
      <vt:lpstr>Mesh</vt:lpstr>
      <vt:lpstr>Cell sorting</vt:lpstr>
      <vt:lpstr>Contents   </vt:lpstr>
      <vt:lpstr>Introduction to cell sorting</vt:lpstr>
      <vt:lpstr>Cell Sorting principle </vt:lpstr>
      <vt:lpstr>Sorting previews</vt:lpstr>
      <vt:lpstr>Streams, droplet formation and drop delay</vt:lpstr>
      <vt:lpstr>Different types of sorting </vt:lpstr>
      <vt:lpstr>QUARTZ CUVETTE VS JET IN AIR FLOW CELL</vt:lpstr>
      <vt:lpstr>SORTING ON BD FACS Melody</vt:lpstr>
      <vt:lpstr>Things to keep in mind </vt:lpstr>
      <vt:lpstr>Use of different nozzle sizes?</vt:lpstr>
      <vt:lpstr>Cell sorters available at CMtO</vt:lpstr>
      <vt:lpstr>Preparation for sorting and analyzing</vt:lpstr>
      <vt:lpstr>before scheduling TO SORT AT OUR FACILITY</vt:lpstr>
      <vt:lpstr>Declaration form </vt:lpstr>
      <vt:lpstr>PowerPoint Presentation</vt:lpstr>
      <vt:lpstr>PowerPoint Presentation</vt:lpstr>
      <vt:lpstr>Cancellation policy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Naicker, Kerishnee</dc:creator>
  <cp:lastModifiedBy>Naicker, Kerishnee</cp:lastModifiedBy>
  <cp:revision>191</cp:revision>
  <dcterms:created xsi:type="dcterms:W3CDTF">2023-12-07T20:02:48Z</dcterms:created>
  <dcterms:modified xsi:type="dcterms:W3CDTF">2024-09-24T16:59:22Z</dcterms:modified>
</cp:coreProperties>
</file>