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6" r:id="rId3"/>
    <p:sldId id="348" r:id="rId4"/>
    <p:sldId id="312" r:id="rId5"/>
    <p:sldId id="314" r:id="rId6"/>
    <p:sldId id="313" r:id="rId7"/>
    <p:sldId id="259" r:id="rId8"/>
    <p:sldId id="258" r:id="rId9"/>
    <p:sldId id="345" r:id="rId10"/>
    <p:sldId id="315" r:id="rId11"/>
    <p:sldId id="316" r:id="rId12"/>
    <p:sldId id="321" r:id="rId13"/>
    <p:sldId id="317" r:id="rId14"/>
    <p:sldId id="318" r:id="rId15"/>
    <p:sldId id="326" r:id="rId16"/>
    <p:sldId id="344" r:id="rId17"/>
    <p:sldId id="319" r:id="rId18"/>
    <p:sldId id="349" r:id="rId19"/>
    <p:sldId id="322" r:id="rId20"/>
    <p:sldId id="323" r:id="rId21"/>
    <p:sldId id="324" r:id="rId22"/>
    <p:sldId id="325" r:id="rId23"/>
    <p:sldId id="347" r:id="rId24"/>
    <p:sldId id="346" r:id="rId25"/>
    <p:sldId id="327" r:id="rId26"/>
    <p:sldId id="329" r:id="rId27"/>
    <p:sldId id="351" r:id="rId28"/>
    <p:sldId id="352" r:id="rId29"/>
    <p:sldId id="328" r:id="rId30"/>
    <p:sldId id="337" r:id="rId31"/>
    <p:sldId id="350" r:id="rId32"/>
    <p:sldId id="340" r:id="rId33"/>
    <p:sldId id="331" r:id="rId34"/>
    <p:sldId id="338" r:id="rId35"/>
    <p:sldId id="341" r:id="rId36"/>
    <p:sldId id="332" r:id="rId37"/>
    <p:sldId id="330" r:id="rId38"/>
    <p:sldId id="333" r:id="rId39"/>
    <p:sldId id="334" r:id="rId40"/>
    <p:sldId id="34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66FF33"/>
    <a:srgbClr val="00B0F0"/>
    <a:srgbClr val="2EB517"/>
    <a:srgbClr val="A7C147"/>
    <a:srgbClr val="C4D335"/>
    <a:srgbClr val="820000"/>
    <a:srgbClr val="DEEEFD"/>
    <a:srgbClr val="D4E4F3"/>
    <a:srgbClr val="DDE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67433" autoAdjust="0"/>
  </p:normalViewPr>
  <p:slideViewPr>
    <p:cSldViewPr snapToGrid="0">
      <p:cViewPr varScale="1">
        <p:scale>
          <a:sx n="74" d="100"/>
          <a:sy n="74" d="100"/>
        </p:scale>
        <p:origin x="19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0ECA4-CE2B-4F96-BAE5-1D3E759F6EA4}"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D1155-B124-44BA-A3C1-C0D17844434F}" type="slidenum">
              <a:rPr lang="en-US" smtClean="0"/>
              <a:t>‹#›</a:t>
            </a:fld>
            <a:endParaRPr lang="en-US"/>
          </a:p>
        </p:txBody>
      </p:sp>
    </p:spTree>
    <p:extLst>
      <p:ext uri="{BB962C8B-B14F-4D97-AF65-F5344CB8AC3E}">
        <p14:creationId xmlns:p14="http://schemas.microsoft.com/office/powerpoint/2010/main" val="170804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1</a:t>
            </a:fld>
            <a:endParaRPr lang="en-US"/>
          </a:p>
        </p:txBody>
      </p:sp>
    </p:spTree>
    <p:extLst>
      <p:ext uri="{BB962C8B-B14F-4D97-AF65-F5344CB8AC3E}">
        <p14:creationId xmlns:p14="http://schemas.microsoft.com/office/powerpoint/2010/main" val="157749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13</a:t>
            </a:fld>
            <a:endParaRPr lang="en-US"/>
          </a:p>
        </p:txBody>
      </p:sp>
    </p:spTree>
    <p:extLst>
      <p:ext uri="{BB962C8B-B14F-4D97-AF65-F5344CB8AC3E}">
        <p14:creationId xmlns:p14="http://schemas.microsoft.com/office/powerpoint/2010/main" val="165663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14</a:t>
            </a:fld>
            <a:endParaRPr lang="en-US"/>
          </a:p>
        </p:txBody>
      </p:sp>
    </p:spTree>
    <p:extLst>
      <p:ext uri="{BB962C8B-B14F-4D97-AF65-F5344CB8AC3E}">
        <p14:creationId xmlns:p14="http://schemas.microsoft.com/office/powerpoint/2010/main" val="2609617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15</a:t>
            </a:fld>
            <a:endParaRPr lang="en-US"/>
          </a:p>
        </p:txBody>
      </p:sp>
    </p:spTree>
    <p:extLst>
      <p:ext uri="{BB962C8B-B14F-4D97-AF65-F5344CB8AC3E}">
        <p14:creationId xmlns:p14="http://schemas.microsoft.com/office/powerpoint/2010/main" val="2262775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17</a:t>
            </a:fld>
            <a:endParaRPr lang="en-US"/>
          </a:p>
        </p:txBody>
      </p:sp>
    </p:spTree>
    <p:extLst>
      <p:ext uri="{BB962C8B-B14F-4D97-AF65-F5344CB8AC3E}">
        <p14:creationId xmlns:p14="http://schemas.microsoft.com/office/powerpoint/2010/main" val="61670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18</a:t>
            </a:fld>
            <a:endParaRPr lang="en-US"/>
          </a:p>
        </p:txBody>
      </p:sp>
    </p:spTree>
    <p:extLst>
      <p:ext uri="{BB962C8B-B14F-4D97-AF65-F5344CB8AC3E}">
        <p14:creationId xmlns:p14="http://schemas.microsoft.com/office/powerpoint/2010/main" val="361771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p>
        </p:txBody>
      </p:sp>
      <p:sp>
        <p:nvSpPr>
          <p:cNvPr id="4" name="Slide Number Placeholder 3"/>
          <p:cNvSpPr>
            <a:spLocks noGrp="1"/>
          </p:cNvSpPr>
          <p:nvPr>
            <p:ph type="sldNum" sz="quarter" idx="5"/>
          </p:nvPr>
        </p:nvSpPr>
        <p:spPr/>
        <p:txBody>
          <a:bodyPr/>
          <a:lstStyle/>
          <a:p>
            <a:fld id="{B5FD1155-B124-44BA-A3C1-C0D17844434F}" type="slidenum">
              <a:rPr lang="en-US" smtClean="0"/>
              <a:t>22</a:t>
            </a:fld>
            <a:endParaRPr lang="en-US"/>
          </a:p>
        </p:txBody>
      </p:sp>
    </p:spTree>
    <p:extLst>
      <p:ext uri="{BB962C8B-B14F-4D97-AF65-F5344CB8AC3E}">
        <p14:creationId xmlns:p14="http://schemas.microsoft.com/office/powerpoint/2010/main" val="2984947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p>
        </p:txBody>
      </p:sp>
      <p:sp>
        <p:nvSpPr>
          <p:cNvPr id="4" name="Slide Number Placeholder 3"/>
          <p:cNvSpPr>
            <a:spLocks noGrp="1"/>
          </p:cNvSpPr>
          <p:nvPr>
            <p:ph type="sldNum" sz="quarter" idx="5"/>
          </p:nvPr>
        </p:nvSpPr>
        <p:spPr/>
        <p:txBody>
          <a:bodyPr/>
          <a:lstStyle/>
          <a:p>
            <a:fld id="{B5FD1155-B124-44BA-A3C1-C0D17844434F}" type="slidenum">
              <a:rPr lang="en-US" smtClean="0"/>
              <a:t>23</a:t>
            </a:fld>
            <a:endParaRPr lang="en-US"/>
          </a:p>
        </p:txBody>
      </p:sp>
    </p:spTree>
    <p:extLst>
      <p:ext uri="{BB962C8B-B14F-4D97-AF65-F5344CB8AC3E}">
        <p14:creationId xmlns:p14="http://schemas.microsoft.com/office/powerpoint/2010/main" val="3996946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24</a:t>
            </a:fld>
            <a:endParaRPr lang="en-US"/>
          </a:p>
        </p:txBody>
      </p:sp>
    </p:spTree>
    <p:extLst>
      <p:ext uri="{BB962C8B-B14F-4D97-AF65-F5344CB8AC3E}">
        <p14:creationId xmlns:p14="http://schemas.microsoft.com/office/powerpoint/2010/main" val="4102746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25</a:t>
            </a:fld>
            <a:endParaRPr lang="en-US"/>
          </a:p>
        </p:txBody>
      </p:sp>
    </p:spTree>
    <p:extLst>
      <p:ext uri="{BB962C8B-B14F-4D97-AF65-F5344CB8AC3E}">
        <p14:creationId xmlns:p14="http://schemas.microsoft.com/office/powerpoint/2010/main" val="1775533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26</a:t>
            </a:fld>
            <a:endParaRPr lang="en-US"/>
          </a:p>
        </p:txBody>
      </p:sp>
    </p:spTree>
    <p:extLst>
      <p:ext uri="{BB962C8B-B14F-4D97-AF65-F5344CB8AC3E}">
        <p14:creationId xmlns:p14="http://schemas.microsoft.com/office/powerpoint/2010/main" val="352144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2</a:t>
            </a:fld>
            <a:endParaRPr lang="en-US"/>
          </a:p>
        </p:txBody>
      </p:sp>
    </p:spTree>
    <p:extLst>
      <p:ext uri="{BB962C8B-B14F-4D97-AF65-F5344CB8AC3E}">
        <p14:creationId xmlns:p14="http://schemas.microsoft.com/office/powerpoint/2010/main" val="2275299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27</a:t>
            </a:fld>
            <a:endParaRPr lang="en-US"/>
          </a:p>
        </p:txBody>
      </p:sp>
    </p:spTree>
    <p:extLst>
      <p:ext uri="{BB962C8B-B14F-4D97-AF65-F5344CB8AC3E}">
        <p14:creationId xmlns:p14="http://schemas.microsoft.com/office/powerpoint/2010/main" val="2834379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28</a:t>
            </a:fld>
            <a:endParaRPr lang="en-US"/>
          </a:p>
        </p:txBody>
      </p:sp>
    </p:spTree>
    <p:extLst>
      <p:ext uri="{BB962C8B-B14F-4D97-AF65-F5344CB8AC3E}">
        <p14:creationId xmlns:p14="http://schemas.microsoft.com/office/powerpoint/2010/main" val="2001925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Compensation for spectral overlap of fluorochromes: illustrating a worked example.</a:t>
            </a:r>
          </a:p>
          <a:p>
            <a:endParaRPr lang="en-US" dirty="0"/>
          </a:p>
          <a:p>
            <a:pPr marL="228600" indent="-228600">
              <a:buAutoNum type="alphaLcParenBoth"/>
            </a:pPr>
            <a:r>
              <a:rPr lang="en-US" dirty="0"/>
              <a:t>Correct compensation Accurate compensation allows for spectral overlap and generates discrete cell populations with equivalent MFI for both FITC (green values) and PE (red values) channels.</a:t>
            </a:r>
          </a:p>
          <a:p>
            <a:pPr marL="0" indent="0">
              <a:buNone/>
            </a:pPr>
            <a:r>
              <a:rPr lang="en-US" dirty="0"/>
              <a:t>(b) Overcompensation This encourages populations to be pulled down the axis for the relevant fluorochrome – too much subtraction collapses/skews the events downward and the MFI values are different. If this is not corrected dual positive population may be missed.</a:t>
            </a:r>
          </a:p>
          <a:p>
            <a:pPr marL="0" indent="0">
              <a:buNone/>
            </a:pPr>
            <a:r>
              <a:rPr lang="en-US" dirty="0"/>
              <a:t>(c) Under compensation This encourages populations to be pulled up the axis for the opposing fluorochrome – too little subtraction collapses/skews the events upward and the MFI values are different. This may lead to false dual positivity being reported.</a:t>
            </a:r>
          </a:p>
        </p:txBody>
      </p:sp>
      <p:sp>
        <p:nvSpPr>
          <p:cNvPr id="4" name="Slide Number Placeholder 3"/>
          <p:cNvSpPr>
            <a:spLocks noGrp="1"/>
          </p:cNvSpPr>
          <p:nvPr>
            <p:ph type="sldNum" sz="quarter" idx="5"/>
          </p:nvPr>
        </p:nvSpPr>
        <p:spPr/>
        <p:txBody>
          <a:bodyPr/>
          <a:lstStyle/>
          <a:p>
            <a:fld id="{B5FD1155-B124-44BA-A3C1-C0D17844434F}" type="slidenum">
              <a:rPr lang="en-US" smtClean="0"/>
              <a:t>30</a:t>
            </a:fld>
            <a:endParaRPr lang="en-US"/>
          </a:p>
        </p:txBody>
      </p:sp>
    </p:spTree>
    <p:extLst>
      <p:ext uri="{BB962C8B-B14F-4D97-AF65-F5344CB8AC3E}">
        <p14:creationId xmlns:p14="http://schemas.microsoft.com/office/powerpoint/2010/main" val="4135762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31</a:t>
            </a:fld>
            <a:endParaRPr lang="en-US"/>
          </a:p>
        </p:txBody>
      </p:sp>
    </p:spTree>
    <p:extLst>
      <p:ext uri="{BB962C8B-B14F-4D97-AF65-F5344CB8AC3E}">
        <p14:creationId xmlns:p14="http://schemas.microsoft.com/office/powerpoint/2010/main" val="3291836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35</a:t>
            </a:fld>
            <a:endParaRPr lang="en-US"/>
          </a:p>
        </p:txBody>
      </p:sp>
    </p:spTree>
    <p:extLst>
      <p:ext uri="{BB962C8B-B14F-4D97-AF65-F5344CB8AC3E}">
        <p14:creationId xmlns:p14="http://schemas.microsoft.com/office/powerpoint/2010/main" val="993678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36</a:t>
            </a:fld>
            <a:endParaRPr lang="en-US"/>
          </a:p>
        </p:txBody>
      </p:sp>
    </p:spTree>
    <p:extLst>
      <p:ext uri="{BB962C8B-B14F-4D97-AF65-F5344CB8AC3E}">
        <p14:creationId xmlns:p14="http://schemas.microsoft.com/office/powerpoint/2010/main" val="961045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37</a:t>
            </a:fld>
            <a:endParaRPr lang="en-US"/>
          </a:p>
        </p:txBody>
      </p:sp>
    </p:spTree>
    <p:extLst>
      <p:ext uri="{BB962C8B-B14F-4D97-AF65-F5344CB8AC3E}">
        <p14:creationId xmlns:p14="http://schemas.microsoft.com/office/powerpoint/2010/main" val="374274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3</a:t>
            </a:fld>
            <a:endParaRPr lang="en-US"/>
          </a:p>
        </p:txBody>
      </p:sp>
    </p:spTree>
    <p:extLst>
      <p:ext uri="{BB962C8B-B14F-4D97-AF65-F5344CB8AC3E}">
        <p14:creationId xmlns:p14="http://schemas.microsoft.com/office/powerpoint/2010/main" val="318251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4</a:t>
            </a:fld>
            <a:endParaRPr lang="en-US"/>
          </a:p>
        </p:txBody>
      </p:sp>
    </p:spTree>
    <p:extLst>
      <p:ext uri="{BB962C8B-B14F-4D97-AF65-F5344CB8AC3E}">
        <p14:creationId xmlns:p14="http://schemas.microsoft.com/office/powerpoint/2010/main" val="139202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8</a:t>
            </a:fld>
            <a:endParaRPr lang="en-US"/>
          </a:p>
        </p:txBody>
      </p:sp>
    </p:spTree>
    <p:extLst>
      <p:ext uri="{BB962C8B-B14F-4D97-AF65-F5344CB8AC3E}">
        <p14:creationId xmlns:p14="http://schemas.microsoft.com/office/powerpoint/2010/main" val="267331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9</a:t>
            </a:fld>
            <a:endParaRPr lang="en-US"/>
          </a:p>
        </p:txBody>
      </p:sp>
    </p:spTree>
    <p:extLst>
      <p:ext uri="{BB962C8B-B14F-4D97-AF65-F5344CB8AC3E}">
        <p14:creationId xmlns:p14="http://schemas.microsoft.com/office/powerpoint/2010/main" val="340548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10</a:t>
            </a:fld>
            <a:endParaRPr lang="en-US"/>
          </a:p>
        </p:txBody>
      </p:sp>
    </p:spTree>
    <p:extLst>
      <p:ext uri="{BB962C8B-B14F-4D97-AF65-F5344CB8AC3E}">
        <p14:creationId xmlns:p14="http://schemas.microsoft.com/office/powerpoint/2010/main" val="274007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11</a:t>
            </a:fld>
            <a:endParaRPr lang="en-US"/>
          </a:p>
        </p:txBody>
      </p:sp>
    </p:spTree>
    <p:extLst>
      <p:ext uri="{BB962C8B-B14F-4D97-AF65-F5344CB8AC3E}">
        <p14:creationId xmlns:p14="http://schemas.microsoft.com/office/powerpoint/2010/main" val="220105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5FD1155-B124-44BA-A3C1-C0D17844434F}" type="slidenum">
              <a:rPr lang="en-US" smtClean="0"/>
              <a:t>12</a:t>
            </a:fld>
            <a:endParaRPr lang="en-US"/>
          </a:p>
        </p:txBody>
      </p:sp>
    </p:spTree>
    <p:extLst>
      <p:ext uri="{BB962C8B-B14F-4D97-AF65-F5344CB8AC3E}">
        <p14:creationId xmlns:p14="http://schemas.microsoft.com/office/powerpoint/2010/main" val="175358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2FF3-B4D4-D4E2-B4A4-1CA680CE75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07A75F-2DA8-0C07-52DE-F65C1AB947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701520-161F-6452-2FFB-9C50F7C2638A}"/>
              </a:ext>
            </a:extLst>
          </p:cNvPr>
          <p:cNvSpPr>
            <a:spLocks noGrp="1"/>
          </p:cNvSpPr>
          <p:nvPr>
            <p:ph type="dt" sz="half" idx="10"/>
          </p:nvPr>
        </p:nvSpPr>
        <p:spPr/>
        <p:txBody>
          <a:bodyPr/>
          <a:lstStyle/>
          <a:p>
            <a:fld id="{E0918CF1-0CD1-4B87-B533-89F11E9DDDC5}" type="datetimeFigureOut">
              <a:rPr lang="en-US" smtClean="0"/>
              <a:t>7/24/2024</a:t>
            </a:fld>
            <a:endParaRPr lang="en-US"/>
          </a:p>
        </p:txBody>
      </p:sp>
      <p:sp>
        <p:nvSpPr>
          <p:cNvPr id="5" name="Footer Placeholder 4">
            <a:extLst>
              <a:ext uri="{FF2B5EF4-FFF2-40B4-BE49-F238E27FC236}">
                <a16:creationId xmlns:a16="http://schemas.microsoft.com/office/drawing/2014/main" id="{2B1C0476-0F26-2327-1674-63905085C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CB719-026A-6C2A-9601-524C1EC2A7AD}"/>
              </a:ext>
            </a:extLst>
          </p:cNvPr>
          <p:cNvSpPr>
            <a:spLocks noGrp="1"/>
          </p:cNvSpPr>
          <p:nvPr>
            <p:ph type="sldNum" sz="quarter" idx="12"/>
          </p:nvPr>
        </p:nvSpPr>
        <p:spPr/>
        <p:txBody>
          <a:bodyPr/>
          <a:lstStyle/>
          <a:p>
            <a:fld id="{F9F02DF3-4E61-48B3-8FFE-7BC9749B8BB6}" type="slidenum">
              <a:rPr lang="en-US" smtClean="0"/>
              <a:t>‹#›</a:t>
            </a:fld>
            <a:endParaRPr lang="en-US"/>
          </a:p>
        </p:txBody>
      </p:sp>
    </p:spTree>
    <p:extLst>
      <p:ext uri="{BB962C8B-B14F-4D97-AF65-F5344CB8AC3E}">
        <p14:creationId xmlns:p14="http://schemas.microsoft.com/office/powerpoint/2010/main" val="141747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9250-F72B-1F50-A0F3-594353FA5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68654-A2AF-AADC-A8B5-A3252E45FA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34E11-C247-6BCA-86D7-D0290A5F3F3E}"/>
              </a:ext>
            </a:extLst>
          </p:cNvPr>
          <p:cNvSpPr>
            <a:spLocks noGrp="1"/>
          </p:cNvSpPr>
          <p:nvPr>
            <p:ph type="dt" sz="half" idx="10"/>
          </p:nvPr>
        </p:nvSpPr>
        <p:spPr/>
        <p:txBody>
          <a:bodyPr/>
          <a:lstStyle/>
          <a:p>
            <a:fld id="{E0918CF1-0CD1-4B87-B533-89F11E9DDDC5}" type="datetimeFigureOut">
              <a:rPr lang="en-US" smtClean="0"/>
              <a:t>7/24/2024</a:t>
            </a:fld>
            <a:endParaRPr lang="en-US"/>
          </a:p>
        </p:txBody>
      </p:sp>
      <p:sp>
        <p:nvSpPr>
          <p:cNvPr id="5" name="Footer Placeholder 4">
            <a:extLst>
              <a:ext uri="{FF2B5EF4-FFF2-40B4-BE49-F238E27FC236}">
                <a16:creationId xmlns:a16="http://schemas.microsoft.com/office/drawing/2014/main" id="{D20005FF-0689-8ABA-51B7-A61CAA807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70B2B-5928-ACBC-7A93-0D5189BC29EE}"/>
              </a:ext>
            </a:extLst>
          </p:cNvPr>
          <p:cNvSpPr>
            <a:spLocks noGrp="1"/>
          </p:cNvSpPr>
          <p:nvPr>
            <p:ph type="sldNum" sz="quarter" idx="12"/>
          </p:nvPr>
        </p:nvSpPr>
        <p:spPr/>
        <p:txBody>
          <a:bodyPr/>
          <a:lstStyle/>
          <a:p>
            <a:fld id="{F9F02DF3-4E61-48B3-8FFE-7BC9749B8BB6}" type="slidenum">
              <a:rPr lang="en-US" smtClean="0"/>
              <a:t>‹#›</a:t>
            </a:fld>
            <a:endParaRPr lang="en-US"/>
          </a:p>
        </p:txBody>
      </p:sp>
    </p:spTree>
    <p:extLst>
      <p:ext uri="{BB962C8B-B14F-4D97-AF65-F5344CB8AC3E}">
        <p14:creationId xmlns:p14="http://schemas.microsoft.com/office/powerpoint/2010/main" val="23267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BF6E1E-CE16-1861-0020-D8DB201944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3C511E-339F-6746-B14A-572C91B315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C771F-4444-3386-A80E-FEE2AC2D2B56}"/>
              </a:ext>
            </a:extLst>
          </p:cNvPr>
          <p:cNvSpPr>
            <a:spLocks noGrp="1"/>
          </p:cNvSpPr>
          <p:nvPr>
            <p:ph type="dt" sz="half" idx="10"/>
          </p:nvPr>
        </p:nvSpPr>
        <p:spPr/>
        <p:txBody>
          <a:bodyPr/>
          <a:lstStyle/>
          <a:p>
            <a:fld id="{E0918CF1-0CD1-4B87-B533-89F11E9DDDC5}" type="datetimeFigureOut">
              <a:rPr lang="en-US" smtClean="0"/>
              <a:t>7/24/2024</a:t>
            </a:fld>
            <a:endParaRPr lang="en-US"/>
          </a:p>
        </p:txBody>
      </p:sp>
      <p:sp>
        <p:nvSpPr>
          <p:cNvPr id="5" name="Footer Placeholder 4">
            <a:extLst>
              <a:ext uri="{FF2B5EF4-FFF2-40B4-BE49-F238E27FC236}">
                <a16:creationId xmlns:a16="http://schemas.microsoft.com/office/drawing/2014/main" id="{F6551B38-1292-B7E6-2346-701A45434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60E8D-94EA-9294-370A-3DC31FB31273}"/>
              </a:ext>
            </a:extLst>
          </p:cNvPr>
          <p:cNvSpPr>
            <a:spLocks noGrp="1"/>
          </p:cNvSpPr>
          <p:nvPr>
            <p:ph type="sldNum" sz="quarter" idx="12"/>
          </p:nvPr>
        </p:nvSpPr>
        <p:spPr/>
        <p:txBody>
          <a:bodyPr/>
          <a:lstStyle/>
          <a:p>
            <a:fld id="{F9F02DF3-4E61-48B3-8FFE-7BC9749B8BB6}" type="slidenum">
              <a:rPr lang="en-US" smtClean="0"/>
              <a:t>‹#›</a:t>
            </a:fld>
            <a:endParaRPr lang="en-US"/>
          </a:p>
        </p:txBody>
      </p:sp>
    </p:spTree>
    <p:extLst>
      <p:ext uri="{BB962C8B-B14F-4D97-AF65-F5344CB8AC3E}">
        <p14:creationId xmlns:p14="http://schemas.microsoft.com/office/powerpoint/2010/main" val="91338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A484-CB13-0768-558D-D732281930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E7B3D-5A98-89BB-14F4-7A71BB14FA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E0EB8-0BF3-595E-3F22-9BA6DAEFB038}"/>
              </a:ext>
            </a:extLst>
          </p:cNvPr>
          <p:cNvSpPr>
            <a:spLocks noGrp="1"/>
          </p:cNvSpPr>
          <p:nvPr>
            <p:ph type="dt" sz="half" idx="10"/>
          </p:nvPr>
        </p:nvSpPr>
        <p:spPr/>
        <p:txBody>
          <a:bodyPr/>
          <a:lstStyle/>
          <a:p>
            <a:fld id="{E0918CF1-0CD1-4B87-B533-89F11E9DDDC5}" type="datetimeFigureOut">
              <a:rPr lang="en-US" smtClean="0"/>
              <a:t>7/24/2024</a:t>
            </a:fld>
            <a:endParaRPr lang="en-US"/>
          </a:p>
        </p:txBody>
      </p:sp>
      <p:sp>
        <p:nvSpPr>
          <p:cNvPr id="5" name="Footer Placeholder 4">
            <a:extLst>
              <a:ext uri="{FF2B5EF4-FFF2-40B4-BE49-F238E27FC236}">
                <a16:creationId xmlns:a16="http://schemas.microsoft.com/office/drawing/2014/main" id="{46C0D63C-C571-2F57-B8F2-53BCA4313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DCA5E-309B-0922-DA44-31480DB2B1CE}"/>
              </a:ext>
            </a:extLst>
          </p:cNvPr>
          <p:cNvSpPr>
            <a:spLocks noGrp="1"/>
          </p:cNvSpPr>
          <p:nvPr>
            <p:ph type="sldNum" sz="quarter" idx="12"/>
          </p:nvPr>
        </p:nvSpPr>
        <p:spPr/>
        <p:txBody>
          <a:bodyPr/>
          <a:lstStyle/>
          <a:p>
            <a:fld id="{F9F02DF3-4E61-48B3-8FFE-7BC9749B8BB6}" type="slidenum">
              <a:rPr lang="en-US" smtClean="0"/>
              <a:t>‹#›</a:t>
            </a:fld>
            <a:endParaRPr lang="en-US"/>
          </a:p>
        </p:txBody>
      </p:sp>
    </p:spTree>
    <p:extLst>
      <p:ext uri="{BB962C8B-B14F-4D97-AF65-F5344CB8AC3E}">
        <p14:creationId xmlns:p14="http://schemas.microsoft.com/office/powerpoint/2010/main" val="282679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77C3-F1C6-341F-8742-A1E825C181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6DB438-6527-BE5B-93E3-7CE2D5E3A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F7D916-3FB7-7B9D-E378-159F3879ED43}"/>
              </a:ext>
            </a:extLst>
          </p:cNvPr>
          <p:cNvSpPr>
            <a:spLocks noGrp="1"/>
          </p:cNvSpPr>
          <p:nvPr>
            <p:ph type="dt" sz="half" idx="10"/>
          </p:nvPr>
        </p:nvSpPr>
        <p:spPr/>
        <p:txBody>
          <a:bodyPr/>
          <a:lstStyle/>
          <a:p>
            <a:fld id="{E0918CF1-0CD1-4B87-B533-89F11E9DDDC5}" type="datetimeFigureOut">
              <a:rPr lang="en-US" smtClean="0"/>
              <a:t>7/24/2024</a:t>
            </a:fld>
            <a:endParaRPr lang="en-US"/>
          </a:p>
        </p:txBody>
      </p:sp>
      <p:sp>
        <p:nvSpPr>
          <p:cNvPr id="5" name="Footer Placeholder 4">
            <a:extLst>
              <a:ext uri="{FF2B5EF4-FFF2-40B4-BE49-F238E27FC236}">
                <a16:creationId xmlns:a16="http://schemas.microsoft.com/office/drawing/2014/main" id="{A0049E7C-07ED-464A-0382-D96EE7617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1B77F-271A-0552-7039-0FE1661611B6}"/>
              </a:ext>
            </a:extLst>
          </p:cNvPr>
          <p:cNvSpPr>
            <a:spLocks noGrp="1"/>
          </p:cNvSpPr>
          <p:nvPr>
            <p:ph type="sldNum" sz="quarter" idx="12"/>
          </p:nvPr>
        </p:nvSpPr>
        <p:spPr/>
        <p:txBody>
          <a:bodyPr/>
          <a:lstStyle/>
          <a:p>
            <a:fld id="{F9F02DF3-4E61-48B3-8FFE-7BC9749B8BB6}" type="slidenum">
              <a:rPr lang="en-US" smtClean="0"/>
              <a:t>‹#›</a:t>
            </a:fld>
            <a:endParaRPr lang="en-US"/>
          </a:p>
        </p:txBody>
      </p:sp>
    </p:spTree>
    <p:extLst>
      <p:ext uri="{BB962C8B-B14F-4D97-AF65-F5344CB8AC3E}">
        <p14:creationId xmlns:p14="http://schemas.microsoft.com/office/powerpoint/2010/main" val="114070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EEF7-F111-6EBB-5D21-7DF8589E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072676-6577-4CBE-2AF8-CBF053AD9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6E423-B6B3-82BA-B6DC-BBA766C634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0BFC0E-9255-67F0-D7D9-FF1A4A8D63E0}"/>
              </a:ext>
            </a:extLst>
          </p:cNvPr>
          <p:cNvSpPr>
            <a:spLocks noGrp="1"/>
          </p:cNvSpPr>
          <p:nvPr>
            <p:ph type="dt" sz="half" idx="10"/>
          </p:nvPr>
        </p:nvSpPr>
        <p:spPr/>
        <p:txBody>
          <a:bodyPr/>
          <a:lstStyle/>
          <a:p>
            <a:fld id="{E0918CF1-0CD1-4B87-B533-89F11E9DDDC5}" type="datetimeFigureOut">
              <a:rPr lang="en-US" smtClean="0"/>
              <a:t>7/24/2024</a:t>
            </a:fld>
            <a:endParaRPr lang="en-US"/>
          </a:p>
        </p:txBody>
      </p:sp>
      <p:sp>
        <p:nvSpPr>
          <p:cNvPr id="6" name="Footer Placeholder 5">
            <a:extLst>
              <a:ext uri="{FF2B5EF4-FFF2-40B4-BE49-F238E27FC236}">
                <a16:creationId xmlns:a16="http://schemas.microsoft.com/office/drawing/2014/main" id="{B188B40A-9E8B-544A-0AF1-360F2D2F4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9BF6F-EA7D-4FDB-65A6-6B78751BFB0A}"/>
              </a:ext>
            </a:extLst>
          </p:cNvPr>
          <p:cNvSpPr>
            <a:spLocks noGrp="1"/>
          </p:cNvSpPr>
          <p:nvPr>
            <p:ph type="sldNum" sz="quarter" idx="12"/>
          </p:nvPr>
        </p:nvSpPr>
        <p:spPr/>
        <p:txBody>
          <a:bodyPr/>
          <a:lstStyle/>
          <a:p>
            <a:fld id="{F9F02DF3-4E61-48B3-8FFE-7BC9749B8BB6}" type="slidenum">
              <a:rPr lang="en-US" smtClean="0"/>
              <a:t>‹#›</a:t>
            </a:fld>
            <a:endParaRPr lang="en-US"/>
          </a:p>
        </p:txBody>
      </p:sp>
    </p:spTree>
    <p:extLst>
      <p:ext uri="{BB962C8B-B14F-4D97-AF65-F5344CB8AC3E}">
        <p14:creationId xmlns:p14="http://schemas.microsoft.com/office/powerpoint/2010/main" val="36589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7994-16B3-D5CE-1B2D-6E31AB952D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84A17A-A7BA-8063-BA9B-E81BBABAD6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5794C4-07B4-DD0D-72B2-8859B8635F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3F2F4D-6B3A-A502-24BC-FCF735C13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5D103C-1819-7077-D0DE-88279824F6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0FB904-9C7F-50F5-961F-92CBBDBBBDEB}"/>
              </a:ext>
            </a:extLst>
          </p:cNvPr>
          <p:cNvSpPr>
            <a:spLocks noGrp="1"/>
          </p:cNvSpPr>
          <p:nvPr>
            <p:ph type="dt" sz="half" idx="10"/>
          </p:nvPr>
        </p:nvSpPr>
        <p:spPr/>
        <p:txBody>
          <a:bodyPr/>
          <a:lstStyle/>
          <a:p>
            <a:fld id="{E0918CF1-0CD1-4B87-B533-89F11E9DDDC5}" type="datetimeFigureOut">
              <a:rPr lang="en-US" smtClean="0"/>
              <a:t>7/24/2024</a:t>
            </a:fld>
            <a:endParaRPr lang="en-US"/>
          </a:p>
        </p:txBody>
      </p:sp>
      <p:sp>
        <p:nvSpPr>
          <p:cNvPr id="8" name="Footer Placeholder 7">
            <a:extLst>
              <a:ext uri="{FF2B5EF4-FFF2-40B4-BE49-F238E27FC236}">
                <a16:creationId xmlns:a16="http://schemas.microsoft.com/office/drawing/2014/main" id="{77CF5A4C-1D67-C6D5-5AEF-D83712442C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CCBAD2-3803-3113-9EF4-98CAACEAA3BC}"/>
              </a:ext>
            </a:extLst>
          </p:cNvPr>
          <p:cNvSpPr>
            <a:spLocks noGrp="1"/>
          </p:cNvSpPr>
          <p:nvPr>
            <p:ph type="sldNum" sz="quarter" idx="12"/>
          </p:nvPr>
        </p:nvSpPr>
        <p:spPr/>
        <p:txBody>
          <a:bodyPr/>
          <a:lstStyle/>
          <a:p>
            <a:fld id="{F9F02DF3-4E61-48B3-8FFE-7BC9749B8BB6}" type="slidenum">
              <a:rPr lang="en-US" smtClean="0"/>
              <a:t>‹#›</a:t>
            </a:fld>
            <a:endParaRPr lang="en-US"/>
          </a:p>
        </p:txBody>
      </p:sp>
    </p:spTree>
    <p:extLst>
      <p:ext uri="{BB962C8B-B14F-4D97-AF65-F5344CB8AC3E}">
        <p14:creationId xmlns:p14="http://schemas.microsoft.com/office/powerpoint/2010/main" val="387160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7764-B38E-467B-96F5-FC32BE21ED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671886-BAFA-F821-8E07-D15C54A22396}"/>
              </a:ext>
            </a:extLst>
          </p:cNvPr>
          <p:cNvSpPr>
            <a:spLocks noGrp="1"/>
          </p:cNvSpPr>
          <p:nvPr>
            <p:ph type="dt" sz="half" idx="10"/>
          </p:nvPr>
        </p:nvSpPr>
        <p:spPr/>
        <p:txBody>
          <a:bodyPr/>
          <a:lstStyle/>
          <a:p>
            <a:fld id="{E0918CF1-0CD1-4B87-B533-89F11E9DDDC5}" type="datetimeFigureOut">
              <a:rPr lang="en-US" smtClean="0"/>
              <a:t>7/24/2024</a:t>
            </a:fld>
            <a:endParaRPr lang="en-US"/>
          </a:p>
        </p:txBody>
      </p:sp>
      <p:sp>
        <p:nvSpPr>
          <p:cNvPr id="4" name="Footer Placeholder 3">
            <a:extLst>
              <a:ext uri="{FF2B5EF4-FFF2-40B4-BE49-F238E27FC236}">
                <a16:creationId xmlns:a16="http://schemas.microsoft.com/office/drawing/2014/main" id="{6A8F5B3E-EF26-50C4-41F6-61A95885F3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1074C5-8EFB-9721-4273-F03469B74E69}"/>
              </a:ext>
            </a:extLst>
          </p:cNvPr>
          <p:cNvSpPr>
            <a:spLocks noGrp="1"/>
          </p:cNvSpPr>
          <p:nvPr>
            <p:ph type="sldNum" sz="quarter" idx="12"/>
          </p:nvPr>
        </p:nvSpPr>
        <p:spPr/>
        <p:txBody>
          <a:bodyPr/>
          <a:lstStyle/>
          <a:p>
            <a:fld id="{F9F02DF3-4E61-48B3-8FFE-7BC9749B8BB6}" type="slidenum">
              <a:rPr lang="en-US" smtClean="0"/>
              <a:t>‹#›</a:t>
            </a:fld>
            <a:endParaRPr lang="en-US"/>
          </a:p>
        </p:txBody>
      </p:sp>
    </p:spTree>
    <p:extLst>
      <p:ext uri="{BB962C8B-B14F-4D97-AF65-F5344CB8AC3E}">
        <p14:creationId xmlns:p14="http://schemas.microsoft.com/office/powerpoint/2010/main" val="255378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2B3268-10D6-6962-B8FA-AF22DAE9D3D0}"/>
              </a:ext>
            </a:extLst>
          </p:cNvPr>
          <p:cNvSpPr>
            <a:spLocks noGrp="1"/>
          </p:cNvSpPr>
          <p:nvPr>
            <p:ph type="dt" sz="half" idx="10"/>
          </p:nvPr>
        </p:nvSpPr>
        <p:spPr/>
        <p:txBody>
          <a:bodyPr/>
          <a:lstStyle/>
          <a:p>
            <a:fld id="{E0918CF1-0CD1-4B87-B533-89F11E9DDDC5}" type="datetimeFigureOut">
              <a:rPr lang="en-US" smtClean="0"/>
              <a:t>7/24/2024</a:t>
            </a:fld>
            <a:endParaRPr lang="en-US"/>
          </a:p>
        </p:txBody>
      </p:sp>
      <p:sp>
        <p:nvSpPr>
          <p:cNvPr id="3" name="Footer Placeholder 2">
            <a:extLst>
              <a:ext uri="{FF2B5EF4-FFF2-40B4-BE49-F238E27FC236}">
                <a16:creationId xmlns:a16="http://schemas.microsoft.com/office/drawing/2014/main" id="{B40F3D21-C497-6A74-A53C-E7FF8864F4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080150-8884-BD68-28FE-04271B38E195}"/>
              </a:ext>
            </a:extLst>
          </p:cNvPr>
          <p:cNvSpPr>
            <a:spLocks noGrp="1"/>
          </p:cNvSpPr>
          <p:nvPr>
            <p:ph type="sldNum" sz="quarter" idx="12"/>
          </p:nvPr>
        </p:nvSpPr>
        <p:spPr/>
        <p:txBody>
          <a:bodyPr/>
          <a:lstStyle/>
          <a:p>
            <a:fld id="{F9F02DF3-4E61-48B3-8FFE-7BC9749B8BB6}" type="slidenum">
              <a:rPr lang="en-US" smtClean="0"/>
              <a:t>‹#›</a:t>
            </a:fld>
            <a:endParaRPr lang="en-US"/>
          </a:p>
        </p:txBody>
      </p:sp>
    </p:spTree>
    <p:extLst>
      <p:ext uri="{BB962C8B-B14F-4D97-AF65-F5344CB8AC3E}">
        <p14:creationId xmlns:p14="http://schemas.microsoft.com/office/powerpoint/2010/main" val="31819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B1B3-3C22-5299-4DFC-34BAF3DCA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DC3B97-AADB-0C46-5CD8-6EEB382E67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5DC5BA-0DD8-7ED0-496C-17B560F1D5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E3754E-4901-D7C5-C0A7-563C39BB7325}"/>
              </a:ext>
            </a:extLst>
          </p:cNvPr>
          <p:cNvSpPr>
            <a:spLocks noGrp="1"/>
          </p:cNvSpPr>
          <p:nvPr>
            <p:ph type="dt" sz="half" idx="10"/>
          </p:nvPr>
        </p:nvSpPr>
        <p:spPr/>
        <p:txBody>
          <a:bodyPr/>
          <a:lstStyle/>
          <a:p>
            <a:fld id="{E0918CF1-0CD1-4B87-B533-89F11E9DDDC5}" type="datetimeFigureOut">
              <a:rPr lang="en-US" smtClean="0"/>
              <a:t>7/24/2024</a:t>
            </a:fld>
            <a:endParaRPr lang="en-US"/>
          </a:p>
        </p:txBody>
      </p:sp>
      <p:sp>
        <p:nvSpPr>
          <p:cNvPr id="6" name="Footer Placeholder 5">
            <a:extLst>
              <a:ext uri="{FF2B5EF4-FFF2-40B4-BE49-F238E27FC236}">
                <a16:creationId xmlns:a16="http://schemas.microsoft.com/office/drawing/2014/main" id="{B5FA08DA-A46E-9541-4FD5-88C06D262A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BEB0A-46F8-2586-8AC4-AE374EFEF5F5}"/>
              </a:ext>
            </a:extLst>
          </p:cNvPr>
          <p:cNvSpPr>
            <a:spLocks noGrp="1"/>
          </p:cNvSpPr>
          <p:nvPr>
            <p:ph type="sldNum" sz="quarter" idx="12"/>
          </p:nvPr>
        </p:nvSpPr>
        <p:spPr/>
        <p:txBody>
          <a:bodyPr/>
          <a:lstStyle/>
          <a:p>
            <a:fld id="{F9F02DF3-4E61-48B3-8FFE-7BC9749B8BB6}" type="slidenum">
              <a:rPr lang="en-US" smtClean="0"/>
              <a:t>‹#›</a:t>
            </a:fld>
            <a:endParaRPr lang="en-US"/>
          </a:p>
        </p:txBody>
      </p:sp>
    </p:spTree>
    <p:extLst>
      <p:ext uri="{BB962C8B-B14F-4D97-AF65-F5344CB8AC3E}">
        <p14:creationId xmlns:p14="http://schemas.microsoft.com/office/powerpoint/2010/main" val="165053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D007-81A7-27B5-95DA-DAD555A72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B7BA72-1F73-A31F-28E0-2CF0A554B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71F6DF-7A3E-4734-994D-155FD2FE5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AE7DD-AB77-FF39-CFB5-6B543D6EBFC1}"/>
              </a:ext>
            </a:extLst>
          </p:cNvPr>
          <p:cNvSpPr>
            <a:spLocks noGrp="1"/>
          </p:cNvSpPr>
          <p:nvPr>
            <p:ph type="dt" sz="half" idx="10"/>
          </p:nvPr>
        </p:nvSpPr>
        <p:spPr/>
        <p:txBody>
          <a:bodyPr/>
          <a:lstStyle/>
          <a:p>
            <a:fld id="{E0918CF1-0CD1-4B87-B533-89F11E9DDDC5}" type="datetimeFigureOut">
              <a:rPr lang="en-US" smtClean="0"/>
              <a:t>7/24/2024</a:t>
            </a:fld>
            <a:endParaRPr lang="en-US"/>
          </a:p>
        </p:txBody>
      </p:sp>
      <p:sp>
        <p:nvSpPr>
          <p:cNvPr id="6" name="Footer Placeholder 5">
            <a:extLst>
              <a:ext uri="{FF2B5EF4-FFF2-40B4-BE49-F238E27FC236}">
                <a16:creationId xmlns:a16="http://schemas.microsoft.com/office/drawing/2014/main" id="{B0F066C7-197B-74DA-8282-7CF7DE6DF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9C29E2-432C-0EEA-6163-0B9B4F485128}"/>
              </a:ext>
            </a:extLst>
          </p:cNvPr>
          <p:cNvSpPr>
            <a:spLocks noGrp="1"/>
          </p:cNvSpPr>
          <p:nvPr>
            <p:ph type="sldNum" sz="quarter" idx="12"/>
          </p:nvPr>
        </p:nvSpPr>
        <p:spPr/>
        <p:txBody>
          <a:bodyPr/>
          <a:lstStyle/>
          <a:p>
            <a:fld id="{F9F02DF3-4E61-48B3-8FFE-7BC9749B8BB6}" type="slidenum">
              <a:rPr lang="en-US" smtClean="0"/>
              <a:t>‹#›</a:t>
            </a:fld>
            <a:endParaRPr lang="en-US"/>
          </a:p>
        </p:txBody>
      </p:sp>
    </p:spTree>
    <p:extLst>
      <p:ext uri="{BB962C8B-B14F-4D97-AF65-F5344CB8AC3E}">
        <p14:creationId xmlns:p14="http://schemas.microsoft.com/office/powerpoint/2010/main" val="192535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3CE53-CE19-699B-5405-90D7914604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7DA052-86D0-7A50-E6AA-B7B8720C9F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A5A7A-9925-362A-7D2D-2EEF22D39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18CF1-0CD1-4B87-B533-89F11E9DDDC5}" type="datetimeFigureOut">
              <a:rPr lang="en-US" smtClean="0"/>
              <a:t>7/24/2024</a:t>
            </a:fld>
            <a:endParaRPr lang="en-US"/>
          </a:p>
        </p:txBody>
      </p:sp>
      <p:sp>
        <p:nvSpPr>
          <p:cNvPr id="5" name="Footer Placeholder 4">
            <a:extLst>
              <a:ext uri="{FF2B5EF4-FFF2-40B4-BE49-F238E27FC236}">
                <a16:creationId xmlns:a16="http://schemas.microsoft.com/office/drawing/2014/main" id="{4A776FBE-7783-5425-58D0-3EFF9145D2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A2EB39-81B7-C83D-BC86-21B33F1FDB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02DF3-4E61-48B3-8FFE-7BC9749B8BB6}" type="slidenum">
              <a:rPr lang="en-US" smtClean="0"/>
              <a:t>‹#›</a:t>
            </a:fld>
            <a:endParaRPr lang="en-US"/>
          </a:p>
        </p:txBody>
      </p:sp>
    </p:spTree>
    <p:extLst>
      <p:ext uri="{BB962C8B-B14F-4D97-AF65-F5344CB8AC3E}">
        <p14:creationId xmlns:p14="http://schemas.microsoft.com/office/powerpoint/2010/main" val="1915105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jp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hyperlink" Target="https://melagranadasardegna.com/article/bd-accuri-c6-plus-flow-cytometer" TargetMode="External"/><Relationship Id="rId4" Type="http://schemas.openxmlformats.org/officeDocument/2006/relationships/hyperlink" Target="https://scif.ucmerced.edu/node/7" TargetMode="Externa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hyperlink" Target="https://philschatz.com/anatomy-book/contents/m46707.html" TargetMode="External"/><Relationship Id="rId18" Type="http://schemas.openxmlformats.org/officeDocument/2006/relationships/image" Target="../media/image16.jpg"/><Relationship Id="rId3" Type="http://schemas.openxmlformats.org/officeDocument/2006/relationships/image" Target="../media/image1.jpg"/><Relationship Id="rId7" Type="http://schemas.openxmlformats.org/officeDocument/2006/relationships/hyperlink" Target="https://www.publicdomainpictures.net/view-image.php?image=53242&amp;picture=virus" TargetMode="External"/><Relationship Id="rId12" Type="http://schemas.openxmlformats.org/officeDocument/2006/relationships/image" Target="../media/image13.jpg"/><Relationship Id="rId17" Type="http://schemas.openxmlformats.org/officeDocument/2006/relationships/hyperlink" Target="https://sketchfab.com/3d-models/plant-cell-organelles-e61e7bdf8c8449a583b364f05e70289b" TargetMode="External"/><Relationship Id="rId2" Type="http://schemas.openxmlformats.org/officeDocument/2006/relationships/notesSlide" Target="../notesSlides/notesSlide5.xml"/><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hyperlink" Target="http://www.pixnio.com/science/microscopy-images/scanning-electron-micrograph-sem-of-a-number-of-pseudomonas-aeruginosa-bacteria" TargetMode="External"/><Relationship Id="rId5" Type="http://schemas.openxmlformats.org/officeDocument/2006/relationships/hyperlink" Target="https://courses.lumenlearning.com/boundless-microbiology/chapter/antibodies/" TargetMode="External"/><Relationship Id="rId15" Type="http://schemas.openxmlformats.org/officeDocument/2006/relationships/hyperlink" Target="https://sketchfab.com/3d-models/animal-cell-abaa9a651c834cdaa67072b32fb0024f" TargetMode="External"/><Relationship Id="rId10" Type="http://schemas.openxmlformats.org/officeDocument/2006/relationships/image" Target="../media/image12.jpg"/><Relationship Id="rId19" Type="http://schemas.openxmlformats.org/officeDocument/2006/relationships/hyperlink" Target="https://www.flickr.com/photos/63139332@N00/7987446792" TargetMode="External"/><Relationship Id="rId4" Type="http://schemas.openxmlformats.org/officeDocument/2006/relationships/image" Target="../media/image9.png"/><Relationship Id="rId9" Type="http://schemas.openxmlformats.org/officeDocument/2006/relationships/hyperlink" Target="https://www.frontiersin.org/articles/10.3389/fcell.2020.616161/full" TargetMode="External"/><Relationship Id="rId1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ser beam coming out of a machine&#10;&#10;Description automatically generated">
            <a:extLst>
              <a:ext uri="{FF2B5EF4-FFF2-40B4-BE49-F238E27FC236}">
                <a16:creationId xmlns:a16="http://schemas.microsoft.com/office/drawing/2014/main" id="{D41208F4-7EC3-E345-76A8-CE45FD77F70F}"/>
              </a:ext>
            </a:extLst>
          </p:cNvPr>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6BF97FB-1526-B674-CB28-10CC3917635E}"/>
              </a:ext>
            </a:extLst>
          </p:cNvPr>
          <p:cNvSpPr txBox="1"/>
          <p:nvPr/>
        </p:nvSpPr>
        <p:spPr>
          <a:xfrm>
            <a:off x="573314" y="544258"/>
            <a:ext cx="6611257" cy="1754326"/>
          </a:xfrm>
          <a:prstGeom prst="rect">
            <a:avLst/>
          </a:prstGeom>
          <a:solidFill>
            <a:schemeClr val="bg1">
              <a:alpha val="40000"/>
            </a:schemeClr>
          </a:solidFill>
          <a:effectLst>
            <a:outerShdw blurRad="50800" dist="50800" dir="5400000" algn="ctr" rotWithShape="0">
              <a:srgbClr val="000000">
                <a:alpha val="34000"/>
              </a:srgbClr>
            </a:outerShdw>
          </a:effectLst>
        </p:spPr>
        <p:txBody>
          <a:bodyPr wrap="square">
            <a:spAutoFit/>
          </a:bodyPr>
          <a:lstStyle/>
          <a:p>
            <a:r>
              <a:rPr lang="en-US" sz="5400" b="1" dirty="0">
                <a:solidFill>
                  <a:schemeClr val="tx1">
                    <a:lumMod val="95000"/>
                    <a:lumOff val="5000"/>
                  </a:schemeClr>
                </a:solidFill>
              </a:rPr>
              <a:t>INTRODUCTION TO FLOW CYTOMETRY </a:t>
            </a:r>
          </a:p>
        </p:txBody>
      </p:sp>
      <p:sp>
        <p:nvSpPr>
          <p:cNvPr id="6" name="Cytometry and Antibody Technology Service Facility…">
            <a:extLst>
              <a:ext uri="{FF2B5EF4-FFF2-40B4-BE49-F238E27FC236}">
                <a16:creationId xmlns:a16="http://schemas.microsoft.com/office/drawing/2014/main" id="{2FC6AF35-2838-38EA-25AB-59EBA14869E5}"/>
              </a:ext>
            </a:extLst>
          </p:cNvPr>
          <p:cNvSpPr txBox="1"/>
          <p:nvPr/>
        </p:nvSpPr>
        <p:spPr>
          <a:xfrm>
            <a:off x="8128000" y="6016744"/>
            <a:ext cx="4064000" cy="841256"/>
          </a:xfrm>
          <a:prstGeom prst="rect">
            <a:avLst/>
          </a:prstGeom>
          <a:solidFill>
            <a:schemeClr val="bg1">
              <a:alpha val="34000"/>
            </a:schemeClr>
          </a:solidFill>
          <a:ln w="12700">
            <a:miter lim="400000"/>
          </a:ln>
          <a:effectLst>
            <a:outerShdw blurRad="50800" dist="50800" dir="5400000" algn="ctr" rotWithShape="0">
              <a:srgbClr val="000000">
                <a:alpha val="34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buClr>
                <a:srgbClr val="000000"/>
              </a:buClr>
              <a:buFont typeface="Goudy Old Style"/>
              <a:defRPr sz="1000">
                <a:latin typeface="+mn-lt"/>
                <a:ea typeface="+mn-ea"/>
                <a:cs typeface="+mn-cs"/>
                <a:sym typeface="Goudy Old Style"/>
              </a:defRPr>
            </a:pPr>
            <a:r>
              <a:rPr sz="1600" b="1" dirty="0">
                <a:solidFill>
                  <a:schemeClr val="tx1">
                    <a:lumMod val="95000"/>
                    <a:lumOff val="5000"/>
                  </a:schemeClr>
                </a:solidFill>
              </a:rPr>
              <a:t>Cytometry </a:t>
            </a:r>
            <a:r>
              <a:rPr lang="en-US" sz="1600" b="1" dirty="0">
                <a:solidFill>
                  <a:schemeClr val="tx1">
                    <a:lumMod val="95000"/>
                    <a:lumOff val="5000"/>
                  </a:schemeClr>
                </a:solidFill>
              </a:rPr>
              <a:t>and Microscopy to Omics Facility </a:t>
            </a:r>
          </a:p>
          <a:p>
            <a:pPr>
              <a:buClr>
                <a:srgbClr val="000000"/>
              </a:buClr>
              <a:buFont typeface="Goudy Old Style"/>
              <a:defRPr sz="1000">
                <a:latin typeface="+mn-lt"/>
                <a:ea typeface="+mn-ea"/>
                <a:cs typeface="+mn-cs"/>
                <a:sym typeface="Goudy Old Style"/>
              </a:defRPr>
            </a:pPr>
            <a:r>
              <a:rPr lang="en-US" sz="1600" b="1" dirty="0">
                <a:solidFill>
                  <a:schemeClr val="tx1">
                    <a:lumMod val="95000"/>
                    <a:lumOff val="5000"/>
                  </a:schemeClr>
                </a:solidFill>
              </a:rPr>
              <a:t>Carver Biotechnology Center</a:t>
            </a:r>
            <a:endParaRPr sz="1600" b="1" dirty="0">
              <a:solidFill>
                <a:schemeClr val="tx1">
                  <a:lumMod val="95000"/>
                  <a:lumOff val="5000"/>
                </a:schemeClr>
              </a:solidFill>
            </a:endParaRPr>
          </a:p>
          <a:p>
            <a:pPr>
              <a:buClr>
                <a:srgbClr val="000000"/>
              </a:buClr>
              <a:buFont typeface="Goudy Old Style"/>
              <a:defRPr sz="1000">
                <a:latin typeface="+mn-lt"/>
                <a:ea typeface="+mn-ea"/>
                <a:cs typeface="+mn-cs"/>
                <a:sym typeface="Goudy Old Style"/>
              </a:defRPr>
            </a:pPr>
            <a:r>
              <a:rPr sz="1600" b="1" dirty="0">
                <a:solidFill>
                  <a:schemeClr val="tx1">
                    <a:lumMod val="95000"/>
                    <a:lumOff val="5000"/>
                  </a:schemeClr>
                </a:solidFill>
              </a:rPr>
              <a:t>University of </a:t>
            </a:r>
            <a:r>
              <a:rPr lang="en-US" sz="1600" b="1" dirty="0">
                <a:solidFill>
                  <a:schemeClr val="tx1">
                    <a:lumMod val="95000"/>
                    <a:lumOff val="5000"/>
                  </a:schemeClr>
                </a:solidFill>
              </a:rPr>
              <a:t>Illinois, Urbana-Champaign, 2024</a:t>
            </a:r>
            <a:endParaRPr sz="1600" b="1" dirty="0">
              <a:solidFill>
                <a:schemeClr val="tx1">
                  <a:lumMod val="95000"/>
                  <a:lumOff val="5000"/>
                </a:schemeClr>
              </a:solidFill>
            </a:endParaRPr>
          </a:p>
        </p:txBody>
      </p:sp>
    </p:spTree>
    <p:extLst>
      <p:ext uri="{BB962C8B-B14F-4D97-AF65-F5344CB8AC3E}">
        <p14:creationId xmlns:p14="http://schemas.microsoft.com/office/powerpoint/2010/main" val="330911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aser beam coming out of a machine&#10;&#10;Description automatically generated">
            <a:extLst>
              <a:ext uri="{FF2B5EF4-FFF2-40B4-BE49-F238E27FC236}">
                <a16:creationId xmlns:a16="http://schemas.microsoft.com/office/drawing/2014/main" id="{D7256F68-AE06-8D84-39AD-4530A12047F5}"/>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05C5110-3CD4-06AC-AFD5-632958975AE3}"/>
              </a:ext>
            </a:extLst>
          </p:cNvPr>
          <p:cNvSpPr txBox="1"/>
          <p:nvPr/>
        </p:nvSpPr>
        <p:spPr>
          <a:xfrm>
            <a:off x="227183" y="1574715"/>
            <a:ext cx="4999921" cy="4508285"/>
          </a:xfrm>
          <a:prstGeom prst="rect">
            <a:avLst/>
          </a:prstGeom>
          <a:noFill/>
          <a:ln>
            <a:solidFill>
              <a:schemeClr val="tx1"/>
            </a:solidFill>
          </a:ln>
        </p:spPr>
        <p:txBody>
          <a:bodyPr wrap="square">
            <a:spAutoFit/>
          </a:bodyPr>
          <a:lstStyle/>
          <a:p>
            <a:pPr algn="just">
              <a:lnSpc>
                <a:spcPct val="200000"/>
              </a:lnSpc>
            </a:pPr>
            <a:r>
              <a:rPr lang="en-US" b="1" dirty="0"/>
              <a:t>There are three main </a:t>
            </a:r>
            <a:r>
              <a:rPr lang="en-US" sz="2000" b="1" dirty="0"/>
              <a:t>components</a:t>
            </a:r>
            <a:r>
              <a:rPr lang="en-US" b="1" dirty="0"/>
              <a:t> to the flow cytometer:</a:t>
            </a:r>
          </a:p>
          <a:p>
            <a:pPr marL="342900" indent="-342900" algn="just">
              <a:lnSpc>
                <a:spcPct val="200000"/>
              </a:lnSpc>
              <a:buFont typeface="+mj-lt"/>
              <a:buAutoNum type="arabicPeriod"/>
            </a:pPr>
            <a:r>
              <a:rPr lang="en-US" dirty="0">
                <a:highlight>
                  <a:srgbClr val="FFFF00"/>
                </a:highlight>
              </a:rPr>
              <a:t>The Fluidics System</a:t>
            </a:r>
            <a:r>
              <a:rPr lang="en-US" dirty="0"/>
              <a:t> – Presentation of the sample to the laser.</a:t>
            </a:r>
          </a:p>
          <a:p>
            <a:pPr marL="342900" indent="-342900" algn="just">
              <a:lnSpc>
                <a:spcPct val="200000"/>
              </a:lnSpc>
              <a:buFont typeface="+mj-lt"/>
              <a:buAutoNum type="arabicPeriod"/>
            </a:pPr>
            <a:r>
              <a:rPr lang="en-US" dirty="0">
                <a:highlight>
                  <a:srgbClr val="FFFF00"/>
                </a:highlight>
              </a:rPr>
              <a:t>The Optical System</a:t>
            </a:r>
            <a:r>
              <a:rPr lang="en-US" dirty="0"/>
              <a:t> – Gathering information from the scattered light of the analysis.</a:t>
            </a:r>
          </a:p>
          <a:p>
            <a:pPr marL="342900" indent="-342900" algn="just">
              <a:lnSpc>
                <a:spcPct val="200000"/>
              </a:lnSpc>
              <a:buFont typeface="+mj-lt"/>
              <a:buAutoNum type="arabicPeriod"/>
            </a:pPr>
            <a:r>
              <a:rPr lang="en-US" dirty="0">
                <a:highlight>
                  <a:srgbClr val="FFFF00"/>
                </a:highlight>
              </a:rPr>
              <a:t>The Computer/Electronic System</a:t>
            </a:r>
            <a:r>
              <a:rPr lang="en-US" dirty="0"/>
              <a:t> – Conversion of optical to digital signals for display</a:t>
            </a:r>
          </a:p>
        </p:txBody>
      </p:sp>
      <p:sp>
        <p:nvSpPr>
          <p:cNvPr id="7" name="A look inside the box">
            <a:extLst>
              <a:ext uri="{FF2B5EF4-FFF2-40B4-BE49-F238E27FC236}">
                <a16:creationId xmlns:a16="http://schemas.microsoft.com/office/drawing/2014/main" id="{F080DF5E-2A47-DC45-60A2-8B43AD65FC7B}"/>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grpSp>
        <p:nvGrpSpPr>
          <p:cNvPr id="165" name="Group 164">
            <a:extLst>
              <a:ext uri="{FF2B5EF4-FFF2-40B4-BE49-F238E27FC236}">
                <a16:creationId xmlns:a16="http://schemas.microsoft.com/office/drawing/2014/main" id="{7C432AB6-2B3D-6F57-A995-C7527FB4D058}"/>
              </a:ext>
            </a:extLst>
          </p:cNvPr>
          <p:cNvGrpSpPr/>
          <p:nvPr/>
        </p:nvGrpSpPr>
        <p:grpSpPr>
          <a:xfrm>
            <a:off x="5261380" y="543223"/>
            <a:ext cx="6873042" cy="6105058"/>
            <a:chOff x="2090262" y="700582"/>
            <a:chExt cx="6873042" cy="6105058"/>
          </a:xfrm>
        </p:grpSpPr>
        <p:cxnSp>
          <p:nvCxnSpPr>
            <p:cNvPr id="166" name="Connector: Elbow 165">
              <a:extLst>
                <a:ext uri="{FF2B5EF4-FFF2-40B4-BE49-F238E27FC236}">
                  <a16:creationId xmlns:a16="http://schemas.microsoft.com/office/drawing/2014/main" id="{17683576-B5AB-07A7-DA9F-4E6A786A832C}"/>
                </a:ext>
              </a:extLst>
            </p:cNvPr>
            <p:cNvCxnSpPr>
              <a:cxnSpLocks/>
            </p:cNvCxnSpPr>
            <p:nvPr/>
          </p:nvCxnSpPr>
          <p:spPr>
            <a:xfrm rot="16200000" flipH="1">
              <a:off x="3009857" y="2716407"/>
              <a:ext cx="4076640" cy="1353042"/>
            </a:xfrm>
            <a:prstGeom prst="bentConnector3">
              <a:avLst>
                <a:gd name="adj1" fmla="val -981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E8F9C1A9-5257-9A97-8A64-74F53CEF6CFF}"/>
                </a:ext>
              </a:extLst>
            </p:cNvPr>
            <p:cNvGrpSpPr/>
            <p:nvPr/>
          </p:nvGrpSpPr>
          <p:grpSpPr>
            <a:xfrm>
              <a:off x="2722053" y="1350602"/>
              <a:ext cx="2490801" cy="2762733"/>
              <a:chOff x="2722053" y="1350602"/>
              <a:chExt cx="2490801" cy="2762733"/>
            </a:xfrm>
          </p:grpSpPr>
          <p:sp>
            <p:nvSpPr>
              <p:cNvPr id="313" name="Rectangle avec coins rognés du même côté 83">
                <a:extLst>
                  <a:ext uri="{FF2B5EF4-FFF2-40B4-BE49-F238E27FC236}">
                    <a16:creationId xmlns:a16="http://schemas.microsoft.com/office/drawing/2014/main" id="{846DAFF8-D576-9403-0E9F-E9A258AE223D}"/>
                  </a:ext>
                </a:extLst>
              </p:cNvPr>
              <p:cNvSpPr/>
              <p:nvPr/>
            </p:nvSpPr>
            <p:spPr>
              <a:xfrm>
                <a:off x="3521923" y="2588473"/>
                <a:ext cx="1690931" cy="1492756"/>
              </a:xfrm>
              <a:prstGeom prst="snip2SameRect">
                <a:avLst>
                  <a:gd name="adj1" fmla="val 38663"/>
                  <a:gd name="adj2" fmla="val 0"/>
                </a:avLst>
              </a:prstGeom>
              <a:blipFill>
                <a:blip r:embed="rId4"/>
                <a:tile tx="0" ty="0" sx="100000" sy="100000" flip="none" algn="tl"/>
              </a:blip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fr-FR" dirty="0"/>
              </a:p>
            </p:txBody>
          </p:sp>
          <p:sp>
            <p:nvSpPr>
              <p:cNvPr id="314" name="Rectangle 313">
                <a:extLst>
                  <a:ext uri="{FF2B5EF4-FFF2-40B4-BE49-F238E27FC236}">
                    <a16:creationId xmlns:a16="http://schemas.microsoft.com/office/drawing/2014/main" id="{C6FF5833-D112-2C24-C845-3A71734405AD}"/>
                  </a:ext>
                </a:extLst>
              </p:cNvPr>
              <p:cNvSpPr/>
              <p:nvPr/>
            </p:nvSpPr>
            <p:spPr>
              <a:xfrm rot="10800000">
                <a:off x="4083979" y="1350602"/>
                <a:ext cx="542223" cy="1237872"/>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5" name="Étiquette 85">
                <a:extLst>
                  <a:ext uri="{FF2B5EF4-FFF2-40B4-BE49-F238E27FC236}">
                    <a16:creationId xmlns:a16="http://schemas.microsoft.com/office/drawing/2014/main" id="{084A6B2A-C18A-CBF9-99F8-C5AA594E5308}"/>
                  </a:ext>
                </a:extLst>
              </p:cNvPr>
              <p:cNvSpPr/>
              <p:nvPr/>
            </p:nvSpPr>
            <p:spPr>
              <a:xfrm rot="10800000">
                <a:off x="4243787" y="2881399"/>
                <a:ext cx="242806" cy="1231936"/>
              </a:xfrm>
              <a:prstGeom prst="plaque">
                <a:avLst>
                  <a:gd name="adj" fmla="val 363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7" name="Rectangle 316">
                <a:extLst>
                  <a:ext uri="{FF2B5EF4-FFF2-40B4-BE49-F238E27FC236}">
                    <a16:creationId xmlns:a16="http://schemas.microsoft.com/office/drawing/2014/main" id="{EA51C3EF-D96B-8165-C8D8-FAA5C9E85BFB}"/>
                  </a:ext>
                </a:extLst>
              </p:cNvPr>
              <p:cNvSpPr/>
              <p:nvPr/>
            </p:nvSpPr>
            <p:spPr>
              <a:xfrm rot="10800000">
                <a:off x="4313313" y="1350602"/>
                <a:ext cx="117652" cy="17101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8" name="Rectangle 317">
                <a:extLst>
                  <a:ext uri="{FF2B5EF4-FFF2-40B4-BE49-F238E27FC236}">
                    <a16:creationId xmlns:a16="http://schemas.microsoft.com/office/drawing/2014/main" id="{1A143A8C-7EFD-E121-2EB9-8548E845C1CF}"/>
                  </a:ext>
                </a:extLst>
              </p:cNvPr>
              <p:cNvSpPr/>
              <p:nvPr/>
            </p:nvSpPr>
            <p:spPr>
              <a:xfrm rot="10800000">
                <a:off x="2722053" y="2337093"/>
                <a:ext cx="1493327" cy="140451"/>
              </a:xfrm>
              <a:prstGeom prst="rect">
                <a:avLst/>
              </a:prstGeom>
              <a:gradFill flip="none" rotWithShape="1">
                <a:gsLst>
                  <a:gs pos="0">
                    <a:srgbClr val="FF0000"/>
                  </a:gs>
                  <a:gs pos="54000">
                    <a:srgbClr val="00B0F0"/>
                  </a:gs>
                  <a:gs pos="100000">
                    <a:srgbClr val="7030A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0" name="Virage 99">
                <a:extLst>
                  <a:ext uri="{FF2B5EF4-FFF2-40B4-BE49-F238E27FC236}">
                    <a16:creationId xmlns:a16="http://schemas.microsoft.com/office/drawing/2014/main" id="{5E31EBC7-4E07-C69B-9B92-D114DD5CB274}"/>
                  </a:ext>
                </a:extLst>
              </p:cNvPr>
              <p:cNvSpPr/>
              <p:nvPr/>
            </p:nvSpPr>
            <p:spPr>
              <a:xfrm rot="20476136">
                <a:off x="3695729" y="2953530"/>
                <a:ext cx="503548" cy="590128"/>
              </a:xfrm>
              <a:prstGeom prst="bentArrow">
                <a:avLst>
                  <a:gd name="adj1" fmla="val 17578"/>
                  <a:gd name="adj2" fmla="val 22753"/>
                  <a:gd name="adj3" fmla="val 27247"/>
                  <a:gd name="adj4" fmla="val 7275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1" name="Virage 100">
                <a:extLst>
                  <a:ext uri="{FF2B5EF4-FFF2-40B4-BE49-F238E27FC236}">
                    <a16:creationId xmlns:a16="http://schemas.microsoft.com/office/drawing/2014/main" id="{E69BD037-9B61-EA80-48E4-205FE8B7450B}"/>
                  </a:ext>
                </a:extLst>
              </p:cNvPr>
              <p:cNvSpPr/>
              <p:nvPr/>
            </p:nvSpPr>
            <p:spPr>
              <a:xfrm rot="1384206">
                <a:off x="4531941" y="2980392"/>
                <a:ext cx="503548" cy="590128"/>
              </a:xfrm>
              <a:prstGeom prst="bentArrow">
                <a:avLst>
                  <a:gd name="adj1" fmla="val 17578"/>
                  <a:gd name="adj2" fmla="val 22753"/>
                  <a:gd name="adj3" fmla="val 27247"/>
                  <a:gd name="adj4" fmla="val 72753"/>
                </a:avLst>
              </a:prstGeom>
              <a:solidFill>
                <a:schemeClr val="accent1">
                  <a:lumMod val="75000"/>
                </a:schemeClr>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9" name="Soleil 98">
                <a:extLst>
                  <a:ext uri="{FF2B5EF4-FFF2-40B4-BE49-F238E27FC236}">
                    <a16:creationId xmlns:a16="http://schemas.microsoft.com/office/drawing/2014/main" id="{15422D56-5163-9A30-BD50-1C57523AB0F5}"/>
                  </a:ext>
                </a:extLst>
              </p:cNvPr>
              <p:cNvSpPr/>
              <p:nvPr/>
            </p:nvSpPr>
            <p:spPr>
              <a:xfrm rot="13220079">
                <a:off x="4236107" y="2261251"/>
                <a:ext cx="249427" cy="287897"/>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8" name="Cylindre 7">
              <a:extLst>
                <a:ext uri="{FF2B5EF4-FFF2-40B4-BE49-F238E27FC236}">
                  <a16:creationId xmlns:a16="http://schemas.microsoft.com/office/drawing/2014/main" id="{E601EAD9-FBC9-8E14-F879-D7D89974E1E3}"/>
                </a:ext>
              </a:extLst>
            </p:cNvPr>
            <p:cNvSpPr/>
            <p:nvPr/>
          </p:nvSpPr>
          <p:spPr>
            <a:xfrm>
              <a:off x="3009535" y="5296660"/>
              <a:ext cx="803965" cy="1471700"/>
            </a:xfrm>
            <a:prstGeom prst="ca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t>Sheath</a:t>
              </a:r>
              <a:r>
                <a:rPr lang="fr-FR" sz="1400" dirty="0"/>
                <a:t> Tank</a:t>
              </a:r>
            </a:p>
          </p:txBody>
        </p:sp>
        <p:cxnSp>
          <p:nvCxnSpPr>
            <p:cNvPr id="169" name="Connecteur en angle 8">
              <a:extLst>
                <a:ext uri="{FF2B5EF4-FFF2-40B4-BE49-F238E27FC236}">
                  <a16:creationId xmlns:a16="http://schemas.microsoft.com/office/drawing/2014/main" id="{8DC4780E-D744-8BBC-715B-11B56FA70E39}"/>
                </a:ext>
              </a:extLst>
            </p:cNvPr>
            <p:cNvCxnSpPr>
              <a:cxnSpLocks/>
            </p:cNvCxnSpPr>
            <p:nvPr/>
          </p:nvCxnSpPr>
          <p:spPr>
            <a:xfrm rot="5400000" flipH="1" flipV="1">
              <a:off x="2845405" y="4392348"/>
              <a:ext cx="1558348" cy="485095"/>
            </a:xfrm>
            <a:prstGeom prst="bentConnector3">
              <a:avLst>
                <a:gd name="adj1" fmla="val 9994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0" name="Trapèze 9">
              <a:extLst>
                <a:ext uri="{FF2B5EF4-FFF2-40B4-BE49-F238E27FC236}">
                  <a16:creationId xmlns:a16="http://schemas.microsoft.com/office/drawing/2014/main" id="{0FC8D52A-D519-AB23-A2E6-EFF833AA06C1}"/>
                </a:ext>
              </a:extLst>
            </p:cNvPr>
            <p:cNvSpPr/>
            <p:nvPr/>
          </p:nvSpPr>
          <p:spPr>
            <a:xfrm rot="14678182">
              <a:off x="5677934" y="301718"/>
              <a:ext cx="420440" cy="3006620"/>
            </a:xfrm>
            <a:prstGeom prst="trapezoid">
              <a:avLst>
                <a:gd name="adj" fmla="val 41102"/>
              </a:avLst>
            </a:prstGeom>
            <a:gradFill flip="none" rotWithShape="1">
              <a:gsLst>
                <a:gs pos="0">
                  <a:srgbClr val="7030A0">
                    <a:lumMod val="92000"/>
                    <a:lumOff val="8000"/>
                  </a:srgbClr>
                </a:gs>
                <a:gs pos="30000">
                  <a:srgbClr val="00B0F0"/>
                </a:gs>
                <a:gs pos="63000">
                  <a:srgbClr val="FFFF00"/>
                </a:gs>
                <a:gs pos="87000">
                  <a:srgbClr val="FF0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ZoneTexte 9">
              <a:extLst>
                <a:ext uri="{FF2B5EF4-FFF2-40B4-BE49-F238E27FC236}">
                  <a16:creationId xmlns:a16="http://schemas.microsoft.com/office/drawing/2014/main" id="{F13B9479-DC5A-568F-458D-53800AB0302B}"/>
                </a:ext>
              </a:extLst>
            </p:cNvPr>
            <p:cNvSpPr txBox="1"/>
            <p:nvPr/>
          </p:nvSpPr>
          <p:spPr>
            <a:xfrm>
              <a:off x="2090262" y="1660732"/>
              <a:ext cx="1493326" cy="369332"/>
            </a:xfrm>
            <a:prstGeom prst="rect">
              <a:avLst/>
            </a:prstGeom>
            <a:noFill/>
          </p:spPr>
          <p:txBody>
            <a:bodyPr wrap="square" rtlCol="0">
              <a:spAutoFit/>
            </a:bodyPr>
            <a:lstStyle/>
            <a:p>
              <a:pPr algn="ctr"/>
              <a:r>
                <a:rPr lang="fr-FR" b="1" dirty="0"/>
                <a:t>Laser </a:t>
              </a:r>
              <a:r>
                <a:rPr lang="fr-FR" b="1" dirty="0" err="1"/>
                <a:t>beam</a:t>
              </a:r>
              <a:endParaRPr lang="fr-FR" b="1" dirty="0"/>
            </a:p>
          </p:txBody>
        </p:sp>
        <p:sp>
          <p:nvSpPr>
            <p:cNvPr id="172" name="Rectangle 171">
              <a:extLst>
                <a:ext uri="{FF2B5EF4-FFF2-40B4-BE49-F238E27FC236}">
                  <a16:creationId xmlns:a16="http://schemas.microsoft.com/office/drawing/2014/main" id="{0C253B76-2DDF-FC71-A14E-534784AF732E}"/>
                </a:ext>
              </a:extLst>
            </p:cNvPr>
            <p:cNvSpPr/>
            <p:nvPr/>
          </p:nvSpPr>
          <p:spPr>
            <a:xfrm>
              <a:off x="7386650" y="700582"/>
              <a:ext cx="1576654" cy="5316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Detection System</a:t>
              </a:r>
            </a:p>
          </p:txBody>
        </p:sp>
        <p:sp>
          <p:nvSpPr>
            <p:cNvPr id="173" name="Cylindre 146">
              <a:extLst>
                <a:ext uri="{FF2B5EF4-FFF2-40B4-BE49-F238E27FC236}">
                  <a16:creationId xmlns:a16="http://schemas.microsoft.com/office/drawing/2014/main" id="{FF3DE02A-DD86-9904-BAA5-3C9394E50725}"/>
                </a:ext>
              </a:extLst>
            </p:cNvPr>
            <p:cNvSpPr/>
            <p:nvPr/>
          </p:nvSpPr>
          <p:spPr>
            <a:xfrm>
              <a:off x="5352181" y="5333940"/>
              <a:ext cx="803965" cy="1471700"/>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t>Waste</a:t>
              </a:r>
              <a:r>
                <a:rPr lang="fr-FR" sz="1400" dirty="0"/>
                <a:t> Tank</a:t>
              </a:r>
            </a:p>
          </p:txBody>
        </p:sp>
        <p:sp>
          <p:nvSpPr>
            <p:cNvPr id="174" name="Down Arrow 7">
              <a:extLst>
                <a:ext uri="{FF2B5EF4-FFF2-40B4-BE49-F238E27FC236}">
                  <a16:creationId xmlns:a16="http://schemas.microsoft.com/office/drawing/2014/main" id="{69F60C3A-F0B3-42D5-7225-0B60987F3F6F}"/>
                </a:ext>
              </a:extLst>
            </p:cNvPr>
            <p:cNvSpPr/>
            <p:nvPr/>
          </p:nvSpPr>
          <p:spPr>
            <a:xfrm>
              <a:off x="7908213" y="1523556"/>
              <a:ext cx="487204" cy="87004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46AAC2D1-72C7-D3AE-DA88-7A5E6551E1F6}"/>
                </a:ext>
              </a:extLst>
            </p:cNvPr>
            <p:cNvSpPr/>
            <p:nvPr/>
          </p:nvSpPr>
          <p:spPr>
            <a:xfrm>
              <a:off x="7342995" y="2638847"/>
              <a:ext cx="1576654" cy="4866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Analysis</a:t>
              </a:r>
            </a:p>
          </p:txBody>
        </p:sp>
        <p:grpSp>
          <p:nvGrpSpPr>
            <p:cNvPr id="177" name="Group 176">
              <a:extLst>
                <a:ext uri="{FF2B5EF4-FFF2-40B4-BE49-F238E27FC236}">
                  <a16:creationId xmlns:a16="http://schemas.microsoft.com/office/drawing/2014/main" id="{AAD1CBE0-981A-30D2-6427-61F250032273}"/>
                </a:ext>
              </a:extLst>
            </p:cNvPr>
            <p:cNvGrpSpPr/>
            <p:nvPr/>
          </p:nvGrpSpPr>
          <p:grpSpPr>
            <a:xfrm>
              <a:off x="4337164" y="3527498"/>
              <a:ext cx="71183" cy="82738"/>
              <a:chOff x="3242360" y="3002985"/>
              <a:chExt cx="71183" cy="82738"/>
            </a:xfrm>
          </p:grpSpPr>
          <p:sp>
            <p:nvSpPr>
              <p:cNvPr id="311" name="AutoShape 1">
                <a:extLst>
                  <a:ext uri="{FF2B5EF4-FFF2-40B4-BE49-F238E27FC236}">
                    <a16:creationId xmlns:a16="http://schemas.microsoft.com/office/drawing/2014/main" id="{992FD3A9-076D-7C82-3779-91D19E50E9F9}"/>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12" name="AutoShape 2">
                <a:extLst>
                  <a:ext uri="{FF2B5EF4-FFF2-40B4-BE49-F238E27FC236}">
                    <a16:creationId xmlns:a16="http://schemas.microsoft.com/office/drawing/2014/main" id="{CE6648B9-16B6-A023-FA43-83972CCF10FC}"/>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78" name="Group 177">
              <a:extLst>
                <a:ext uri="{FF2B5EF4-FFF2-40B4-BE49-F238E27FC236}">
                  <a16:creationId xmlns:a16="http://schemas.microsoft.com/office/drawing/2014/main" id="{956554F1-4DE3-F749-30CE-633E293AE74C}"/>
                </a:ext>
              </a:extLst>
            </p:cNvPr>
            <p:cNvGrpSpPr/>
            <p:nvPr/>
          </p:nvGrpSpPr>
          <p:grpSpPr>
            <a:xfrm>
              <a:off x="4297703" y="3311690"/>
              <a:ext cx="71183" cy="82738"/>
              <a:chOff x="3242360" y="3002985"/>
              <a:chExt cx="71183" cy="82738"/>
            </a:xfrm>
          </p:grpSpPr>
          <p:sp>
            <p:nvSpPr>
              <p:cNvPr id="309" name="AutoShape 1">
                <a:extLst>
                  <a:ext uri="{FF2B5EF4-FFF2-40B4-BE49-F238E27FC236}">
                    <a16:creationId xmlns:a16="http://schemas.microsoft.com/office/drawing/2014/main" id="{526B8625-A272-FF1B-96AB-250D7E76497A}"/>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10" name="AutoShape 2">
                <a:extLst>
                  <a:ext uri="{FF2B5EF4-FFF2-40B4-BE49-F238E27FC236}">
                    <a16:creationId xmlns:a16="http://schemas.microsoft.com/office/drawing/2014/main" id="{CD39A126-63CC-3025-C7DA-04EA02D2E4EA}"/>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79" name="Group 178">
              <a:extLst>
                <a:ext uri="{FF2B5EF4-FFF2-40B4-BE49-F238E27FC236}">
                  <a16:creationId xmlns:a16="http://schemas.microsoft.com/office/drawing/2014/main" id="{C477D1C9-53B1-0E25-363C-BE721153FF2B}"/>
                </a:ext>
              </a:extLst>
            </p:cNvPr>
            <p:cNvGrpSpPr/>
            <p:nvPr/>
          </p:nvGrpSpPr>
          <p:grpSpPr>
            <a:xfrm>
              <a:off x="4298362" y="3143010"/>
              <a:ext cx="71183" cy="82738"/>
              <a:chOff x="3242360" y="3002985"/>
              <a:chExt cx="71183" cy="82738"/>
            </a:xfrm>
          </p:grpSpPr>
          <p:sp>
            <p:nvSpPr>
              <p:cNvPr id="307" name="AutoShape 1">
                <a:extLst>
                  <a:ext uri="{FF2B5EF4-FFF2-40B4-BE49-F238E27FC236}">
                    <a16:creationId xmlns:a16="http://schemas.microsoft.com/office/drawing/2014/main" id="{71EEE49D-F18F-6A73-774D-DF38696FCFB9}"/>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08" name="AutoShape 2">
                <a:extLst>
                  <a:ext uri="{FF2B5EF4-FFF2-40B4-BE49-F238E27FC236}">
                    <a16:creationId xmlns:a16="http://schemas.microsoft.com/office/drawing/2014/main" id="{121F01E5-2DF2-E372-7621-F8C687E1C048}"/>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80" name="Group 179">
              <a:extLst>
                <a:ext uri="{FF2B5EF4-FFF2-40B4-BE49-F238E27FC236}">
                  <a16:creationId xmlns:a16="http://schemas.microsoft.com/office/drawing/2014/main" id="{1A26B624-BA40-84CE-6433-2CAB23982D92}"/>
                </a:ext>
              </a:extLst>
            </p:cNvPr>
            <p:cNvGrpSpPr/>
            <p:nvPr/>
          </p:nvGrpSpPr>
          <p:grpSpPr>
            <a:xfrm>
              <a:off x="4344309" y="3050583"/>
              <a:ext cx="71183" cy="82738"/>
              <a:chOff x="3242360" y="3002985"/>
              <a:chExt cx="71183" cy="82738"/>
            </a:xfrm>
          </p:grpSpPr>
          <p:sp>
            <p:nvSpPr>
              <p:cNvPr id="305" name="AutoShape 1">
                <a:extLst>
                  <a:ext uri="{FF2B5EF4-FFF2-40B4-BE49-F238E27FC236}">
                    <a16:creationId xmlns:a16="http://schemas.microsoft.com/office/drawing/2014/main" id="{CFA70E0F-DF5C-8250-44EE-358BC91D3AEA}"/>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06" name="AutoShape 2">
                <a:extLst>
                  <a:ext uri="{FF2B5EF4-FFF2-40B4-BE49-F238E27FC236}">
                    <a16:creationId xmlns:a16="http://schemas.microsoft.com/office/drawing/2014/main" id="{EC1617D6-804B-371B-4ACB-D24EA2C5250B}"/>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81" name="Group 180">
              <a:extLst>
                <a:ext uri="{FF2B5EF4-FFF2-40B4-BE49-F238E27FC236}">
                  <a16:creationId xmlns:a16="http://schemas.microsoft.com/office/drawing/2014/main" id="{9307699F-D523-6772-1D36-29E4F951B539}"/>
                </a:ext>
              </a:extLst>
            </p:cNvPr>
            <p:cNvGrpSpPr/>
            <p:nvPr/>
          </p:nvGrpSpPr>
          <p:grpSpPr>
            <a:xfrm>
              <a:off x="4382096" y="3671412"/>
              <a:ext cx="71183" cy="82738"/>
              <a:chOff x="3242360" y="3002985"/>
              <a:chExt cx="71183" cy="82738"/>
            </a:xfrm>
          </p:grpSpPr>
          <p:sp>
            <p:nvSpPr>
              <p:cNvPr id="303" name="AutoShape 1">
                <a:extLst>
                  <a:ext uri="{FF2B5EF4-FFF2-40B4-BE49-F238E27FC236}">
                    <a16:creationId xmlns:a16="http://schemas.microsoft.com/office/drawing/2014/main" id="{D239455C-6660-9AA8-DF7F-E042E9EB0806}"/>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04" name="AutoShape 2">
                <a:extLst>
                  <a:ext uri="{FF2B5EF4-FFF2-40B4-BE49-F238E27FC236}">
                    <a16:creationId xmlns:a16="http://schemas.microsoft.com/office/drawing/2014/main" id="{9655A65F-264E-F791-5F26-9CF5A2791BA6}"/>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82" name="Group 181">
              <a:extLst>
                <a:ext uri="{FF2B5EF4-FFF2-40B4-BE49-F238E27FC236}">
                  <a16:creationId xmlns:a16="http://schemas.microsoft.com/office/drawing/2014/main" id="{FB1E7C37-6389-8916-C309-5FBC78BB992C}"/>
                </a:ext>
              </a:extLst>
            </p:cNvPr>
            <p:cNvGrpSpPr/>
            <p:nvPr/>
          </p:nvGrpSpPr>
          <p:grpSpPr>
            <a:xfrm>
              <a:off x="4284201" y="3678162"/>
              <a:ext cx="71183" cy="82738"/>
              <a:chOff x="3242360" y="3002985"/>
              <a:chExt cx="71183" cy="82738"/>
            </a:xfrm>
          </p:grpSpPr>
          <p:sp>
            <p:nvSpPr>
              <p:cNvPr id="301" name="AutoShape 1">
                <a:extLst>
                  <a:ext uri="{FF2B5EF4-FFF2-40B4-BE49-F238E27FC236}">
                    <a16:creationId xmlns:a16="http://schemas.microsoft.com/office/drawing/2014/main" id="{8977A83A-5AD3-B48C-1A2E-C4FCE0F71DD3}"/>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02" name="AutoShape 2">
                <a:extLst>
                  <a:ext uri="{FF2B5EF4-FFF2-40B4-BE49-F238E27FC236}">
                    <a16:creationId xmlns:a16="http://schemas.microsoft.com/office/drawing/2014/main" id="{7303D609-17DF-4D89-4836-6411EB4702E7}"/>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83" name="Group 182">
              <a:extLst>
                <a:ext uri="{FF2B5EF4-FFF2-40B4-BE49-F238E27FC236}">
                  <a16:creationId xmlns:a16="http://schemas.microsoft.com/office/drawing/2014/main" id="{0B396E1E-1B10-7B18-6EE0-5F16DA605A41}"/>
                </a:ext>
              </a:extLst>
            </p:cNvPr>
            <p:cNvGrpSpPr/>
            <p:nvPr/>
          </p:nvGrpSpPr>
          <p:grpSpPr>
            <a:xfrm>
              <a:off x="4400459" y="3157363"/>
              <a:ext cx="71183" cy="82738"/>
              <a:chOff x="3242360" y="3002985"/>
              <a:chExt cx="71183" cy="82738"/>
            </a:xfrm>
          </p:grpSpPr>
          <p:sp>
            <p:nvSpPr>
              <p:cNvPr id="299" name="AutoShape 1">
                <a:extLst>
                  <a:ext uri="{FF2B5EF4-FFF2-40B4-BE49-F238E27FC236}">
                    <a16:creationId xmlns:a16="http://schemas.microsoft.com/office/drawing/2014/main" id="{E33EFF10-C378-9827-1374-9940EC6C18AC}"/>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00" name="AutoShape 2">
                <a:extLst>
                  <a:ext uri="{FF2B5EF4-FFF2-40B4-BE49-F238E27FC236}">
                    <a16:creationId xmlns:a16="http://schemas.microsoft.com/office/drawing/2014/main" id="{50E273FF-AAA1-947E-1F2E-423E7AB63FF5}"/>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84" name="Group 183">
              <a:extLst>
                <a:ext uri="{FF2B5EF4-FFF2-40B4-BE49-F238E27FC236}">
                  <a16:creationId xmlns:a16="http://schemas.microsoft.com/office/drawing/2014/main" id="{FF30B59D-A323-A224-649B-89767437C206}"/>
                </a:ext>
              </a:extLst>
            </p:cNvPr>
            <p:cNvGrpSpPr/>
            <p:nvPr/>
          </p:nvGrpSpPr>
          <p:grpSpPr>
            <a:xfrm>
              <a:off x="4383600" y="3379651"/>
              <a:ext cx="71183" cy="82738"/>
              <a:chOff x="3242360" y="3002985"/>
              <a:chExt cx="71183" cy="82738"/>
            </a:xfrm>
          </p:grpSpPr>
          <p:sp>
            <p:nvSpPr>
              <p:cNvPr id="297" name="AutoShape 1">
                <a:extLst>
                  <a:ext uri="{FF2B5EF4-FFF2-40B4-BE49-F238E27FC236}">
                    <a16:creationId xmlns:a16="http://schemas.microsoft.com/office/drawing/2014/main" id="{EE3107A1-8F79-E679-389D-21860903058F}"/>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98" name="AutoShape 2">
                <a:extLst>
                  <a:ext uri="{FF2B5EF4-FFF2-40B4-BE49-F238E27FC236}">
                    <a16:creationId xmlns:a16="http://schemas.microsoft.com/office/drawing/2014/main" id="{75FC2332-84A8-A5FA-84B0-CB850F72F716}"/>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86" name="Group 185">
              <a:extLst>
                <a:ext uri="{FF2B5EF4-FFF2-40B4-BE49-F238E27FC236}">
                  <a16:creationId xmlns:a16="http://schemas.microsoft.com/office/drawing/2014/main" id="{B1E7ACF9-4917-F93A-8AFA-DB8990C18247}"/>
                </a:ext>
              </a:extLst>
            </p:cNvPr>
            <p:cNvGrpSpPr/>
            <p:nvPr/>
          </p:nvGrpSpPr>
          <p:grpSpPr>
            <a:xfrm>
              <a:off x="4344238" y="2552236"/>
              <a:ext cx="71183" cy="82738"/>
              <a:chOff x="3242360" y="3002985"/>
              <a:chExt cx="71183" cy="82738"/>
            </a:xfrm>
          </p:grpSpPr>
          <p:sp>
            <p:nvSpPr>
              <p:cNvPr id="293" name="AutoShape 1">
                <a:extLst>
                  <a:ext uri="{FF2B5EF4-FFF2-40B4-BE49-F238E27FC236}">
                    <a16:creationId xmlns:a16="http://schemas.microsoft.com/office/drawing/2014/main" id="{80FDFBF9-19CF-9727-1FBF-66393A375183}"/>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94" name="AutoShape 2">
                <a:extLst>
                  <a:ext uri="{FF2B5EF4-FFF2-40B4-BE49-F238E27FC236}">
                    <a16:creationId xmlns:a16="http://schemas.microsoft.com/office/drawing/2014/main" id="{733D94E3-837C-6051-F2AD-F04ABC6A3F42}"/>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87" name="Group 186">
              <a:extLst>
                <a:ext uri="{FF2B5EF4-FFF2-40B4-BE49-F238E27FC236}">
                  <a16:creationId xmlns:a16="http://schemas.microsoft.com/office/drawing/2014/main" id="{14F8A903-D18D-BD8B-F121-180629E8DEE4}"/>
                </a:ext>
              </a:extLst>
            </p:cNvPr>
            <p:cNvGrpSpPr/>
            <p:nvPr/>
          </p:nvGrpSpPr>
          <p:grpSpPr>
            <a:xfrm>
              <a:off x="4315973" y="3869806"/>
              <a:ext cx="71183" cy="82738"/>
              <a:chOff x="3242360" y="3002985"/>
              <a:chExt cx="71183" cy="82738"/>
            </a:xfrm>
          </p:grpSpPr>
          <p:sp>
            <p:nvSpPr>
              <p:cNvPr id="291" name="AutoShape 1">
                <a:extLst>
                  <a:ext uri="{FF2B5EF4-FFF2-40B4-BE49-F238E27FC236}">
                    <a16:creationId xmlns:a16="http://schemas.microsoft.com/office/drawing/2014/main" id="{7D6AFA21-9189-BB87-00DA-CB858277DE86}"/>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92" name="AutoShape 2">
                <a:extLst>
                  <a:ext uri="{FF2B5EF4-FFF2-40B4-BE49-F238E27FC236}">
                    <a16:creationId xmlns:a16="http://schemas.microsoft.com/office/drawing/2014/main" id="{EBD2D624-33C1-3D01-8B96-0D27E1206726}"/>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88" name="Group 187">
              <a:extLst>
                <a:ext uri="{FF2B5EF4-FFF2-40B4-BE49-F238E27FC236}">
                  <a16:creationId xmlns:a16="http://schemas.microsoft.com/office/drawing/2014/main" id="{D5AF388B-9525-F379-655B-9A330715B553}"/>
                </a:ext>
              </a:extLst>
            </p:cNvPr>
            <p:cNvGrpSpPr/>
            <p:nvPr/>
          </p:nvGrpSpPr>
          <p:grpSpPr>
            <a:xfrm>
              <a:off x="4343540" y="2714087"/>
              <a:ext cx="71183" cy="82738"/>
              <a:chOff x="3242360" y="3002985"/>
              <a:chExt cx="71183" cy="82738"/>
            </a:xfrm>
          </p:grpSpPr>
          <p:sp>
            <p:nvSpPr>
              <p:cNvPr id="289" name="AutoShape 1">
                <a:extLst>
                  <a:ext uri="{FF2B5EF4-FFF2-40B4-BE49-F238E27FC236}">
                    <a16:creationId xmlns:a16="http://schemas.microsoft.com/office/drawing/2014/main" id="{F7BEF084-3772-F654-D0C3-FE535F729B68}"/>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90" name="AutoShape 2">
                <a:extLst>
                  <a:ext uri="{FF2B5EF4-FFF2-40B4-BE49-F238E27FC236}">
                    <a16:creationId xmlns:a16="http://schemas.microsoft.com/office/drawing/2014/main" id="{3D3BACBF-A84B-E175-C4A7-EAFE8E9E955D}"/>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89" name="Group 188">
              <a:extLst>
                <a:ext uri="{FF2B5EF4-FFF2-40B4-BE49-F238E27FC236}">
                  <a16:creationId xmlns:a16="http://schemas.microsoft.com/office/drawing/2014/main" id="{B228791F-A439-FD1B-7B69-005F851D4E9C}"/>
                </a:ext>
              </a:extLst>
            </p:cNvPr>
            <p:cNvGrpSpPr/>
            <p:nvPr/>
          </p:nvGrpSpPr>
          <p:grpSpPr>
            <a:xfrm>
              <a:off x="4332472" y="1930365"/>
              <a:ext cx="71183" cy="82738"/>
              <a:chOff x="3242360" y="3002985"/>
              <a:chExt cx="71183" cy="82738"/>
            </a:xfrm>
          </p:grpSpPr>
          <p:sp>
            <p:nvSpPr>
              <p:cNvPr id="287" name="AutoShape 1">
                <a:extLst>
                  <a:ext uri="{FF2B5EF4-FFF2-40B4-BE49-F238E27FC236}">
                    <a16:creationId xmlns:a16="http://schemas.microsoft.com/office/drawing/2014/main" id="{089965EC-CC33-85D2-DE45-E17872DC5DEA}"/>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88" name="AutoShape 2">
                <a:extLst>
                  <a:ext uri="{FF2B5EF4-FFF2-40B4-BE49-F238E27FC236}">
                    <a16:creationId xmlns:a16="http://schemas.microsoft.com/office/drawing/2014/main" id="{34882436-D7DE-F041-FA94-9012EFACE2A9}"/>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90" name="Group 189">
              <a:extLst>
                <a:ext uri="{FF2B5EF4-FFF2-40B4-BE49-F238E27FC236}">
                  <a16:creationId xmlns:a16="http://schemas.microsoft.com/office/drawing/2014/main" id="{504A15F8-EEF4-2CD7-977B-33E0E86B1C75}"/>
                </a:ext>
              </a:extLst>
            </p:cNvPr>
            <p:cNvGrpSpPr/>
            <p:nvPr/>
          </p:nvGrpSpPr>
          <p:grpSpPr>
            <a:xfrm>
              <a:off x="4343042" y="1648823"/>
              <a:ext cx="71183" cy="82738"/>
              <a:chOff x="3242360" y="3002985"/>
              <a:chExt cx="71183" cy="82738"/>
            </a:xfrm>
          </p:grpSpPr>
          <p:sp>
            <p:nvSpPr>
              <p:cNvPr id="285" name="AutoShape 1">
                <a:extLst>
                  <a:ext uri="{FF2B5EF4-FFF2-40B4-BE49-F238E27FC236}">
                    <a16:creationId xmlns:a16="http://schemas.microsoft.com/office/drawing/2014/main" id="{168FD31B-2E1A-F7FA-BAFD-AD889E26607A}"/>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86" name="AutoShape 2">
                <a:extLst>
                  <a:ext uri="{FF2B5EF4-FFF2-40B4-BE49-F238E27FC236}">
                    <a16:creationId xmlns:a16="http://schemas.microsoft.com/office/drawing/2014/main" id="{12F63B84-3AA2-8619-4B37-C6609C322A1C}"/>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91" name="Group 190">
              <a:extLst>
                <a:ext uri="{FF2B5EF4-FFF2-40B4-BE49-F238E27FC236}">
                  <a16:creationId xmlns:a16="http://schemas.microsoft.com/office/drawing/2014/main" id="{3603D155-C608-AF1F-6A82-8A264E4B71F3}"/>
                </a:ext>
              </a:extLst>
            </p:cNvPr>
            <p:cNvGrpSpPr/>
            <p:nvPr/>
          </p:nvGrpSpPr>
          <p:grpSpPr>
            <a:xfrm>
              <a:off x="4419598" y="3791717"/>
              <a:ext cx="71183" cy="82738"/>
              <a:chOff x="3242360" y="3002985"/>
              <a:chExt cx="71183" cy="82738"/>
            </a:xfrm>
          </p:grpSpPr>
          <p:sp>
            <p:nvSpPr>
              <p:cNvPr id="283" name="AutoShape 1">
                <a:extLst>
                  <a:ext uri="{FF2B5EF4-FFF2-40B4-BE49-F238E27FC236}">
                    <a16:creationId xmlns:a16="http://schemas.microsoft.com/office/drawing/2014/main" id="{13AF36C2-0935-2534-8B9D-E6789AD5D0F7}"/>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84" name="AutoShape 2">
                <a:extLst>
                  <a:ext uri="{FF2B5EF4-FFF2-40B4-BE49-F238E27FC236}">
                    <a16:creationId xmlns:a16="http://schemas.microsoft.com/office/drawing/2014/main" id="{A0E0AD3A-1D24-4808-A8ED-70DA9F17B603}"/>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92" name="Group 191">
              <a:extLst>
                <a:ext uri="{FF2B5EF4-FFF2-40B4-BE49-F238E27FC236}">
                  <a16:creationId xmlns:a16="http://schemas.microsoft.com/office/drawing/2014/main" id="{75D0D1C5-3018-86CD-B94B-5AF203235456}"/>
                </a:ext>
              </a:extLst>
            </p:cNvPr>
            <p:cNvGrpSpPr/>
            <p:nvPr/>
          </p:nvGrpSpPr>
          <p:grpSpPr>
            <a:xfrm>
              <a:off x="4344237" y="2906230"/>
              <a:ext cx="71183" cy="82738"/>
              <a:chOff x="3242360" y="3002985"/>
              <a:chExt cx="71183" cy="82738"/>
            </a:xfrm>
          </p:grpSpPr>
          <p:sp>
            <p:nvSpPr>
              <p:cNvPr id="281" name="AutoShape 1">
                <a:extLst>
                  <a:ext uri="{FF2B5EF4-FFF2-40B4-BE49-F238E27FC236}">
                    <a16:creationId xmlns:a16="http://schemas.microsoft.com/office/drawing/2014/main" id="{7991002D-5D2F-AABF-B87B-5CDD6A14F02B}"/>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82" name="AutoShape 2">
                <a:extLst>
                  <a:ext uri="{FF2B5EF4-FFF2-40B4-BE49-F238E27FC236}">
                    <a16:creationId xmlns:a16="http://schemas.microsoft.com/office/drawing/2014/main" id="{0AD8D814-FE6E-4B9E-1C3A-16DC5571AA5F}"/>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193" name="Group 192">
              <a:extLst>
                <a:ext uri="{FF2B5EF4-FFF2-40B4-BE49-F238E27FC236}">
                  <a16:creationId xmlns:a16="http://schemas.microsoft.com/office/drawing/2014/main" id="{F6C060EC-1858-D4DD-324D-25747DC1B47C}"/>
                </a:ext>
              </a:extLst>
            </p:cNvPr>
            <p:cNvGrpSpPr/>
            <p:nvPr/>
          </p:nvGrpSpPr>
          <p:grpSpPr>
            <a:xfrm>
              <a:off x="4157192" y="3947657"/>
              <a:ext cx="441313" cy="1795801"/>
              <a:chOff x="4166717" y="3947657"/>
              <a:chExt cx="441313" cy="1795801"/>
            </a:xfrm>
          </p:grpSpPr>
          <p:grpSp>
            <p:nvGrpSpPr>
              <p:cNvPr id="197" name="Group 196">
                <a:extLst>
                  <a:ext uri="{FF2B5EF4-FFF2-40B4-BE49-F238E27FC236}">
                    <a16:creationId xmlns:a16="http://schemas.microsoft.com/office/drawing/2014/main" id="{C94A3D74-98F3-75A6-9418-72F248D701CF}"/>
                  </a:ext>
                </a:extLst>
              </p:cNvPr>
              <p:cNvGrpSpPr/>
              <p:nvPr/>
            </p:nvGrpSpPr>
            <p:grpSpPr>
              <a:xfrm>
                <a:off x="4408546" y="3965043"/>
                <a:ext cx="71183" cy="82738"/>
                <a:chOff x="3242360" y="3002985"/>
                <a:chExt cx="71183" cy="82738"/>
              </a:xfrm>
            </p:grpSpPr>
            <p:sp>
              <p:nvSpPr>
                <p:cNvPr id="277" name="AutoShape 1">
                  <a:extLst>
                    <a:ext uri="{FF2B5EF4-FFF2-40B4-BE49-F238E27FC236}">
                      <a16:creationId xmlns:a16="http://schemas.microsoft.com/office/drawing/2014/main" id="{E1936464-E7A1-89C6-42EE-AE306EAC75AD}"/>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78" name="AutoShape 2">
                  <a:extLst>
                    <a:ext uri="{FF2B5EF4-FFF2-40B4-BE49-F238E27FC236}">
                      <a16:creationId xmlns:a16="http://schemas.microsoft.com/office/drawing/2014/main" id="{B5E7EC9F-AD36-E78C-CC86-2B9150E6440A}"/>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204" name="Oval 73">
                <a:extLst>
                  <a:ext uri="{FF2B5EF4-FFF2-40B4-BE49-F238E27FC236}">
                    <a16:creationId xmlns:a16="http://schemas.microsoft.com/office/drawing/2014/main" id="{8A8F03F2-64DC-092E-5001-B2A1606BEAE7}"/>
                  </a:ext>
                </a:extLst>
              </p:cNvPr>
              <p:cNvSpPr/>
              <p:nvPr/>
            </p:nvSpPr>
            <p:spPr>
              <a:xfrm>
                <a:off x="4169738" y="5186541"/>
                <a:ext cx="438292" cy="556917"/>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Rectangle 204">
                <a:extLst>
                  <a:ext uri="{FF2B5EF4-FFF2-40B4-BE49-F238E27FC236}">
                    <a16:creationId xmlns:a16="http://schemas.microsoft.com/office/drawing/2014/main" id="{FF263910-E05C-C630-CD82-3F38B3721FEC}"/>
                  </a:ext>
                </a:extLst>
              </p:cNvPr>
              <p:cNvSpPr/>
              <p:nvPr/>
            </p:nvSpPr>
            <p:spPr>
              <a:xfrm>
                <a:off x="4169737" y="4845559"/>
                <a:ext cx="438292" cy="6163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Freeform 75">
                <a:extLst>
                  <a:ext uri="{FF2B5EF4-FFF2-40B4-BE49-F238E27FC236}">
                    <a16:creationId xmlns:a16="http://schemas.microsoft.com/office/drawing/2014/main" id="{FBCD62FB-F97D-5B15-F3BA-A84F8A131919}"/>
                  </a:ext>
                </a:extLst>
              </p:cNvPr>
              <p:cNvSpPr/>
              <p:nvPr/>
            </p:nvSpPr>
            <p:spPr>
              <a:xfrm>
                <a:off x="4168077" y="3947657"/>
                <a:ext cx="439953" cy="1528815"/>
              </a:xfrm>
              <a:custGeom>
                <a:avLst/>
                <a:gdLst>
                  <a:gd name="connsiteX0" fmla="*/ 0 w 1117600"/>
                  <a:gd name="connsiteY0" fmla="*/ 2975428 h 3018971"/>
                  <a:gd name="connsiteX1" fmla="*/ 0 w 1117600"/>
                  <a:gd name="connsiteY1" fmla="*/ 0 h 3018971"/>
                  <a:gd name="connsiteX2" fmla="*/ 1117600 w 1117600"/>
                  <a:gd name="connsiteY2" fmla="*/ 0 h 3018971"/>
                  <a:gd name="connsiteX3" fmla="*/ 1117600 w 1117600"/>
                  <a:gd name="connsiteY3" fmla="*/ 3018971 h 3018971"/>
                </a:gdLst>
                <a:ahLst/>
                <a:cxnLst>
                  <a:cxn ang="0">
                    <a:pos x="connsiteX0" y="connsiteY0"/>
                  </a:cxn>
                  <a:cxn ang="0">
                    <a:pos x="connsiteX1" y="connsiteY1"/>
                  </a:cxn>
                  <a:cxn ang="0">
                    <a:pos x="connsiteX2" y="connsiteY2"/>
                  </a:cxn>
                  <a:cxn ang="0">
                    <a:pos x="connsiteX3" y="connsiteY3"/>
                  </a:cxn>
                </a:cxnLst>
                <a:rect l="l" t="t" r="r" b="b"/>
                <a:pathLst>
                  <a:path w="1117600" h="3018971">
                    <a:moveTo>
                      <a:pt x="0" y="2975428"/>
                    </a:moveTo>
                    <a:lnTo>
                      <a:pt x="0" y="0"/>
                    </a:lnTo>
                    <a:lnTo>
                      <a:pt x="1117600" y="0"/>
                    </a:lnTo>
                    <a:lnTo>
                      <a:pt x="1117600" y="301897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7" name="Group 76">
                <a:extLst>
                  <a:ext uri="{FF2B5EF4-FFF2-40B4-BE49-F238E27FC236}">
                    <a16:creationId xmlns:a16="http://schemas.microsoft.com/office/drawing/2014/main" id="{57544C5D-EB14-735E-5C59-09416B54749B}"/>
                  </a:ext>
                </a:extLst>
              </p:cNvPr>
              <p:cNvGrpSpPr/>
              <p:nvPr/>
            </p:nvGrpSpPr>
            <p:grpSpPr>
              <a:xfrm>
                <a:off x="4225233" y="5040183"/>
                <a:ext cx="198628" cy="252858"/>
                <a:chOff x="13827782" y="4264886"/>
                <a:chExt cx="685955" cy="666177"/>
              </a:xfrm>
            </p:grpSpPr>
            <p:sp>
              <p:nvSpPr>
                <p:cNvPr id="263" name="AutoShape 1">
                  <a:extLst>
                    <a:ext uri="{FF2B5EF4-FFF2-40B4-BE49-F238E27FC236}">
                      <a16:creationId xmlns:a16="http://schemas.microsoft.com/office/drawing/2014/main" id="{5AD64399-4E72-8BD8-8F49-39655DF9C1ED}"/>
                    </a:ext>
                  </a:extLst>
                </p:cNvPr>
                <p:cNvSpPr>
                  <a:spLocks/>
                </p:cNvSpPr>
                <p:nvPr/>
              </p:nvSpPr>
              <p:spPr bwMode="auto">
                <a:xfrm rot="21550041">
                  <a:off x="13827782" y="4264886"/>
                  <a:ext cx="685955" cy="666177"/>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00B050"/>
                </a:solidFill>
                <a:ln w="12700" cap="flat" cmpd="sng">
                  <a:solidFill>
                    <a:schemeClr val="tx1"/>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64" name="AutoShape 2">
                  <a:extLst>
                    <a:ext uri="{FF2B5EF4-FFF2-40B4-BE49-F238E27FC236}">
                      <a16:creationId xmlns:a16="http://schemas.microsoft.com/office/drawing/2014/main" id="{9B8882B3-BC76-02C0-719C-A265AC36C8A9}"/>
                    </a:ext>
                  </a:extLst>
                </p:cNvPr>
                <p:cNvSpPr>
                  <a:spLocks/>
                </p:cNvSpPr>
                <p:nvPr/>
              </p:nvSpPr>
              <p:spPr bwMode="auto">
                <a:xfrm rot="317531">
                  <a:off x="13972734" y="4396958"/>
                  <a:ext cx="432194" cy="412999"/>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208" name="Group 77">
                <a:extLst>
                  <a:ext uri="{FF2B5EF4-FFF2-40B4-BE49-F238E27FC236}">
                    <a16:creationId xmlns:a16="http://schemas.microsoft.com/office/drawing/2014/main" id="{D4A34A88-3633-C2AD-E89D-5DF446DB33D5}"/>
                  </a:ext>
                </a:extLst>
              </p:cNvPr>
              <p:cNvGrpSpPr/>
              <p:nvPr/>
            </p:nvGrpSpPr>
            <p:grpSpPr>
              <a:xfrm>
                <a:off x="4388053" y="5274325"/>
                <a:ext cx="198628" cy="252858"/>
                <a:chOff x="14972651" y="4412318"/>
                <a:chExt cx="685955" cy="666177"/>
              </a:xfrm>
            </p:grpSpPr>
            <p:sp>
              <p:nvSpPr>
                <p:cNvPr id="261" name="AutoShape 1">
                  <a:extLst>
                    <a:ext uri="{FF2B5EF4-FFF2-40B4-BE49-F238E27FC236}">
                      <a16:creationId xmlns:a16="http://schemas.microsoft.com/office/drawing/2014/main" id="{840508F1-634E-E25C-A262-E097BBDAB407}"/>
                    </a:ext>
                  </a:extLst>
                </p:cNvPr>
                <p:cNvSpPr>
                  <a:spLocks/>
                </p:cNvSpPr>
                <p:nvPr/>
              </p:nvSpPr>
              <p:spPr bwMode="auto">
                <a:xfrm rot="21550041">
                  <a:off x="14972651" y="4412318"/>
                  <a:ext cx="685955" cy="666177"/>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00B050"/>
                </a:solidFill>
                <a:ln w="12700" cap="flat" cmpd="sng">
                  <a:solidFill>
                    <a:schemeClr val="tx1"/>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62" name="AutoShape 2">
                  <a:extLst>
                    <a:ext uri="{FF2B5EF4-FFF2-40B4-BE49-F238E27FC236}">
                      <a16:creationId xmlns:a16="http://schemas.microsoft.com/office/drawing/2014/main" id="{6875F38C-3DC7-3B0B-D97B-31B95E342065}"/>
                    </a:ext>
                  </a:extLst>
                </p:cNvPr>
                <p:cNvSpPr>
                  <a:spLocks/>
                </p:cNvSpPr>
                <p:nvPr/>
              </p:nvSpPr>
              <p:spPr bwMode="auto">
                <a:xfrm rot="317531">
                  <a:off x="15154865" y="4577808"/>
                  <a:ext cx="432194" cy="412998"/>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209" name="Group 78">
                <a:extLst>
                  <a:ext uri="{FF2B5EF4-FFF2-40B4-BE49-F238E27FC236}">
                    <a16:creationId xmlns:a16="http://schemas.microsoft.com/office/drawing/2014/main" id="{32FBBF88-FE37-6B08-7A34-8F8C8019F96D}"/>
                  </a:ext>
                </a:extLst>
              </p:cNvPr>
              <p:cNvGrpSpPr/>
              <p:nvPr/>
            </p:nvGrpSpPr>
            <p:grpSpPr>
              <a:xfrm>
                <a:off x="4187143" y="5330223"/>
                <a:ext cx="198628" cy="252858"/>
                <a:chOff x="14972651" y="4412318"/>
                <a:chExt cx="685955" cy="666177"/>
              </a:xfrm>
            </p:grpSpPr>
            <p:sp>
              <p:nvSpPr>
                <p:cNvPr id="259" name="AutoShape 1">
                  <a:extLst>
                    <a:ext uri="{FF2B5EF4-FFF2-40B4-BE49-F238E27FC236}">
                      <a16:creationId xmlns:a16="http://schemas.microsoft.com/office/drawing/2014/main" id="{6D96B92E-7455-9530-6C64-4FCFA8A3B966}"/>
                    </a:ext>
                  </a:extLst>
                </p:cNvPr>
                <p:cNvSpPr>
                  <a:spLocks/>
                </p:cNvSpPr>
                <p:nvPr/>
              </p:nvSpPr>
              <p:spPr bwMode="auto">
                <a:xfrm rot="21550041">
                  <a:off x="14972651" y="4412318"/>
                  <a:ext cx="685955" cy="666177"/>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00B050"/>
                </a:solidFill>
                <a:ln w="12700" cap="flat" cmpd="sng">
                  <a:solidFill>
                    <a:schemeClr val="tx1"/>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60" name="AutoShape 2">
                  <a:extLst>
                    <a:ext uri="{FF2B5EF4-FFF2-40B4-BE49-F238E27FC236}">
                      <a16:creationId xmlns:a16="http://schemas.microsoft.com/office/drawing/2014/main" id="{D3A581BE-EBB4-E594-B8F0-8210A5332FE9}"/>
                    </a:ext>
                  </a:extLst>
                </p:cNvPr>
                <p:cNvSpPr>
                  <a:spLocks/>
                </p:cNvSpPr>
                <p:nvPr/>
              </p:nvSpPr>
              <p:spPr bwMode="auto">
                <a:xfrm rot="317531">
                  <a:off x="15154865" y="4577808"/>
                  <a:ext cx="432194" cy="412998"/>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210" name="Freeform 1">
                <a:extLst>
                  <a:ext uri="{FF2B5EF4-FFF2-40B4-BE49-F238E27FC236}">
                    <a16:creationId xmlns:a16="http://schemas.microsoft.com/office/drawing/2014/main" id="{5FA4E228-0279-FEFE-1CAF-DADF2A13880F}"/>
                  </a:ext>
                </a:extLst>
              </p:cNvPr>
              <p:cNvSpPr>
                <a:spLocks/>
              </p:cNvSpPr>
              <p:nvPr/>
            </p:nvSpPr>
            <p:spPr bwMode="auto">
              <a:xfrm rot="18516715">
                <a:off x="4231363" y="5028560"/>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211" name="Freeform 1">
                <a:extLst>
                  <a:ext uri="{FF2B5EF4-FFF2-40B4-BE49-F238E27FC236}">
                    <a16:creationId xmlns:a16="http://schemas.microsoft.com/office/drawing/2014/main" id="{B70BF92E-604A-91B0-4DAE-043B132ABACC}"/>
                  </a:ext>
                </a:extLst>
              </p:cNvPr>
              <p:cNvSpPr>
                <a:spLocks/>
              </p:cNvSpPr>
              <p:nvPr/>
            </p:nvSpPr>
            <p:spPr bwMode="auto">
              <a:xfrm rot="18516715">
                <a:off x="4384603" y="5276326"/>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212" name="Freeform 1">
                <a:extLst>
                  <a:ext uri="{FF2B5EF4-FFF2-40B4-BE49-F238E27FC236}">
                    <a16:creationId xmlns:a16="http://schemas.microsoft.com/office/drawing/2014/main" id="{4C080529-70A4-2671-F78C-4B5D7934B384}"/>
                  </a:ext>
                </a:extLst>
              </p:cNvPr>
              <p:cNvSpPr>
                <a:spLocks/>
              </p:cNvSpPr>
              <p:nvPr/>
            </p:nvSpPr>
            <p:spPr bwMode="auto">
              <a:xfrm rot="18516715">
                <a:off x="4183576" y="5313287"/>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213" name="Freeform 1">
                <a:extLst>
                  <a:ext uri="{FF2B5EF4-FFF2-40B4-BE49-F238E27FC236}">
                    <a16:creationId xmlns:a16="http://schemas.microsoft.com/office/drawing/2014/main" id="{7350FA65-4657-656B-6B0B-5BA47579BE58}"/>
                  </a:ext>
                </a:extLst>
              </p:cNvPr>
              <p:cNvSpPr>
                <a:spLocks/>
              </p:cNvSpPr>
              <p:nvPr/>
            </p:nvSpPr>
            <p:spPr bwMode="auto">
              <a:xfrm rot="5196645">
                <a:off x="4427337" y="5087629"/>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00B0F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214" name="Freeform 1">
                <a:extLst>
                  <a:ext uri="{FF2B5EF4-FFF2-40B4-BE49-F238E27FC236}">
                    <a16:creationId xmlns:a16="http://schemas.microsoft.com/office/drawing/2014/main" id="{575403C5-79C8-4C69-23D3-84DB57D832F3}"/>
                  </a:ext>
                </a:extLst>
              </p:cNvPr>
              <p:cNvSpPr>
                <a:spLocks/>
              </p:cNvSpPr>
              <p:nvPr/>
            </p:nvSpPr>
            <p:spPr bwMode="auto">
              <a:xfrm rot="3443443">
                <a:off x="4542286" y="5257341"/>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00B0F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215" name="Freeform 1">
                <a:extLst>
                  <a:ext uri="{FF2B5EF4-FFF2-40B4-BE49-F238E27FC236}">
                    <a16:creationId xmlns:a16="http://schemas.microsoft.com/office/drawing/2014/main" id="{C7312D37-6F32-D89D-72F0-49CB5E509595}"/>
                  </a:ext>
                </a:extLst>
              </p:cNvPr>
              <p:cNvSpPr>
                <a:spLocks/>
              </p:cNvSpPr>
              <p:nvPr/>
            </p:nvSpPr>
            <p:spPr bwMode="auto">
              <a:xfrm rot="7692046">
                <a:off x="4343299" y="5547508"/>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00B0F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grpSp>
            <p:nvGrpSpPr>
              <p:cNvPr id="216" name="Group 108">
                <a:extLst>
                  <a:ext uri="{FF2B5EF4-FFF2-40B4-BE49-F238E27FC236}">
                    <a16:creationId xmlns:a16="http://schemas.microsoft.com/office/drawing/2014/main" id="{8E5B8613-871D-7E2B-0020-6C875525D499}"/>
                  </a:ext>
                </a:extLst>
              </p:cNvPr>
              <p:cNvGrpSpPr>
                <a:grpSpLocks/>
              </p:cNvGrpSpPr>
              <p:nvPr/>
            </p:nvGrpSpPr>
            <p:grpSpPr bwMode="auto">
              <a:xfrm rot="12296574">
                <a:off x="4413121" y="4949407"/>
                <a:ext cx="101523" cy="147887"/>
                <a:chOff x="0" y="0"/>
                <a:chExt cx="344" cy="344"/>
              </a:xfrm>
            </p:grpSpPr>
            <p:sp>
              <p:nvSpPr>
                <p:cNvPr id="255" name="Freeform 104">
                  <a:extLst>
                    <a:ext uri="{FF2B5EF4-FFF2-40B4-BE49-F238E27FC236}">
                      <a16:creationId xmlns:a16="http://schemas.microsoft.com/office/drawing/2014/main" id="{1B20C76D-CEDF-80F5-E8F9-B30009D33023}"/>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56" name="Line 105">
                  <a:extLst>
                    <a:ext uri="{FF2B5EF4-FFF2-40B4-BE49-F238E27FC236}">
                      <a16:creationId xmlns:a16="http://schemas.microsoft.com/office/drawing/2014/main" id="{4AD53056-271C-1C56-DECF-C41180B01D43}"/>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257" name="Freeform 106">
                  <a:extLst>
                    <a:ext uri="{FF2B5EF4-FFF2-40B4-BE49-F238E27FC236}">
                      <a16:creationId xmlns:a16="http://schemas.microsoft.com/office/drawing/2014/main" id="{BB401F54-DDBE-3854-916D-7E037FE03382}"/>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58" name="Line 107">
                  <a:extLst>
                    <a:ext uri="{FF2B5EF4-FFF2-40B4-BE49-F238E27FC236}">
                      <a16:creationId xmlns:a16="http://schemas.microsoft.com/office/drawing/2014/main" id="{6D903D1B-CED1-1104-481E-4FC245639A6D}"/>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grpSp>
            <p:nvGrpSpPr>
              <p:cNvPr id="217" name="Group 108">
                <a:extLst>
                  <a:ext uri="{FF2B5EF4-FFF2-40B4-BE49-F238E27FC236}">
                    <a16:creationId xmlns:a16="http://schemas.microsoft.com/office/drawing/2014/main" id="{A0AE71C1-6129-4367-3DA1-7028C4C0A097}"/>
                  </a:ext>
                </a:extLst>
              </p:cNvPr>
              <p:cNvGrpSpPr>
                <a:grpSpLocks/>
              </p:cNvGrpSpPr>
              <p:nvPr/>
            </p:nvGrpSpPr>
            <p:grpSpPr bwMode="auto">
              <a:xfrm rot="12296574">
                <a:off x="4505343" y="5120408"/>
                <a:ext cx="101523" cy="147887"/>
                <a:chOff x="0" y="0"/>
                <a:chExt cx="344" cy="344"/>
              </a:xfrm>
            </p:grpSpPr>
            <p:sp>
              <p:nvSpPr>
                <p:cNvPr id="251" name="Freeform 104">
                  <a:extLst>
                    <a:ext uri="{FF2B5EF4-FFF2-40B4-BE49-F238E27FC236}">
                      <a16:creationId xmlns:a16="http://schemas.microsoft.com/office/drawing/2014/main" id="{3DA74D8A-232A-3960-97FA-764832889DEF}"/>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52" name="Line 105">
                  <a:extLst>
                    <a:ext uri="{FF2B5EF4-FFF2-40B4-BE49-F238E27FC236}">
                      <a16:creationId xmlns:a16="http://schemas.microsoft.com/office/drawing/2014/main" id="{27BFAD10-21B0-B217-E618-F4968C3513BB}"/>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253" name="Freeform 106">
                  <a:extLst>
                    <a:ext uri="{FF2B5EF4-FFF2-40B4-BE49-F238E27FC236}">
                      <a16:creationId xmlns:a16="http://schemas.microsoft.com/office/drawing/2014/main" id="{DCFFE97F-7D01-DCB5-F3E2-2F76BEF12E40}"/>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54" name="Line 107">
                  <a:extLst>
                    <a:ext uri="{FF2B5EF4-FFF2-40B4-BE49-F238E27FC236}">
                      <a16:creationId xmlns:a16="http://schemas.microsoft.com/office/drawing/2014/main" id="{0DC56529-5694-D920-7F23-1386A97AA89F}"/>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grpSp>
            <p:nvGrpSpPr>
              <p:cNvPr id="218" name="Group 108">
                <a:extLst>
                  <a:ext uri="{FF2B5EF4-FFF2-40B4-BE49-F238E27FC236}">
                    <a16:creationId xmlns:a16="http://schemas.microsoft.com/office/drawing/2014/main" id="{27958661-3D4A-2EC4-E37C-094454615FF8}"/>
                  </a:ext>
                </a:extLst>
              </p:cNvPr>
              <p:cNvGrpSpPr>
                <a:grpSpLocks/>
              </p:cNvGrpSpPr>
              <p:nvPr/>
            </p:nvGrpSpPr>
            <p:grpSpPr bwMode="auto">
              <a:xfrm rot="17533910">
                <a:off x="4349507" y="5620250"/>
                <a:ext cx="127550" cy="117710"/>
                <a:chOff x="0" y="0"/>
                <a:chExt cx="344" cy="344"/>
              </a:xfrm>
            </p:grpSpPr>
            <p:sp>
              <p:nvSpPr>
                <p:cNvPr id="247" name="Freeform 104">
                  <a:extLst>
                    <a:ext uri="{FF2B5EF4-FFF2-40B4-BE49-F238E27FC236}">
                      <a16:creationId xmlns:a16="http://schemas.microsoft.com/office/drawing/2014/main" id="{7DAE8DD3-661B-F307-8FE9-35D90F5032EB}"/>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48" name="Line 105">
                  <a:extLst>
                    <a:ext uri="{FF2B5EF4-FFF2-40B4-BE49-F238E27FC236}">
                      <a16:creationId xmlns:a16="http://schemas.microsoft.com/office/drawing/2014/main" id="{68146C21-CAD8-B21E-D39F-7F20663A0F38}"/>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249" name="Freeform 106">
                  <a:extLst>
                    <a:ext uri="{FF2B5EF4-FFF2-40B4-BE49-F238E27FC236}">
                      <a16:creationId xmlns:a16="http://schemas.microsoft.com/office/drawing/2014/main" id="{52C89E78-44BA-C47B-67AD-7765A682E408}"/>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50" name="Line 107">
                  <a:extLst>
                    <a:ext uri="{FF2B5EF4-FFF2-40B4-BE49-F238E27FC236}">
                      <a16:creationId xmlns:a16="http://schemas.microsoft.com/office/drawing/2014/main" id="{EF1A7F25-5D7A-53BF-B711-E5A47939C016}"/>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grpSp>
            <p:nvGrpSpPr>
              <p:cNvPr id="219" name="Group 113">
                <a:extLst>
                  <a:ext uri="{FF2B5EF4-FFF2-40B4-BE49-F238E27FC236}">
                    <a16:creationId xmlns:a16="http://schemas.microsoft.com/office/drawing/2014/main" id="{F20A60A5-8B8F-678C-A777-391C2899D04E}"/>
                  </a:ext>
                </a:extLst>
              </p:cNvPr>
              <p:cNvGrpSpPr/>
              <p:nvPr/>
            </p:nvGrpSpPr>
            <p:grpSpPr>
              <a:xfrm rot="11946195">
                <a:off x="4232724" y="4875238"/>
                <a:ext cx="101523" cy="166537"/>
                <a:chOff x="5463312" y="2680115"/>
                <a:chExt cx="251876" cy="328863"/>
              </a:xfrm>
            </p:grpSpPr>
            <p:grpSp>
              <p:nvGrpSpPr>
                <p:cNvPr id="241" name="Group 108">
                  <a:extLst>
                    <a:ext uri="{FF2B5EF4-FFF2-40B4-BE49-F238E27FC236}">
                      <a16:creationId xmlns:a16="http://schemas.microsoft.com/office/drawing/2014/main" id="{0CB67EA9-0CBD-307F-3A5A-8314C97A341A}"/>
                    </a:ext>
                  </a:extLst>
                </p:cNvPr>
                <p:cNvGrpSpPr>
                  <a:grpSpLocks/>
                </p:cNvGrpSpPr>
                <p:nvPr/>
              </p:nvGrpSpPr>
              <p:grpSpPr bwMode="auto">
                <a:xfrm rot="20760000">
                  <a:off x="5463312" y="2680115"/>
                  <a:ext cx="251876" cy="292035"/>
                  <a:chOff x="0" y="0"/>
                  <a:chExt cx="344" cy="344"/>
                </a:xfrm>
              </p:grpSpPr>
              <p:sp>
                <p:nvSpPr>
                  <p:cNvPr id="243" name="Freeform 104">
                    <a:extLst>
                      <a:ext uri="{FF2B5EF4-FFF2-40B4-BE49-F238E27FC236}">
                        <a16:creationId xmlns:a16="http://schemas.microsoft.com/office/drawing/2014/main" id="{C1E2BD87-6AAF-7AA4-13E1-731C970A68C9}"/>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44" name="Line 105">
                    <a:extLst>
                      <a:ext uri="{FF2B5EF4-FFF2-40B4-BE49-F238E27FC236}">
                        <a16:creationId xmlns:a16="http://schemas.microsoft.com/office/drawing/2014/main" id="{B7C6FD89-C21C-FE95-D152-B22D3035FE66}"/>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245" name="Freeform 106">
                    <a:extLst>
                      <a:ext uri="{FF2B5EF4-FFF2-40B4-BE49-F238E27FC236}">
                        <a16:creationId xmlns:a16="http://schemas.microsoft.com/office/drawing/2014/main" id="{789A9567-5A3B-468C-835F-35FED1EB7460}"/>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46" name="Line 107">
                    <a:extLst>
                      <a:ext uri="{FF2B5EF4-FFF2-40B4-BE49-F238E27FC236}">
                        <a16:creationId xmlns:a16="http://schemas.microsoft.com/office/drawing/2014/main" id="{D9A58C75-DC32-D782-3E64-1AEE2B038DCA}"/>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242" name="Oval 115">
                  <a:extLst>
                    <a:ext uri="{FF2B5EF4-FFF2-40B4-BE49-F238E27FC236}">
                      <a16:creationId xmlns:a16="http://schemas.microsoft.com/office/drawing/2014/main" id="{A6EBF63B-8263-EFD5-66B9-CDA8F67FE27C}"/>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0" name="Group 120">
                <a:extLst>
                  <a:ext uri="{FF2B5EF4-FFF2-40B4-BE49-F238E27FC236}">
                    <a16:creationId xmlns:a16="http://schemas.microsoft.com/office/drawing/2014/main" id="{B7358BEC-0BBF-90D9-55E5-84ADCE810374}"/>
                  </a:ext>
                </a:extLst>
              </p:cNvPr>
              <p:cNvGrpSpPr/>
              <p:nvPr/>
            </p:nvGrpSpPr>
            <p:grpSpPr>
              <a:xfrm rot="11946195">
                <a:off x="4177846" y="5167756"/>
                <a:ext cx="101523" cy="166537"/>
                <a:chOff x="5463312" y="2680115"/>
                <a:chExt cx="251876" cy="328863"/>
              </a:xfrm>
            </p:grpSpPr>
            <p:grpSp>
              <p:nvGrpSpPr>
                <p:cNvPr id="235" name="Group 108">
                  <a:extLst>
                    <a:ext uri="{FF2B5EF4-FFF2-40B4-BE49-F238E27FC236}">
                      <a16:creationId xmlns:a16="http://schemas.microsoft.com/office/drawing/2014/main" id="{BAD96BC7-C344-052B-0A2F-62932A11E687}"/>
                    </a:ext>
                  </a:extLst>
                </p:cNvPr>
                <p:cNvGrpSpPr>
                  <a:grpSpLocks/>
                </p:cNvGrpSpPr>
                <p:nvPr/>
              </p:nvGrpSpPr>
              <p:grpSpPr bwMode="auto">
                <a:xfrm rot="20760000">
                  <a:off x="5463312" y="2680115"/>
                  <a:ext cx="251876" cy="292035"/>
                  <a:chOff x="0" y="0"/>
                  <a:chExt cx="344" cy="344"/>
                </a:xfrm>
              </p:grpSpPr>
              <p:sp>
                <p:nvSpPr>
                  <p:cNvPr id="237" name="Freeform 104">
                    <a:extLst>
                      <a:ext uri="{FF2B5EF4-FFF2-40B4-BE49-F238E27FC236}">
                        <a16:creationId xmlns:a16="http://schemas.microsoft.com/office/drawing/2014/main" id="{4311C2FD-FC0E-F033-1280-2E9D0F81BA44}"/>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38" name="Line 105">
                    <a:extLst>
                      <a:ext uri="{FF2B5EF4-FFF2-40B4-BE49-F238E27FC236}">
                        <a16:creationId xmlns:a16="http://schemas.microsoft.com/office/drawing/2014/main" id="{DE944B35-7A0B-37A3-8F59-203D679BC0FC}"/>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239" name="Freeform 106">
                    <a:extLst>
                      <a:ext uri="{FF2B5EF4-FFF2-40B4-BE49-F238E27FC236}">
                        <a16:creationId xmlns:a16="http://schemas.microsoft.com/office/drawing/2014/main" id="{4B80BC2F-6D55-7E29-A62C-61CE922C4DD1}"/>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40" name="Line 107">
                    <a:extLst>
                      <a:ext uri="{FF2B5EF4-FFF2-40B4-BE49-F238E27FC236}">
                        <a16:creationId xmlns:a16="http://schemas.microsoft.com/office/drawing/2014/main" id="{B4CBB681-B865-0C55-3923-5BBA0246E47E}"/>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236" name="Oval 122">
                  <a:extLst>
                    <a:ext uri="{FF2B5EF4-FFF2-40B4-BE49-F238E27FC236}">
                      <a16:creationId xmlns:a16="http://schemas.microsoft.com/office/drawing/2014/main" id="{2C47D50C-3938-9CB3-E79C-BA5935861FA3}"/>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1" name="Group 127">
                <a:extLst>
                  <a:ext uri="{FF2B5EF4-FFF2-40B4-BE49-F238E27FC236}">
                    <a16:creationId xmlns:a16="http://schemas.microsoft.com/office/drawing/2014/main" id="{F890ECC7-72B0-2E9F-C417-571421595725}"/>
                  </a:ext>
                </a:extLst>
              </p:cNvPr>
              <p:cNvGrpSpPr/>
              <p:nvPr/>
            </p:nvGrpSpPr>
            <p:grpSpPr>
              <a:xfrm rot="11946195">
                <a:off x="4293778" y="5112489"/>
                <a:ext cx="101523" cy="166537"/>
                <a:chOff x="5463312" y="2680115"/>
                <a:chExt cx="251876" cy="328863"/>
              </a:xfrm>
            </p:grpSpPr>
            <p:grpSp>
              <p:nvGrpSpPr>
                <p:cNvPr id="229" name="Group 108">
                  <a:extLst>
                    <a:ext uri="{FF2B5EF4-FFF2-40B4-BE49-F238E27FC236}">
                      <a16:creationId xmlns:a16="http://schemas.microsoft.com/office/drawing/2014/main" id="{2B573687-3006-662C-A59F-522186D49AC3}"/>
                    </a:ext>
                  </a:extLst>
                </p:cNvPr>
                <p:cNvGrpSpPr>
                  <a:grpSpLocks/>
                </p:cNvGrpSpPr>
                <p:nvPr/>
              </p:nvGrpSpPr>
              <p:grpSpPr bwMode="auto">
                <a:xfrm rot="20760000">
                  <a:off x="5463312" y="2680115"/>
                  <a:ext cx="251876" cy="292035"/>
                  <a:chOff x="0" y="0"/>
                  <a:chExt cx="344" cy="344"/>
                </a:xfrm>
              </p:grpSpPr>
              <p:sp>
                <p:nvSpPr>
                  <p:cNvPr id="231" name="Freeform 104">
                    <a:extLst>
                      <a:ext uri="{FF2B5EF4-FFF2-40B4-BE49-F238E27FC236}">
                        <a16:creationId xmlns:a16="http://schemas.microsoft.com/office/drawing/2014/main" id="{2F45FE27-46FC-C9CC-F812-FF87F0A24043}"/>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32" name="Line 105">
                    <a:extLst>
                      <a:ext uri="{FF2B5EF4-FFF2-40B4-BE49-F238E27FC236}">
                        <a16:creationId xmlns:a16="http://schemas.microsoft.com/office/drawing/2014/main" id="{6E23B6B7-0F2F-B770-0C90-93C87AEAA230}"/>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233" name="Freeform 106">
                    <a:extLst>
                      <a:ext uri="{FF2B5EF4-FFF2-40B4-BE49-F238E27FC236}">
                        <a16:creationId xmlns:a16="http://schemas.microsoft.com/office/drawing/2014/main" id="{8672C246-0B69-31B3-73C6-4B89E5E4E358}"/>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34" name="Line 107">
                    <a:extLst>
                      <a:ext uri="{FF2B5EF4-FFF2-40B4-BE49-F238E27FC236}">
                        <a16:creationId xmlns:a16="http://schemas.microsoft.com/office/drawing/2014/main" id="{495BE99B-FBAD-0DCD-894E-B02A5C0B892B}"/>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230" name="Oval 129">
                  <a:extLst>
                    <a:ext uri="{FF2B5EF4-FFF2-40B4-BE49-F238E27FC236}">
                      <a16:creationId xmlns:a16="http://schemas.microsoft.com/office/drawing/2014/main" id="{EB05AF74-EE9B-E0F0-9980-E90E370198D1}"/>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2" name="Group 134">
                <a:extLst>
                  <a:ext uri="{FF2B5EF4-FFF2-40B4-BE49-F238E27FC236}">
                    <a16:creationId xmlns:a16="http://schemas.microsoft.com/office/drawing/2014/main" id="{20F85ABC-F69C-A238-9B79-9757DE9D1AF9}"/>
                  </a:ext>
                </a:extLst>
              </p:cNvPr>
              <p:cNvGrpSpPr/>
              <p:nvPr/>
            </p:nvGrpSpPr>
            <p:grpSpPr>
              <a:xfrm rot="16000833">
                <a:off x="4445055" y="5518618"/>
                <a:ext cx="127550" cy="132554"/>
                <a:chOff x="5463312" y="2680115"/>
                <a:chExt cx="251876" cy="328863"/>
              </a:xfrm>
            </p:grpSpPr>
            <p:grpSp>
              <p:nvGrpSpPr>
                <p:cNvPr id="223" name="Group 108">
                  <a:extLst>
                    <a:ext uri="{FF2B5EF4-FFF2-40B4-BE49-F238E27FC236}">
                      <a16:creationId xmlns:a16="http://schemas.microsoft.com/office/drawing/2014/main" id="{BCA372D7-3143-C506-5D76-4E7392B3A8A9}"/>
                    </a:ext>
                  </a:extLst>
                </p:cNvPr>
                <p:cNvGrpSpPr>
                  <a:grpSpLocks/>
                </p:cNvGrpSpPr>
                <p:nvPr/>
              </p:nvGrpSpPr>
              <p:grpSpPr bwMode="auto">
                <a:xfrm rot="20760000">
                  <a:off x="5463312" y="2680115"/>
                  <a:ext cx="251876" cy="292035"/>
                  <a:chOff x="0" y="0"/>
                  <a:chExt cx="344" cy="344"/>
                </a:xfrm>
              </p:grpSpPr>
              <p:sp>
                <p:nvSpPr>
                  <p:cNvPr id="225" name="Freeform 104">
                    <a:extLst>
                      <a:ext uri="{FF2B5EF4-FFF2-40B4-BE49-F238E27FC236}">
                        <a16:creationId xmlns:a16="http://schemas.microsoft.com/office/drawing/2014/main" id="{9920FEC6-4CD1-2BA1-C72F-6DB8EC6034D0}"/>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26" name="Line 105">
                    <a:extLst>
                      <a:ext uri="{FF2B5EF4-FFF2-40B4-BE49-F238E27FC236}">
                        <a16:creationId xmlns:a16="http://schemas.microsoft.com/office/drawing/2014/main" id="{DD1F2FBA-1633-DF4E-737D-EDAA4D3EAAB4}"/>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227" name="Freeform 106">
                    <a:extLst>
                      <a:ext uri="{FF2B5EF4-FFF2-40B4-BE49-F238E27FC236}">
                        <a16:creationId xmlns:a16="http://schemas.microsoft.com/office/drawing/2014/main" id="{A3F60E03-9875-BBA0-D576-BDD6137EFB21}"/>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228" name="Line 107">
                    <a:extLst>
                      <a:ext uri="{FF2B5EF4-FFF2-40B4-BE49-F238E27FC236}">
                        <a16:creationId xmlns:a16="http://schemas.microsoft.com/office/drawing/2014/main" id="{0DBAB498-4F6C-E113-18C1-F229587E4681}"/>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224" name="Oval 136">
                  <a:extLst>
                    <a:ext uri="{FF2B5EF4-FFF2-40B4-BE49-F238E27FC236}">
                      <a16:creationId xmlns:a16="http://schemas.microsoft.com/office/drawing/2014/main" id="{8EC4DBDE-9227-E410-7633-B5DBAB93053C}"/>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94" name="TextBox 193">
              <a:extLst>
                <a:ext uri="{FF2B5EF4-FFF2-40B4-BE49-F238E27FC236}">
                  <a16:creationId xmlns:a16="http://schemas.microsoft.com/office/drawing/2014/main" id="{CE1FCDBF-1C17-33A9-E1D2-1E8796F9FE0D}"/>
                </a:ext>
              </a:extLst>
            </p:cNvPr>
            <p:cNvSpPr txBox="1"/>
            <p:nvPr/>
          </p:nvSpPr>
          <p:spPr>
            <a:xfrm>
              <a:off x="2280065" y="3236784"/>
              <a:ext cx="1017779" cy="369332"/>
            </a:xfrm>
            <a:prstGeom prst="rect">
              <a:avLst/>
            </a:prstGeom>
            <a:noFill/>
          </p:spPr>
          <p:txBody>
            <a:bodyPr wrap="none" rtlCol="0">
              <a:spAutoFit/>
            </a:bodyPr>
            <a:lstStyle/>
            <a:p>
              <a:r>
                <a:rPr lang="en-US" b="1" dirty="0"/>
                <a:t>Flow cell</a:t>
              </a:r>
            </a:p>
          </p:txBody>
        </p:sp>
        <p:cxnSp>
          <p:nvCxnSpPr>
            <p:cNvPr id="195" name="Straight Arrow Connector 194">
              <a:extLst>
                <a:ext uri="{FF2B5EF4-FFF2-40B4-BE49-F238E27FC236}">
                  <a16:creationId xmlns:a16="http://schemas.microsoft.com/office/drawing/2014/main" id="{2D25FA7D-7806-6CA0-11E8-49430C8FDD17}"/>
                </a:ext>
              </a:extLst>
            </p:cNvPr>
            <p:cNvCxnSpPr/>
            <p:nvPr/>
          </p:nvCxnSpPr>
          <p:spPr>
            <a:xfrm>
              <a:off x="3198406" y="3428403"/>
              <a:ext cx="29678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22" name="Rectangle 321">
            <a:extLst>
              <a:ext uri="{FF2B5EF4-FFF2-40B4-BE49-F238E27FC236}">
                <a16:creationId xmlns:a16="http://schemas.microsoft.com/office/drawing/2014/main" id="{20B1400A-2AEC-E4FF-55BE-A50262B4BB21}"/>
              </a:ext>
            </a:extLst>
          </p:cNvPr>
          <p:cNvSpPr/>
          <p:nvPr/>
        </p:nvSpPr>
        <p:spPr>
          <a:xfrm>
            <a:off x="7160716" y="1994189"/>
            <a:ext cx="743674" cy="43523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3A62365C-6D55-AA44-78F0-BD0E839FAE29}"/>
              </a:ext>
            </a:extLst>
          </p:cNvPr>
          <p:cNvCxnSpPr>
            <a:cxnSpLocks/>
          </p:cNvCxnSpPr>
          <p:nvPr/>
        </p:nvCxnSpPr>
        <p:spPr>
          <a:xfrm>
            <a:off x="5960072" y="1872705"/>
            <a:ext cx="0" cy="2638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DDC11CA-8EF1-2054-BB7A-F34B0A4CCC6B}"/>
              </a:ext>
            </a:extLst>
          </p:cNvPr>
          <p:cNvGrpSpPr/>
          <p:nvPr/>
        </p:nvGrpSpPr>
        <p:grpSpPr>
          <a:xfrm>
            <a:off x="7073335" y="2848830"/>
            <a:ext cx="935790" cy="1069131"/>
            <a:chOff x="8749656" y="2567837"/>
            <a:chExt cx="935790" cy="1195552"/>
          </a:xfrm>
        </p:grpSpPr>
        <p:sp>
          <p:nvSpPr>
            <p:cNvPr id="8" name="Rectangle 7">
              <a:extLst>
                <a:ext uri="{FF2B5EF4-FFF2-40B4-BE49-F238E27FC236}">
                  <a16:creationId xmlns:a16="http://schemas.microsoft.com/office/drawing/2014/main" id="{A1AA521F-F2FB-5E7A-0E20-38E818A0106D}"/>
                </a:ext>
              </a:extLst>
            </p:cNvPr>
            <p:cNvSpPr/>
            <p:nvPr/>
          </p:nvSpPr>
          <p:spPr>
            <a:xfrm>
              <a:off x="8752758" y="2958868"/>
              <a:ext cx="932688" cy="80111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Étiquette 85">
              <a:extLst>
                <a:ext uri="{FF2B5EF4-FFF2-40B4-BE49-F238E27FC236}">
                  <a16:creationId xmlns:a16="http://schemas.microsoft.com/office/drawing/2014/main" id="{D6003DC6-A476-FA50-1A7F-18BBBC8067AB}"/>
                </a:ext>
              </a:extLst>
            </p:cNvPr>
            <p:cNvSpPr/>
            <p:nvPr/>
          </p:nvSpPr>
          <p:spPr>
            <a:xfrm rot="10800000">
              <a:off x="8749656" y="2567837"/>
              <a:ext cx="934753" cy="1185009"/>
            </a:xfrm>
            <a:prstGeom prst="plaque">
              <a:avLst>
                <a:gd name="adj" fmla="val 363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B1BF7D8C-E6EA-500D-FE23-EEBBD5E30F88}"/>
                </a:ext>
              </a:extLst>
            </p:cNvPr>
            <p:cNvSpPr/>
            <p:nvPr/>
          </p:nvSpPr>
          <p:spPr>
            <a:xfrm rot="10800000">
              <a:off x="9121626" y="2725119"/>
              <a:ext cx="242808" cy="10350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utoShape 1">
              <a:extLst>
                <a:ext uri="{FF2B5EF4-FFF2-40B4-BE49-F238E27FC236}">
                  <a16:creationId xmlns:a16="http://schemas.microsoft.com/office/drawing/2014/main" id="{A4C48A63-91B4-EFC2-278E-930295672868}"/>
                </a:ext>
              </a:extLst>
            </p:cNvPr>
            <p:cNvSpPr>
              <a:spLocks/>
            </p:cNvSpPr>
            <p:nvPr/>
          </p:nvSpPr>
          <p:spPr bwMode="auto">
            <a:xfrm rot="10750041">
              <a:off x="9212151" y="323285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2" name="AutoShape 2">
              <a:extLst>
                <a:ext uri="{FF2B5EF4-FFF2-40B4-BE49-F238E27FC236}">
                  <a16:creationId xmlns:a16="http://schemas.microsoft.com/office/drawing/2014/main" id="{18A322DC-3B95-C34C-DF16-65801D2D88D0}"/>
                </a:ext>
              </a:extLst>
            </p:cNvPr>
            <p:cNvSpPr>
              <a:spLocks/>
            </p:cNvSpPr>
            <p:nvPr/>
          </p:nvSpPr>
          <p:spPr bwMode="auto">
            <a:xfrm rot="11117531">
              <a:off x="9233154" y="324857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 name="AutoShape 1">
              <a:extLst>
                <a:ext uri="{FF2B5EF4-FFF2-40B4-BE49-F238E27FC236}">
                  <a16:creationId xmlns:a16="http://schemas.microsoft.com/office/drawing/2014/main" id="{2241691F-DA0C-F247-486B-8ED591789069}"/>
                </a:ext>
              </a:extLst>
            </p:cNvPr>
            <p:cNvSpPr>
              <a:spLocks/>
            </p:cNvSpPr>
            <p:nvPr/>
          </p:nvSpPr>
          <p:spPr bwMode="auto">
            <a:xfrm rot="10750041">
              <a:off x="9172690" y="301704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4" name="AutoShape 2">
              <a:extLst>
                <a:ext uri="{FF2B5EF4-FFF2-40B4-BE49-F238E27FC236}">
                  <a16:creationId xmlns:a16="http://schemas.microsoft.com/office/drawing/2014/main" id="{6FBD0521-C554-52FA-0208-4F2465855098}"/>
                </a:ext>
              </a:extLst>
            </p:cNvPr>
            <p:cNvSpPr>
              <a:spLocks/>
            </p:cNvSpPr>
            <p:nvPr/>
          </p:nvSpPr>
          <p:spPr bwMode="auto">
            <a:xfrm rot="11117531">
              <a:off x="9193693" y="303276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 name="AutoShape 1">
              <a:extLst>
                <a:ext uri="{FF2B5EF4-FFF2-40B4-BE49-F238E27FC236}">
                  <a16:creationId xmlns:a16="http://schemas.microsoft.com/office/drawing/2014/main" id="{BF89CAC2-CFF4-2EA1-6B78-3D1CC965E19F}"/>
                </a:ext>
              </a:extLst>
            </p:cNvPr>
            <p:cNvSpPr>
              <a:spLocks/>
            </p:cNvSpPr>
            <p:nvPr/>
          </p:nvSpPr>
          <p:spPr bwMode="auto">
            <a:xfrm rot="10750041">
              <a:off x="9173349" y="284836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6" name="AutoShape 2">
              <a:extLst>
                <a:ext uri="{FF2B5EF4-FFF2-40B4-BE49-F238E27FC236}">
                  <a16:creationId xmlns:a16="http://schemas.microsoft.com/office/drawing/2014/main" id="{8B67F296-08FE-65A0-385D-89616E9A4B3C}"/>
                </a:ext>
              </a:extLst>
            </p:cNvPr>
            <p:cNvSpPr>
              <a:spLocks/>
            </p:cNvSpPr>
            <p:nvPr/>
          </p:nvSpPr>
          <p:spPr bwMode="auto">
            <a:xfrm rot="11117531">
              <a:off x="9194352" y="286408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7" name="AutoShape 1">
              <a:extLst>
                <a:ext uri="{FF2B5EF4-FFF2-40B4-BE49-F238E27FC236}">
                  <a16:creationId xmlns:a16="http://schemas.microsoft.com/office/drawing/2014/main" id="{978DAFF2-B8C5-89A9-CC18-D7C3A95C44F6}"/>
                </a:ext>
              </a:extLst>
            </p:cNvPr>
            <p:cNvSpPr>
              <a:spLocks/>
            </p:cNvSpPr>
            <p:nvPr/>
          </p:nvSpPr>
          <p:spPr bwMode="auto">
            <a:xfrm rot="10750041">
              <a:off x="9219296" y="275593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8" name="AutoShape 2">
              <a:extLst>
                <a:ext uri="{FF2B5EF4-FFF2-40B4-BE49-F238E27FC236}">
                  <a16:creationId xmlns:a16="http://schemas.microsoft.com/office/drawing/2014/main" id="{393C1968-5D13-F2C0-4144-D1F355CF6735}"/>
                </a:ext>
              </a:extLst>
            </p:cNvPr>
            <p:cNvSpPr>
              <a:spLocks/>
            </p:cNvSpPr>
            <p:nvPr/>
          </p:nvSpPr>
          <p:spPr bwMode="auto">
            <a:xfrm rot="11117531">
              <a:off x="9240299" y="277165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 name="AutoShape 1">
              <a:extLst>
                <a:ext uri="{FF2B5EF4-FFF2-40B4-BE49-F238E27FC236}">
                  <a16:creationId xmlns:a16="http://schemas.microsoft.com/office/drawing/2014/main" id="{7B991B7A-58BF-9601-57B0-3F654CA6A2E2}"/>
                </a:ext>
              </a:extLst>
            </p:cNvPr>
            <p:cNvSpPr>
              <a:spLocks/>
            </p:cNvSpPr>
            <p:nvPr/>
          </p:nvSpPr>
          <p:spPr bwMode="auto">
            <a:xfrm rot="10750041">
              <a:off x="9257083" y="337676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0" name="AutoShape 2">
              <a:extLst>
                <a:ext uri="{FF2B5EF4-FFF2-40B4-BE49-F238E27FC236}">
                  <a16:creationId xmlns:a16="http://schemas.microsoft.com/office/drawing/2014/main" id="{8C5DEF79-6F48-CE56-72CE-FF8F46E49FDD}"/>
                </a:ext>
              </a:extLst>
            </p:cNvPr>
            <p:cNvSpPr>
              <a:spLocks/>
            </p:cNvSpPr>
            <p:nvPr/>
          </p:nvSpPr>
          <p:spPr bwMode="auto">
            <a:xfrm rot="11117531">
              <a:off x="9278086" y="337978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1" name="AutoShape 1">
              <a:extLst>
                <a:ext uri="{FF2B5EF4-FFF2-40B4-BE49-F238E27FC236}">
                  <a16:creationId xmlns:a16="http://schemas.microsoft.com/office/drawing/2014/main" id="{86CCC6CE-8A64-B0D0-9C3B-032AA7A81200}"/>
                </a:ext>
              </a:extLst>
            </p:cNvPr>
            <p:cNvSpPr>
              <a:spLocks/>
            </p:cNvSpPr>
            <p:nvPr/>
          </p:nvSpPr>
          <p:spPr bwMode="auto">
            <a:xfrm rot="10750041">
              <a:off x="9159188" y="338351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2" name="AutoShape 2">
              <a:extLst>
                <a:ext uri="{FF2B5EF4-FFF2-40B4-BE49-F238E27FC236}">
                  <a16:creationId xmlns:a16="http://schemas.microsoft.com/office/drawing/2014/main" id="{FA4CE8C9-CBD3-EF8F-672D-41081459C703}"/>
                </a:ext>
              </a:extLst>
            </p:cNvPr>
            <p:cNvSpPr>
              <a:spLocks/>
            </p:cNvSpPr>
            <p:nvPr/>
          </p:nvSpPr>
          <p:spPr bwMode="auto">
            <a:xfrm rot="11117531">
              <a:off x="9180191" y="339923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3" name="AutoShape 1">
              <a:extLst>
                <a:ext uri="{FF2B5EF4-FFF2-40B4-BE49-F238E27FC236}">
                  <a16:creationId xmlns:a16="http://schemas.microsoft.com/office/drawing/2014/main" id="{60770A44-EF10-75BE-D769-6111FD102133}"/>
                </a:ext>
              </a:extLst>
            </p:cNvPr>
            <p:cNvSpPr>
              <a:spLocks/>
            </p:cNvSpPr>
            <p:nvPr/>
          </p:nvSpPr>
          <p:spPr bwMode="auto">
            <a:xfrm rot="10750041">
              <a:off x="9275446" y="286271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4" name="AutoShape 2">
              <a:extLst>
                <a:ext uri="{FF2B5EF4-FFF2-40B4-BE49-F238E27FC236}">
                  <a16:creationId xmlns:a16="http://schemas.microsoft.com/office/drawing/2014/main" id="{7CC82DE1-E835-9CE5-554F-A9D6E118EFAB}"/>
                </a:ext>
              </a:extLst>
            </p:cNvPr>
            <p:cNvSpPr>
              <a:spLocks/>
            </p:cNvSpPr>
            <p:nvPr/>
          </p:nvSpPr>
          <p:spPr bwMode="auto">
            <a:xfrm rot="11117531">
              <a:off x="9296449" y="287843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5" name="AutoShape 1">
              <a:extLst>
                <a:ext uri="{FF2B5EF4-FFF2-40B4-BE49-F238E27FC236}">
                  <a16:creationId xmlns:a16="http://schemas.microsoft.com/office/drawing/2014/main" id="{5732E9D2-6508-1B83-7F7E-FAD023FE0F64}"/>
                </a:ext>
              </a:extLst>
            </p:cNvPr>
            <p:cNvSpPr>
              <a:spLocks/>
            </p:cNvSpPr>
            <p:nvPr/>
          </p:nvSpPr>
          <p:spPr bwMode="auto">
            <a:xfrm rot="10750041">
              <a:off x="9258587" y="308500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6" name="AutoShape 2">
              <a:extLst>
                <a:ext uri="{FF2B5EF4-FFF2-40B4-BE49-F238E27FC236}">
                  <a16:creationId xmlns:a16="http://schemas.microsoft.com/office/drawing/2014/main" id="{888D9A5C-26EA-0C8E-42DB-B51F706B2F92}"/>
                </a:ext>
              </a:extLst>
            </p:cNvPr>
            <p:cNvSpPr>
              <a:spLocks/>
            </p:cNvSpPr>
            <p:nvPr/>
          </p:nvSpPr>
          <p:spPr bwMode="auto">
            <a:xfrm rot="11117531">
              <a:off x="9279590" y="310072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7" name="AutoShape 1">
              <a:extLst>
                <a:ext uri="{FF2B5EF4-FFF2-40B4-BE49-F238E27FC236}">
                  <a16:creationId xmlns:a16="http://schemas.microsoft.com/office/drawing/2014/main" id="{BDC7C480-D49D-4115-336B-A8602235C381}"/>
                </a:ext>
              </a:extLst>
            </p:cNvPr>
            <p:cNvSpPr>
              <a:spLocks/>
            </p:cNvSpPr>
            <p:nvPr/>
          </p:nvSpPr>
          <p:spPr bwMode="auto">
            <a:xfrm rot="10750041">
              <a:off x="9190960" y="357515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8" name="AutoShape 2">
              <a:extLst>
                <a:ext uri="{FF2B5EF4-FFF2-40B4-BE49-F238E27FC236}">
                  <a16:creationId xmlns:a16="http://schemas.microsoft.com/office/drawing/2014/main" id="{56DE0446-6101-0569-D632-E912D693E94A}"/>
                </a:ext>
              </a:extLst>
            </p:cNvPr>
            <p:cNvSpPr>
              <a:spLocks/>
            </p:cNvSpPr>
            <p:nvPr/>
          </p:nvSpPr>
          <p:spPr bwMode="auto">
            <a:xfrm rot="11117531">
              <a:off x="9211963" y="359088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9" name="AutoShape 1">
              <a:extLst>
                <a:ext uri="{FF2B5EF4-FFF2-40B4-BE49-F238E27FC236}">
                  <a16:creationId xmlns:a16="http://schemas.microsoft.com/office/drawing/2014/main" id="{5D876352-FA3D-8708-6CE5-435891BC2706}"/>
                </a:ext>
              </a:extLst>
            </p:cNvPr>
            <p:cNvSpPr>
              <a:spLocks/>
            </p:cNvSpPr>
            <p:nvPr/>
          </p:nvSpPr>
          <p:spPr bwMode="auto">
            <a:xfrm rot="10750041">
              <a:off x="9294585" y="34843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0" name="AutoShape 2">
              <a:extLst>
                <a:ext uri="{FF2B5EF4-FFF2-40B4-BE49-F238E27FC236}">
                  <a16:creationId xmlns:a16="http://schemas.microsoft.com/office/drawing/2014/main" id="{007119EE-84DC-5525-C838-7DD83A0EE016}"/>
                </a:ext>
              </a:extLst>
            </p:cNvPr>
            <p:cNvSpPr>
              <a:spLocks/>
            </p:cNvSpPr>
            <p:nvPr/>
          </p:nvSpPr>
          <p:spPr bwMode="auto">
            <a:xfrm rot="11117531">
              <a:off x="9315588" y="35000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1" name="AutoShape 1">
              <a:extLst>
                <a:ext uri="{FF2B5EF4-FFF2-40B4-BE49-F238E27FC236}">
                  <a16:creationId xmlns:a16="http://schemas.microsoft.com/office/drawing/2014/main" id="{BCE3CC1F-271A-22B8-C750-45D275CCA85E}"/>
                </a:ext>
              </a:extLst>
            </p:cNvPr>
            <p:cNvSpPr>
              <a:spLocks/>
            </p:cNvSpPr>
            <p:nvPr/>
          </p:nvSpPr>
          <p:spPr bwMode="auto">
            <a:xfrm rot="10750041">
              <a:off x="9187726" y="259700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2" name="AutoShape 2">
              <a:extLst>
                <a:ext uri="{FF2B5EF4-FFF2-40B4-BE49-F238E27FC236}">
                  <a16:creationId xmlns:a16="http://schemas.microsoft.com/office/drawing/2014/main" id="{2B0DC071-2E9A-4F45-B94D-FB201B6A4345}"/>
                </a:ext>
              </a:extLst>
            </p:cNvPr>
            <p:cNvSpPr>
              <a:spLocks/>
            </p:cNvSpPr>
            <p:nvPr/>
          </p:nvSpPr>
          <p:spPr bwMode="auto">
            <a:xfrm rot="11117531">
              <a:off x="9208729" y="261272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33" name="Group 32">
              <a:extLst>
                <a:ext uri="{FF2B5EF4-FFF2-40B4-BE49-F238E27FC236}">
                  <a16:creationId xmlns:a16="http://schemas.microsoft.com/office/drawing/2014/main" id="{05BA3BA9-1A66-1E0B-B025-DF87A46C681E}"/>
                </a:ext>
              </a:extLst>
            </p:cNvPr>
            <p:cNvGrpSpPr/>
            <p:nvPr/>
          </p:nvGrpSpPr>
          <p:grpSpPr>
            <a:xfrm>
              <a:off x="9461981" y="3588719"/>
              <a:ext cx="71183" cy="82738"/>
              <a:chOff x="3242360" y="3002985"/>
              <a:chExt cx="71183" cy="82738"/>
            </a:xfrm>
          </p:grpSpPr>
          <p:sp>
            <p:nvSpPr>
              <p:cNvPr id="353" name="AutoShape 1">
                <a:extLst>
                  <a:ext uri="{FF2B5EF4-FFF2-40B4-BE49-F238E27FC236}">
                    <a16:creationId xmlns:a16="http://schemas.microsoft.com/office/drawing/2014/main" id="{E12738DE-2B85-2E79-4102-8F3CBE119869}"/>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54" name="AutoShape 2">
                <a:extLst>
                  <a:ext uri="{FF2B5EF4-FFF2-40B4-BE49-F238E27FC236}">
                    <a16:creationId xmlns:a16="http://schemas.microsoft.com/office/drawing/2014/main" id="{99F5E2C9-93DB-1EEE-66F9-20B9735ED162}"/>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34" name="AutoShape 1">
              <a:extLst>
                <a:ext uri="{FF2B5EF4-FFF2-40B4-BE49-F238E27FC236}">
                  <a16:creationId xmlns:a16="http://schemas.microsoft.com/office/drawing/2014/main" id="{954479E6-8F1C-DDA1-791D-6062F6863552}"/>
                </a:ext>
              </a:extLst>
            </p:cNvPr>
            <p:cNvSpPr>
              <a:spLocks/>
            </p:cNvSpPr>
            <p:nvPr/>
          </p:nvSpPr>
          <p:spPr bwMode="auto">
            <a:xfrm rot="10750041">
              <a:off x="9274008" y="365769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5" name="AutoShape 2">
              <a:extLst>
                <a:ext uri="{FF2B5EF4-FFF2-40B4-BE49-F238E27FC236}">
                  <a16:creationId xmlns:a16="http://schemas.microsoft.com/office/drawing/2014/main" id="{99843708-474B-AC04-8C17-BAD59E09442C}"/>
                </a:ext>
              </a:extLst>
            </p:cNvPr>
            <p:cNvSpPr>
              <a:spLocks/>
            </p:cNvSpPr>
            <p:nvPr/>
          </p:nvSpPr>
          <p:spPr bwMode="auto">
            <a:xfrm rot="11117531">
              <a:off x="9295011" y="367341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6" name="AutoShape 1">
              <a:extLst>
                <a:ext uri="{FF2B5EF4-FFF2-40B4-BE49-F238E27FC236}">
                  <a16:creationId xmlns:a16="http://schemas.microsoft.com/office/drawing/2014/main" id="{56B3DB9C-740D-14C5-BB28-395F08ECAFB6}"/>
                </a:ext>
              </a:extLst>
            </p:cNvPr>
            <p:cNvSpPr>
              <a:spLocks/>
            </p:cNvSpPr>
            <p:nvPr/>
          </p:nvSpPr>
          <p:spPr bwMode="auto">
            <a:xfrm rot="10750041">
              <a:off x="8847925" y="34139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7" name="AutoShape 2">
              <a:extLst>
                <a:ext uri="{FF2B5EF4-FFF2-40B4-BE49-F238E27FC236}">
                  <a16:creationId xmlns:a16="http://schemas.microsoft.com/office/drawing/2014/main" id="{5F943B6C-CA99-4D6C-BB79-C00F0E62D0C8}"/>
                </a:ext>
              </a:extLst>
            </p:cNvPr>
            <p:cNvSpPr>
              <a:spLocks/>
            </p:cNvSpPr>
            <p:nvPr/>
          </p:nvSpPr>
          <p:spPr bwMode="auto">
            <a:xfrm rot="11117531">
              <a:off x="8868928" y="34296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8" name="AutoShape 1">
              <a:extLst>
                <a:ext uri="{FF2B5EF4-FFF2-40B4-BE49-F238E27FC236}">
                  <a16:creationId xmlns:a16="http://schemas.microsoft.com/office/drawing/2014/main" id="{04D37E3C-CCD9-1010-0750-D9606149E976}"/>
                </a:ext>
              </a:extLst>
            </p:cNvPr>
            <p:cNvSpPr>
              <a:spLocks/>
            </p:cNvSpPr>
            <p:nvPr/>
          </p:nvSpPr>
          <p:spPr bwMode="auto">
            <a:xfrm rot="10750041">
              <a:off x="9087354" y="363884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9" name="AutoShape 2">
              <a:extLst>
                <a:ext uri="{FF2B5EF4-FFF2-40B4-BE49-F238E27FC236}">
                  <a16:creationId xmlns:a16="http://schemas.microsoft.com/office/drawing/2014/main" id="{C931D2D8-5013-4556-1F9E-9208647DE536}"/>
                </a:ext>
              </a:extLst>
            </p:cNvPr>
            <p:cNvSpPr>
              <a:spLocks/>
            </p:cNvSpPr>
            <p:nvPr/>
          </p:nvSpPr>
          <p:spPr bwMode="auto">
            <a:xfrm rot="11117531">
              <a:off x="9108357" y="365456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40" name="Group 39">
              <a:extLst>
                <a:ext uri="{FF2B5EF4-FFF2-40B4-BE49-F238E27FC236}">
                  <a16:creationId xmlns:a16="http://schemas.microsoft.com/office/drawing/2014/main" id="{1F470B50-0EB0-FADE-7100-01E6603EDD45}"/>
                </a:ext>
              </a:extLst>
            </p:cNvPr>
            <p:cNvGrpSpPr/>
            <p:nvPr/>
          </p:nvGrpSpPr>
          <p:grpSpPr>
            <a:xfrm>
              <a:off x="8848301" y="3662269"/>
              <a:ext cx="71183" cy="82738"/>
              <a:chOff x="3242360" y="3002985"/>
              <a:chExt cx="71183" cy="82738"/>
            </a:xfrm>
          </p:grpSpPr>
          <p:sp>
            <p:nvSpPr>
              <p:cNvPr id="351" name="AutoShape 1">
                <a:extLst>
                  <a:ext uri="{FF2B5EF4-FFF2-40B4-BE49-F238E27FC236}">
                    <a16:creationId xmlns:a16="http://schemas.microsoft.com/office/drawing/2014/main" id="{C52FE134-F548-3B73-BD20-AF1EB608B6D5}"/>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52" name="AutoShape 2">
                <a:extLst>
                  <a:ext uri="{FF2B5EF4-FFF2-40B4-BE49-F238E27FC236}">
                    <a16:creationId xmlns:a16="http://schemas.microsoft.com/office/drawing/2014/main" id="{AEB50BCD-1AD9-A4A5-4C17-695324B3F87E}"/>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41" name="AutoShape 1">
              <a:extLst>
                <a:ext uri="{FF2B5EF4-FFF2-40B4-BE49-F238E27FC236}">
                  <a16:creationId xmlns:a16="http://schemas.microsoft.com/office/drawing/2014/main" id="{5ED6843D-A9A2-A147-68D7-D279C5F75F82}"/>
                </a:ext>
              </a:extLst>
            </p:cNvPr>
            <p:cNvSpPr>
              <a:spLocks/>
            </p:cNvSpPr>
            <p:nvPr/>
          </p:nvSpPr>
          <p:spPr bwMode="auto">
            <a:xfrm rot="10750041">
              <a:off x="9052206" y="348914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2" name="AutoShape 2">
              <a:extLst>
                <a:ext uri="{FF2B5EF4-FFF2-40B4-BE49-F238E27FC236}">
                  <a16:creationId xmlns:a16="http://schemas.microsoft.com/office/drawing/2014/main" id="{39BDE178-00AF-BBE7-F89F-86109E2072F9}"/>
                </a:ext>
              </a:extLst>
            </p:cNvPr>
            <p:cNvSpPr>
              <a:spLocks/>
            </p:cNvSpPr>
            <p:nvPr/>
          </p:nvSpPr>
          <p:spPr bwMode="auto">
            <a:xfrm rot="11117531">
              <a:off x="9073209" y="350486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3" name="AutoShape 1">
              <a:extLst>
                <a:ext uri="{FF2B5EF4-FFF2-40B4-BE49-F238E27FC236}">
                  <a16:creationId xmlns:a16="http://schemas.microsoft.com/office/drawing/2014/main" id="{7EA812D1-477A-50AB-6B84-2938918957B9}"/>
                </a:ext>
              </a:extLst>
            </p:cNvPr>
            <p:cNvSpPr>
              <a:spLocks/>
            </p:cNvSpPr>
            <p:nvPr/>
          </p:nvSpPr>
          <p:spPr bwMode="auto">
            <a:xfrm rot="10750041">
              <a:off x="8934370" y="348715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4" name="AutoShape 2">
              <a:extLst>
                <a:ext uri="{FF2B5EF4-FFF2-40B4-BE49-F238E27FC236}">
                  <a16:creationId xmlns:a16="http://schemas.microsoft.com/office/drawing/2014/main" id="{4857D813-FC5E-3EEF-D7EC-9ADE09A8C36C}"/>
                </a:ext>
              </a:extLst>
            </p:cNvPr>
            <p:cNvSpPr>
              <a:spLocks/>
            </p:cNvSpPr>
            <p:nvPr/>
          </p:nvSpPr>
          <p:spPr bwMode="auto">
            <a:xfrm rot="11117531">
              <a:off x="8955373" y="350288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5" name="AutoShape 1">
              <a:extLst>
                <a:ext uri="{FF2B5EF4-FFF2-40B4-BE49-F238E27FC236}">
                  <a16:creationId xmlns:a16="http://schemas.microsoft.com/office/drawing/2014/main" id="{EB965442-3E5E-CFF1-2744-48F68FEAEA47}"/>
                </a:ext>
              </a:extLst>
            </p:cNvPr>
            <p:cNvSpPr>
              <a:spLocks/>
            </p:cNvSpPr>
            <p:nvPr/>
          </p:nvSpPr>
          <p:spPr bwMode="auto">
            <a:xfrm rot="10750041">
              <a:off x="8972243" y="3619662"/>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6" name="AutoShape 2">
              <a:extLst>
                <a:ext uri="{FF2B5EF4-FFF2-40B4-BE49-F238E27FC236}">
                  <a16:creationId xmlns:a16="http://schemas.microsoft.com/office/drawing/2014/main" id="{FA817D7D-DE88-CD84-3754-9B155D1573D1}"/>
                </a:ext>
              </a:extLst>
            </p:cNvPr>
            <p:cNvSpPr>
              <a:spLocks/>
            </p:cNvSpPr>
            <p:nvPr/>
          </p:nvSpPr>
          <p:spPr bwMode="auto">
            <a:xfrm rot="11117531">
              <a:off x="8993246" y="3635383"/>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7" name="AutoShape 1">
              <a:extLst>
                <a:ext uri="{FF2B5EF4-FFF2-40B4-BE49-F238E27FC236}">
                  <a16:creationId xmlns:a16="http://schemas.microsoft.com/office/drawing/2014/main" id="{12B6EB24-2F09-8553-86B5-B63A59EB23EA}"/>
                </a:ext>
              </a:extLst>
            </p:cNvPr>
            <p:cNvSpPr>
              <a:spLocks/>
            </p:cNvSpPr>
            <p:nvPr/>
          </p:nvSpPr>
          <p:spPr bwMode="auto">
            <a:xfrm rot="10750041">
              <a:off x="9317926" y="2877862"/>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8" name="AutoShape 2">
              <a:extLst>
                <a:ext uri="{FF2B5EF4-FFF2-40B4-BE49-F238E27FC236}">
                  <a16:creationId xmlns:a16="http://schemas.microsoft.com/office/drawing/2014/main" id="{A768CB2D-2CAF-D713-B75C-8ADB453B107E}"/>
                </a:ext>
              </a:extLst>
            </p:cNvPr>
            <p:cNvSpPr>
              <a:spLocks/>
            </p:cNvSpPr>
            <p:nvPr/>
          </p:nvSpPr>
          <p:spPr bwMode="auto">
            <a:xfrm rot="11117531">
              <a:off x="9338929" y="2893583"/>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9" name="AutoShape 1">
              <a:extLst>
                <a:ext uri="{FF2B5EF4-FFF2-40B4-BE49-F238E27FC236}">
                  <a16:creationId xmlns:a16="http://schemas.microsoft.com/office/drawing/2014/main" id="{F7895AD8-FBCA-4917-3D25-3E6BB41F518A}"/>
                </a:ext>
              </a:extLst>
            </p:cNvPr>
            <p:cNvSpPr>
              <a:spLocks/>
            </p:cNvSpPr>
            <p:nvPr/>
          </p:nvSpPr>
          <p:spPr bwMode="auto">
            <a:xfrm rot="10750041">
              <a:off x="9362858" y="302177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0" name="AutoShape 2">
              <a:extLst>
                <a:ext uri="{FF2B5EF4-FFF2-40B4-BE49-F238E27FC236}">
                  <a16:creationId xmlns:a16="http://schemas.microsoft.com/office/drawing/2014/main" id="{6CBE78A5-244E-17D1-8113-D7AFCBFB8B04}"/>
                </a:ext>
              </a:extLst>
            </p:cNvPr>
            <p:cNvSpPr>
              <a:spLocks/>
            </p:cNvSpPr>
            <p:nvPr/>
          </p:nvSpPr>
          <p:spPr bwMode="auto">
            <a:xfrm rot="11117531">
              <a:off x="9383861" y="303749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51" name="AutoShape 1">
              <a:extLst>
                <a:ext uri="{FF2B5EF4-FFF2-40B4-BE49-F238E27FC236}">
                  <a16:creationId xmlns:a16="http://schemas.microsoft.com/office/drawing/2014/main" id="{6CACFF13-D3EB-3812-12F0-708644142F28}"/>
                </a:ext>
              </a:extLst>
            </p:cNvPr>
            <p:cNvSpPr>
              <a:spLocks/>
            </p:cNvSpPr>
            <p:nvPr/>
          </p:nvSpPr>
          <p:spPr bwMode="auto">
            <a:xfrm rot="10750041">
              <a:off x="9264963" y="302852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2" name="AutoShape 2">
              <a:extLst>
                <a:ext uri="{FF2B5EF4-FFF2-40B4-BE49-F238E27FC236}">
                  <a16:creationId xmlns:a16="http://schemas.microsoft.com/office/drawing/2014/main" id="{155F7557-F290-FC64-A82E-2A5B6F612501}"/>
                </a:ext>
              </a:extLst>
            </p:cNvPr>
            <p:cNvSpPr>
              <a:spLocks/>
            </p:cNvSpPr>
            <p:nvPr/>
          </p:nvSpPr>
          <p:spPr bwMode="auto">
            <a:xfrm rot="11117531">
              <a:off x="9285966" y="304424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53" name="AutoShape 1">
              <a:extLst>
                <a:ext uri="{FF2B5EF4-FFF2-40B4-BE49-F238E27FC236}">
                  <a16:creationId xmlns:a16="http://schemas.microsoft.com/office/drawing/2014/main" id="{B7304352-063C-3BE1-8A82-F81A85113FDE}"/>
                </a:ext>
              </a:extLst>
            </p:cNvPr>
            <p:cNvSpPr>
              <a:spLocks/>
            </p:cNvSpPr>
            <p:nvPr/>
          </p:nvSpPr>
          <p:spPr bwMode="auto">
            <a:xfrm rot="10750041">
              <a:off x="9296735" y="32201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4" name="AutoShape 2">
              <a:extLst>
                <a:ext uri="{FF2B5EF4-FFF2-40B4-BE49-F238E27FC236}">
                  <a16:creationId xmlns:a16="http://schemas.microsoft.com/office/drawing/2014/main" id="{B6CA4FC6-0C11-FBFA-5851-62AD9AA04627}"/>
                </a:ext>
              </a:extLst>
            </p:cNvPr>
            <p:cNvSpPr>
              <a:spLocks/>
            </p:cNvSpPr>
            <p:nvPr/>
          </p:nvSpPr>
          <p:spPr bwMode="auto">
            <a:xfrm rot="11117531">
              <a:off x="9317738" y="32358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55" name="AutoShape 1">
              <a:extLst>
                <a:ext uri="{FF2B5EF4-FFF2-40B4-BE49-F238E27FC236}">
                  <a16:creationId xmlns:a16="http://schemas.microsoft.com/office/drawing/2014/main" id="{AE8D0415-A3C0-0463-3075-9B9593FD5068}"/>
                </a:ext>
              </a:extLst>
            </p:cNvPr>
            <p:cNvSpPr>
              <a:spLocks/>
            </p:cNvSpPr>
            <p:nvPr/>
          </p:nvSpPr>
          <p:spPr bwMode="auto">
            <a:xfrm rot="10750041">
              <a:off x="9400360" y="314208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6" name="AutoShape 2">
              <a:extLst>
                <a:ext uri="{FF2B5EF4-FFF2-40B4-BE49-F238E27FC236}">
                  <a16:creationId xmlns:a16="http://schemas.microsoft.com/office/drawing/2014/main" id="{09B0E024-3072-F404-81A1-F42FC6CE18CC}"/>
                </a:ext>
              </a:extLst>
            </p:cNvPr>
            <p:cNvSpPr>
              <a:spLocks/>
            </p:cNvSpPr>
            <p:nvPr/>
          </p:nvSpPr>
          <p:spPr bwMode="auto">
            <a:xfrm rot="11117531">
              <a:off x="9421363" y="315780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57" name="Group 56">
              <a:extLst>
                <a:ext uri="{FF2B5EF4-FFF2-40B4-BE49-F238E27FC236}">
                  <a16:creationId xmlns:a16="http://schemas.microsoft.com/office/drawing/2014/main" id="{3EA3F463-2730-0F48-59CF-935884F19840}"/>
                </a:ext>
              </a:extLst>
            </p:cNvPr>
            <p:cNvGrpSpPr/>
            <p:nvPr/>
          </p:nvGrpSpPr>
          <p:grpSpPr>
            <a:xfrm>
              <a:off x="9567756" y="3246430"/>
              <a:ext cx="71183" cy="82738"/>
              <a:chOff x="3242360" y="3002985"/>
              <a:chExt cx="71183" cy="82738"/>
            </a:xfrm>
          </p:grpSpPr>
          <p:sp>
            <p:nvSpPr>
              <p:cNvPr id="349" name="AutoShape 1">
                <a:extLst>
                  <a:ext uri="{FF2B5EF4-FFF2-40B4-BE49-F238E27FC236}">
                    <a16:creationId xmlns:a16="http://schemas.microsoft.com/office/drawing/2014/main" id="{F61FC35B-0689-0B78-AE22-70F8F8E0A153}"/>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50" name="AutoShape 2">
                <a:extLst>
                  <a:ext uri="{FF2B5EF4-FFF2-40B4-BE49-F238E27FC236}">
                    <a16:creationId xmlns:a16="http://schemas.microsoft.com/office/drawing/2014/main" id="{B3712E51-B078-31B1-1E80-4D8585DD3C57}"/>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58" name="AutoShape 1">
              <a:extLst>
                <a:ext uri="{FF2B5EF4-FFF2-40B4-BE49-F238E27FC236}">
                  <a16:creationId xmlns:a16="http://schemas.microsoft.com/office/drawing/2014/main" id="{A0695A3F-7508-A0D9-ECE4-2357F8B9FCBA}"/>
                </a:ext>
              </a:extLst>
            </p:cNvPr>
            <p:cNvSpPr>
              <a:spLocks/>
            </p:cNvSpPr>
            <p:nvPr/>
          </p:nvSpPr>
          <p:spPr bwMode="auto">
            <a:xfrm rot="10750041">
              <a:off x="9379783" y="331540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9" name="AutoShape 2">
              <a:extLst>
                <a:ext uri="{FF2B5EF4-FFF2-40B4-BE49-F238E27FC236}">
                  <a16:creationId xmlns:a16="http://schemas.microsoft.com/office/drawing/2014/main" id="{A7208AE0-3CFB-8752-E5FA-0CE8B0B3CB54}"/>
                </a:ext>
              </a:extLst>
            </p:cNvPr>
            <p:cNvSpPr>
              <a:spLocks/>
            </p:cNvSpPr>
            <p:nvPr/>
          </p:nvSpPr>
          <p:spPr bwMode="auto">
            <a:xfrm rot="11117531">
              <a:off x="9400786" y="333112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60" name="AutoShape 1">
              <a:extLst>
                <a:ext uri="{FF2B5EF4-FFF2-40B4-BE49-F238E27FC236}">
                  <a16:creationId xmlns:a16="http://schemas.microsoft.com/office/drawing/2014/main" id="{3C8D797A-5043-3E62-25EA-C01E3985851D}"/>
                </a:ext>
              </a:extLst>
            </p:cNvPr>
            <p:cNvSpPr>
              <a:spLocks/>
            </p:cNvSpPr>
            <p:nvPr/>
          </p:nvSpPr>
          <p:spPr bwMode="auto">
            <a:xfrm rot="10750041">
              <a:off x="8953700" y="305898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1" name="AutoShape 2">
              <a:extLst>
                <a:ext uri="{FF2B5EF4-FFF2-40B4-BE49-F238E27FC236}">
                  <a16:creationId xmlns:a16="http://schemas.microsoft.com/office/drawing/2014/main" id="{D1C41D54-3D3F-DAD4-8AFA-32B72F8676F2}"/>
                </a:ext>
              </a:extLst>
            </p:cNvPr>
            <p:cNvSpPr>
              <a:spLocks/>
            </p:cNvSpPr>
            <p:nvPr/>
          </p:nvSpPr>
          <p:spPr bwMode="auto">
            <a:xfrm rot="11117531">
              <a:off x="8974703" y="307470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62" name="AutoShape 1">
              <a:extLst>
                <a:ext uri="{FF2B5EF4-FFF2-40B4-BE49-F238E27FC236}">
                  <a16:creationId xmlns:a16="http://schemas.microsoft.com/office/drawing/2014/main" id="{71719205-99EC-B6AE-461E-C415A7D1FFF9}"/>
                </a:ext>
              </a:extLst>
            </p:cNvPr>
            <p:cNvSpPr>
              <a:spLocks/>
            </p:cNvSpPr>
            <p:nvPr/>
          </p:nvSpPr>
          <p:spPr bwMode="auto">
            <a:xfrm rot="10750041">
              <a:off x="9193129" y="328385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3" name="AutoShape 2">
              <a:extLst>
                <a:ext uri="{FF2B5EF4-FFF2-40B4-BE49-F238E27FC236}">
                  <a16:creationId xmlns:a16="http://schemas.microsoft.com/office/drawing/2014/main" id="{D8AD39A7-B816-B130-298B-875A577C3CD5}"/>
                </a:ext>
              </a:extLst>
            </p:cNvPr>
            <p:cNvSpPr>
              <a:spLocks/>
            </p:cNvSpPr>
            <p:nvPr/>
          </p:nvSpPr>
          <p:spPr bwMode="auto">
            <a:xfrm rot="11117531">
              <a:off x="9214132" y="329957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128" name="Group 127">
              <a:extLst>
                <a:ext uri="{FF2B5EF4-FFF2-40B4-BE49-F238E27FC236}">
                  <a16:creationId xmlns:a16="http://schemas.microsoft.com/office/drawing/2014/main" id="{57C9A309-5FCD-601D-3C0D-AEC638485C3D}"/>
                </a:ext>
              </a:extLst>
            </p:cNvPr>
            <p:cNvGrpSpPr/>
            <p:nvPr/>
          </p:nvGrpSpPr>
          <p:grpSpPr>
            <a:xfrm>
              <a:off x="8954076" y="3307280"/>
              <a:ext cx="71183" cy="82738"/>
              <a:chOff x="3242360" y="3002985"/>
              <a:chExt cx="71183" cy="82738"/>
            </a:xfrm>
          </p:grpSpPr>
          <p:sp>
            <p:nvSpPr>
              <p:cNvPr id="347" name="AutoShape 1">
                <a:extLst>
                  <a:ext uri="{FF2B5EF4-FFF2-40B4-BE49-F238E27FC236}">
                    <a16:creationId xmlns:a16="http://schemas.microsoft.com/office/drawing/2014/main" id="{ED1ECD1B-1091-3341-92B6-04F0FE18D9BB}"/>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48" name="AutoShape 2">
                <a:extLst>
                  <a:ext uri="{FF2B5EF4-FFF2-40B4-BE49-F238E27FC236}">
                    <a16:creationId xmlns:a16="http://schemas.microsoft.com/office/drawing/2014/main" id="{4CE2161B-D251-0437-2473-09BB4310BC7C}"/>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129" name="AutoShape 1">
              <a:extLst>
                <a:ext uri="{FF2B5EF4-FFF2-40B4-BE49-F238E27FC236}">
                  <a16:creationId xmlns:a16="http://schemas.microsoft.com/office/drawing/2014/main" id="{FBB48867-1DAE-0886-EF12-DE6BD478B844}"/>
                </a:ext>
              </a:extLst>
            </p:cNvPr>
            <p:cNvSpPr>
              <a:spLocks/>
            </p:cNvSpPr>
            <p:nvPr/>
          </p:nvSpPr>
          <p:spPr bwMode="auto">
            <a:xfrm rot="10750041">
              <a:off x="9157981" y="313415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30" name="AutoShape 2">
              <a:extLst>
                <a:ext uri="{FF2B5EF4-FFF2-40B4-BE49-F238E27FC236}">
                  <a16:creationId xmlns:a16="http://schemas.microsoft.com/office/drawing/2014/main" id="{D388FD52-554D-965F-C50B-D32E362B73FD}"/>
                </a:ext>
              </a:extLst>
            </p:cNvPr>
            <p:cNvSpPr>
              <a:spLocks/>
            </p:cNvSpPr>
            <p:nvPr/>
          </p:nvSpPr>
          <p:spPr bwMode="auto">
            <a:xfrm rot="11117531">
              <a:off x="9178984" y="314987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1" name="AutoShape 1">
              <a:extLst>
                <a:ext uri="{FF2B5EF4-FFF2-40B4-BE49-F238E27FC236}">
                  <a16:creationId xmlns:a16="http://schemas.microsoft.com/office/drawing/2014/main" id="{908B218D-8481-217D-61F5-C383C6CC8D81}"/>
                </a:ext>
              </a:extLst>
            </p:cNvPr>
            <p:cNvSpPr>
              <a:spLocks/>
            </p:cNvSpPr>
            <p:nvPr/>
          </p:nvSpPr>
          <p:spPr bwMode="auto">
            <a:xfrm rot="10750041">
              <a:off x="9040145" y="31321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32" name="AutoShape 2">
              <a:extLst>
                <a:ext uri="{FF2B5EF4-FFF2-40B4-BE49-F238E27FC236}">
                  <a16:creationId xmlns:a16="http://schemas.microsoft.com/office/drawing/2014/main" id="{234DB933-5296-070A-2A64-7771500AADC2}"/>
                </a:ext>
              </a:extLst>
            </p:cNvPr>
            <p:cNvSpPr>
              <a:spLocks/>
            </p:cNvSpPr>
            <p:nvPr/>
          </p:nvSpPr>
          <p:spPr bwMode="auto">
            <a:xfrm rot="11117531">
              <a:off x="9061148" y="31478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3" name="AutoShape 1">
              <a:extLst>
                <a:ext uri="{FF2B5EF4-FFF2-40B4-BE49-F238E27FC236}">
                  <a16:creationId xmlns:a16="http://schemas.microsoft.com/office/drawing/2014/main" id="{30E5DB19-E841-D2F6-B944-C7F51D756F2D}"/>
                </a:ext>
              </a:extLst>
            </p:cNvPr>
            <p:cNvSpPr>
              <a:spLocks/>
            </p:cNvSpPr>
            <p:nvPr/>
          </p:nvSpPr>
          <p:spPr bwMode="auto">
            <a:xfrm rot="10750041">
              <a:off x="9078018" y="326467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34" name="AutoShape 2">
              <a:extLst>
                <a:ext uri="{FF2B5EF4-FFF2-40B4-BE49-F238E27FC236}">
                  <a16:creationId xmlns:a16="http://schemas.microsoft.com/office/drawing/2014/main" id="{8C87DB1D-F56B-0F8B-27BE-B075A3113D8D}"/>
                </a:ext>
              </a:extLst>
            </p:cNvPr>
            <p:cNvSpPr>
              <a:spLocks/>
            </p:cNvSpPr>
            <p:nvPr/>
          </p:nvSpPr>
          <p:spPr bwMode="auto">
            <a:xfrm rot="11117531">
              <a:off x="9099021" y="328039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5" name="AutoShape 1">
              <a:extLst>
                <a:ext uri="{FF2B5EF4-FFF2-40B4-BE49-F238E27FC236}">
                  <a16:creationId xmlns:a16="http://schemas.microsoft.com/office/drawing/2014/main" id="{32256145-7BCD-2A37-E21A-101AABBDD9A0}"/>
                </a:ext>
              </a:extLst>
            </p:cNvPr>
            <p:cNvSpPr>
              <a:spLocks/>
            </p:cNvSpPr>
            <p:nvPr/>
          </p:nvSpPr>
          <p:spPr bwMode="auto">
            <a:xfrm rot="10750041">
              <a:off x="9353083" y="325580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36" name="AutoShape 2">
              <a:extLst>
                <a:ext uri="{FF2B5EF4-FFF2-40B4-BE49-F238E27FC236}">
                  <a16:creationId xmlns:a16="http://schemas.microsoft.com/office/drawing/2014/main" id="{C1A125E4-034A-3CF8-E6A8-7DF34D473920}"/>
                </a:ext>
              </a:extLst>
            </p:cNvPr>
            <p:cNvSpPr>
              <a:spLocks/>
            </p:cNvSpPr>
            <p:nvPr/>
          </p:nvSpPr>
          <p:spPr bwMode="auto">
            <a:xfrm rot="11117531">
              <a:off x="9374086" y="327152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7" name="AutoShape 1">
              <a:extLst>
                <a:ext uri="{FF2B5EF4-FFF2-40B4-BE49-F238E27FC236}">
                  <a16:creationId xmlns:a16="http://schemas.microsoft.com/office/drawing/2014/main" id="{039111B6-C998-76BC-B052-DF8126F7AAED}"/>
                </a:ext>
              </a:extLst>
            </p:cNvPr>
            <p:cNvSpPr>
              <a:spLocks/>
            </p:cNvSpPr>
            <p:nvPr/>
          </p:nvSpPr>
          <p:spPr bwMode="auto">
            <a:xfrm rot="10750041">
              <a:off x="9398015" y="338702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38" name="AutoShape 2">
              <a:extLst>
                <a:ext uri="{FF2B5EF4-FFF2-40B4-BE49-F238E27FC236}">
                  <a16:creationId xmlns:a16="http://schemas.microsoft.com/office/drawing/2014/main" id="{53217D4F-C09F-B43C-3BFB-AA85B38A259F}"/>
                </a:ext>
              </a:extLst>
            </p:cNvPr>
            <p:cNvSpPr>
              <a:spLocks/>
            </p:cNvSpPr>
            <p:nvPr/>
          </p:nvSpPr>
          <p:spPr bwMode="auto">
            <a:xfrm rot="11117531">
              <a:off x="9419018" y="340274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9" name="AutoShape 1">
              <a:extLst>
                <a:ext uri="{FF2B5EF4-FFF2-40B4-BE49-F238E27FC236}">
                  <a16:creationId xmlns:a16="http://schemas.microsoft.com/office/drawing/2014/main" id="{BFCB6E6B-6718-6009-3146-B49BD5E076F8}"/>
                </a:ext>
              </a:extLst>
            </p:cNvPr>
            <p:cNvSpPr>
              <a:spLocks/>
            </p:cNvSpPr>
            <p:nvPr/>
          </p:nvSpPr>
          <p:spPr bwMode="auto">
            <a:xfrm rot="10750041">
              <a:off x="9102667" y="293604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40" name="AutoShape 2">
              <a:extLst>
                <a:ext uri="{FF2B5EF4-FFF2-40B4-BE49-F238E27FC236}">
                  <a16:creationId xmlns:a16="http://schemas.microsoft.com/office/drawing/2014/main" id="{4179F327-352E-8275-0CCD-B5B29ABD0023}"/>
                </a:ext>
              </a:extLst>
            </p:cNvPr>
            <p:cNvSpPr>
              <a:spLocks/>
            </p:cNvSpPr>
            <p:nvPr/>
          </p:nvSpPr>
          <p:spPr bwMode="auto">
            <a:xfrm rot="11117531">
              <a:off x="9123670" y="295176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41" name="AutoShape 1">
              <a:extLst>
                <a:ext uri="{FF2B5EF4-FFF2-40B4-BE49-F238E27FC236}">
                  <a16:creationId xmlns:a16="http://schemas.microsoft.com/office/drawing/2014/main" id="{CA344A29-1F71-6DB2-87E6-47C4EEF7739A}"/>
                </a:ext>
              </a:extLst>
            </p:cNvPr>
            <p:cNvSpPr>
              <a:spLocks/>
            </p:cNvSpPr>
            <p:nvPr/>
          </p:nvSpPr>
          <p:spPr bwMode="auto">
            <a:xfrm rot="10750041">
              <a:off x="9331892" y="358541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42" name="AutoShape 2">
              <a:extLst>
                <a:ext uri="{FF2B5EF4-FFF2-40B4-BE49-F238E27FC236}">
                  <a16:creationId xmlns:a16="http://schemas.microsoft.com/office/drawing/2014/main" id="{DBBE2384-87C1-CCB5-EA32-BE2BB490727F}"/>
                </a:ext>
              </a:extLst>
            </p:cNvPr>
            <p:cNvSpPr>
              <a:spLocks/>
            </p:cNvSpPr>
            <p:nvPr/>
          </p:nvSpPr>
          <p:spPr bwMode="auto">
            <a:xfrm rot="11117531">
              <a:off x="9155442" y="314340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43" name="AutoShape 1">
              <a:extLst>
                <a:ext uri="{FF2B5EF4-FFF2-40B4-BE49-F238E27FC236}">
                  <a16:creationId xmlns:a16="http://schemas.microsoft.com/office/drawing/2014/main" id="{BF84A1C0-8823-D9CD-3051-3A9DBB2228F6}"/>
                </a:ext>
              </a:extLst>
            </p:cNvPr>
            <p:cNvSpPr>
              <a:spLocks/>
            </p:cNvSpPr>
            <p:nvPr/>
          </p:nvSpPr>
          <p:spPr bwMode="auto">
            <a:xfrm rot="10750041">
              <a:off x="9435517" y="350732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44" name="AutoShape 2">
              <a:extLst>
                <a:ext uri="{FF2B5EF4-FFF2-40B4-BE49-F238E27FC236}">
                  <a16:creationId xmlns:a16="http://schemas.microsoft.com/office/drawing/2014/main" id="{0896DFBC-BE86-F571-EA2E-5ABFFE4C654D}"/>
                </a:ext>
              </a:extLst>
            </p:cNvPr>
            <p:cNvSpPr>
              <a:spLocks/>
            </p:cNvSpPr>
            <p:nvPr/>
          </p:nvSpPr>
          <p:spPr bwMode="auto">
            <a:xfrm rot="11117531">
              <a:off x="9456520" y="352304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145" name="Group 144">
              <a:extLst>
                <a:ext uri="{FF2B5EF4-FFF2-40B4-BE49-F238E27FC236}">
                  <a16:creationId xmlns:a16="http://schemas.microsoft.com/office/drawing/2014/main" id="{A2C467B2-0CE3-B347-5CA2-3DFCE8902AD6}"/>
                </a:ext>
              </a:extLst>
            </p:cNvPr>
            <p:cNvGrpSpPr/>
            <p:nvPr/>
          </p:nvGrpSpPr>
          <p:grpSpPr>
            <a:xfrm>
              <a:off x="9602913" y="3624374"/>
              <a:ext cx="71183" cy="82738"/>
              <a:chOff x="3242360" y="3002985"/>
              <a:chExt cx="71183" cy="82738"/>
            </a:xfrm>
          </p:grpSpPr>
          <p:sp>
            <p:nvSpPr>
              <p:cNvPr id="345" name="AutoShape 1">
                <a:extLst>
                  <a:ext uri="{FF2B5EF4-FFF2-40B4-BE49-F238E27FC236}">
                    <a16:creationId xmlns:a16="http://schemas.microsoft.com/office/drawing/2014/main" id="{950317D9-818D-3B67-FA99-D92517895075}"/>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46" name="AutoShape 2">
                <a:extLst>
                  <a:ext uri="{FF2B5EF4-FFF2-40B4-BE49-F238E27FC236}">
                    <a16:creationId xmlns:a16="http://schemas.microsoft.com/office/drawing/2014/main" id="{F5DFDFA7-48A8-9E42-0B23-06DFF1B2C008}"/>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146" name="AutoShape 1">
              <a:extLst>
                <a:ext uri="{FF2B5EF4-FFF2-40B4-BE49-F238E27FC236}">
                  <a16:creationId xmlns:a16="http://schemas.microsoft.com/office/drawing/2014/main" id="{7AC23B5B-0109-1C80-F686-288285D4B800}"/>
                </a:ext>
              </a:extLst>
            </p:cNvPr>
            <p:cNvSpPr>
              <a:spLocks/>
            </p:cNvSpPr>
            <p:nvPr/>
          </p:nvSpPr>
          <p:spPr bwMode="auto">
            <a:xfrm rot="10750041">
              <a:off x="9414940" y="368065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47" name="AutoShape 2">
              <a:extLst>
                <a:ext uri="{FF2B5EF4-FFF2-40B4-BE49-F238E27FC236}">
                  <a16:creationId xmlns:a16="http://schemas.microsoft.com/office/drawing/2014/main" id="{1C569367-86B4-EAD5-FC1D-A70B22CA13FE}"/>
                </a:ext>
              </a:extLst>
            </p:cNvPr>
            <p:cNvSpPr>
              <a:spLocks/>
            </p:cNvSpPr>
            <p:nvPr/>
          </p:nvSpPr>
          <p:spPr bwMode="auto">
            <a:xfrm rot="11117531">
              <a:off x="9435943" y="369637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48" name="AutoShape 1">
              <a:extLst>
                <a:ext uri="{FF2B5EF4-FFF2-40B4-BE49-F238E27FC236}">
                  <a16:creationId xmlns:a16="http://schemas.microsoft.com/office/drawing/2014/main" id="{5C9DC154-0AAE-10E8-063B-83747E41B1F0}"/>
                </a:ext>
              </a:extLst>
            </p:cNvPr>
            <p:cNvSpPr>
              <a:spLocks/>
            </p:cNvSpPr>
            <p:nvPr/>
          </p:nvSpPr>
          <p:spPr bwMode="auto">
            <a:xfrm rot="10750041">
              <a:off x="8791404" y="296649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49" name="AutoShape 2">
              <a:extLst>
                <a:ext uri="{FF2B5EF4-FFF2-40B4-BE49-F238E27FC236}">
                  <a16:creationId xmlns:a16="http://schemas.microsoft.com/office/drawing/2014/main" id="{69CB9BEF-CAFC-FC64-4D19-62C8C4179F78}"/>
                </a:ext>
              </a:extLst>
            </p:cNvPr>
            <p:cNvSpPr>
              <a:spLocks/>
            </p:cNvSpPr>
            <p:nvPr/>
          </p:nvSpPr>
          <p:spPr bwMode="auto">
            <a:xfrm rot="11117531">
              <a:off x="8812407" y="298222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0" name="AutoShape 1">
              <a:extLst>
                <a:ext uri="{FF2B5EF4-FFF2-40B4-BE49-F238E27FC236}">
                  <a16:creationId xmlns:a16="http://schemas.microsoft.com/office/drawing/2014/main" id="{245BF24D-81ED-44EA-E64A-00919497C4F9}"/>
                </a:ext>
              </a:extLst>
            </p:cNvPr>
            <p:cNvSpPr>
              <a:spLocks/>
            </p:cNvSpPr>
            <p:nvPr/>
          </p:nvSpPr>
          <p:spPr bwMode="auto">
            <a:xfrm rot="10750041">
              <a:off x="9030833" y="319137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51" name="AutoShape 2">
              <a:extLst>
                <a:ext uri="{FF2B5EF4-FFF2-40B4-BE49-F238E27FC236}">
                  <a16:creationId xmlns:a16="http://schemas.microsoft.com/office/drawing/2014/main" id="{02BC6426-DC06-2974-5623-F6810552FA0E}"/>
                </a:ext>
              </a:extLst>
            </p:cNvPr>
            <p:cNvSpPr>
              <a:spLocks/>
            </p:cNvSpPr>
            <p:nvPr/>
          </p:nvSpPr>
          <p:spPr bwMode="auto">
            <a:xfrm rot="11117531">
              <a:off x="9051836" y="320709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152" name="Group 151">
              <a:extLst>
                <a:ext uri="{FF2B5EF4-FFF2-40B4-BE49-F238E27FC236}">
                  <a16:creationId xmlns:a16="http://schemas.microsoft.com/office/drawing/2014/main" id="{C3A67DFB-5C57-3561-82F7-195983292A40}"/>
                </a:ext>
              </a:extLst>
            </p:cNvPr>
            <p:cNvGrpSpPr/>
            <p:nvPr/>
          </p:nvGrpSpPr>
          <p:grpSpPr>
            <a:xfrm>
              <a:off x="8791780" y="3214798"/>
              <a:ext cx="71183" cy="82738"/>
              <a:chOff x="3242360" y="3002985"/>
              <a:chExt cx="71183" cy="82738"/>
            </a:xfrm>
          </p:grpSpPr>
          <p:sp>
            <p:nvSpPr>
              <p:cNvPr id="343" name="AutoShape 1">
                <a:extLst>
                  <a:ext uri="{FF2B5EF4-FFF2-40B4-BE49-F238E27FC236}">
                    <a16:creationId xmlns:a16="http://schemas.microsoft.com/office/drawing/2014/main" id="{208B5237-8115-6259-FA54-79DDF8CE9292}"/>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44" name="AutoShape 2">
                <a:extLst>
                  <a:ext uri="{FF2B5EF4-FFF2-40B4-BE49-F238E27FC236}">
                    <a16:creationId xmlns:a16="http://schemas.microsoft.com/office/drawing/2014/main" id="{32B9DB3C-4E90-4765-6642-8B7256461B51}"/>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153" name="AutoShape 1">
              <a:extLst>
                <a:ext uri="{FF2B5EF4-FFF2-40B4-BE49-F238E27FC236}">
                  <a16:creationId xmlns:a16="http://schemas.microsoft.com/office/drawing/2014/main" id="{447F4F5E-C131-398F-32A3-CAE23236CBA2}"/>
                </a:ext>
              </a:extLst>
            </p:cNvPr>
            <p:cNvSpPr>
              <a:spLocks/>
            </p:cNvSpPr>
            <p:nvPr/>
          </p:nvSpPr>
          <p:spPr bwMode="auto">
            <a:xfrm rot="10750041">
              <a:off x="8995685" y="304167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54" name="AutoShape 2">
              <a:extLst>
                <a:ext uri="{FF2B5EF4-FFF2-40B4-BE49-F238E27FC236}">
                  <a16:creationId xmlns:a16="http://schemas.microsoft.com/office/drawing/2014/main" id="{6744F19F-C4F8-66AA-4D9D-AFEB38D5CEBE}"/>
                </a:ext>
              </a:extLst>
            </p:cNvPr>
            <p:cNvSpPr>
              <a:spLocks/>
            </p:cNvSpPr>
            <p:nvPr/>
          </p:nvSpPr>
          <p:spPr bwMode="auto">
            <a:xfrm rot="11117531">
              <a:off x="9016688" y="305739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5" name="AutoShape 1">
              <a:extLst>
                <a:ext uri="{FF2B5EF4-FFF2-40B4-BE49-F238E27FC236}">
                  <a16:creationId xmlns:a16="http://schemas.microsoft.com/office/drawing/2014/main" id="{937307B8-0F96-F1F9-61D1-3747C724A802}"/>
                </a:ext>
              </a:extLst>
            </p:cNvPr>
            <p:cNvSpPr>
              <a:spLocks/>
            </p:cNvSpPr>
            <p:nvPr/>
          </p:nvSpPr>
          <p:spPr bwMode="auto">
            <a:xfrm rot="10750041">
              <a:off x="8877849" y="3039688"/>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56" name="AutoShape 2">
              <a:extLst>
                <a:ext uri="{FF2B5EF4-FFF2-40B4-BE49-F238E27FC236}">
                  <a16:creationId xmlns:a16="http://schemas.microsoft.com/office/drawing/2014/main" id="{2A58067A-1E21-DCCB-B00B-8F71CF44E330}"/>
                </a:ext>
              </a:extLst>
            </p:cNvPr>
            <p:cNvSpPr>
              <a:spLocks/>
            </p:cNvSpPr>
            <p:nvPr/>
          </p:nvSpPr>
          <p:spPr bwMode="auto">
            <a:xfrm rot="11117531">
              <a:off x="8898852" y="305540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7" name="AutoShape 1">
              <a:extLst>
                <a:ext uri="{FF2B5EF4-FFF2-40B4-BE49-F238E27FC236}">
                  <a16:creationId xmlns:a16="http://schemas.microsoft.com/office/drawing/2014/main" id="{DE19EE4E-1634-3851-5E23-BFEF879CBA53}"/>
                </a:ext>
              </a:extLst>
            </p:cNvPr>
            <p:cNvSpPr>
              <a:spLocks/>
            </p:cNvSpPr>
            <p:nvPr/>
          </p:nvSpPr>
          <p:spPr bwMode="auto">
            <a:xfrm rot="10750041">
              <a:off x="8915722" y="317219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58" name="AutoShape 2">
              <a:extLst>
                <a:ext uri="{FF2B5EF4-FFF2-40B4-BE49-F238E27FC236}">
                  <a16:creationId xmlns:a16="http://schemas.microsoft.com/office/drawing/2014/main" id="{D071B0FB-A006-3026-81D8-F25F7AD37538}"/>
                </a:ext>
              </a:extLst>
            </p:cNvPr>
            <p:cNvSpPr>
              <a:spLocks/>
            </p:cNvSpPr>
            <p:nvPr/>
          </p:nvSpPr>
          <p:spPr bwMode="auto">
            <a:xfrm rot="11117531">
              <a:off x="8936725" y="318791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9" name="AutoShape 1">
              <a:extLst>
                <a:ext uri="{FF2B5EF4-FFF2-40B4-BE49-F238E27FC236}">
                  <a16:creationId xmlns:a16="http://schemas.microsoft.com/office/drawing/2014/main" id="{01EF5623-8EE6-5A09-2FF6-2FBFA4C6B97C}"/>
                </a:ext>
              </a:extLst>
            </p:cNvPr>
            <p:cNvSpPr>
              <a:spLocks/>
            </p:cNvSpPr>
            <p:nvPr/>
          </p:nvSpPr>
          <p:spPr bwMode="auto">
            <a:xfrm rot="10750041">
              <a:off x="9535622" y="334171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60" name="AutoShape 2">
              <a:extLst>
                <a:ext uri="{FF2B5EF4-FFF2-40B4-BE49-F238E27FC236}">
                  <a16:creationId xmlns:a16="http://schemas.microsoft.com/office/drawing/2014/main" id="{A18D71F6-15AB-7F28-F802-3F3765F7894D}"/>
                </a:ext>
              </a:extLst>
            </p:cNvPr>
            <p:cNvSpPr>
              <a:spLocks/>
            </p:cNvSpPr>
            <p:nvPr/>
          </p:nvSpPr>
          <p:spPr bwMode="auto">
            <a:xfrm rot="11117531">
              <a:off x="9556625" y="335743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61" name="AutoShape 1">
              <a:extLst>
                <a:ext uri="{FF2B5EF4-FFF2-40B4-BE49-F238E27FC236}">
                  <a16:creationId xmlns:a16="http://schemas.microsoft.com/office/drawing/2014/main" id="{98024ACF-7126-C19D-F37C-874BF536EA95}"/>
                </a:ext>
              </a:extLst>
            </p:cNvPr>
            <p:cNvSpPr>
              <a:spLocks/>
            </p:cNvSpPr>
            <p:nvPr/>
          </p:nvSpPr>
          <p:spPr bwMode="auto">
            <a:xfrm rot="10750041">
              <a:off x="9580554" y="348562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62" name="AutoShape 2">
              <a:extLst>
                <a:ext uri="{FF2B5EF4-FFF2-40B4-BE49-F238E27FC236}">
                  <a16:creationId xmlns:a16="http://schemas.microsoft.com/office/drawing/2014/main" id="{8C8464D4-1AB1-CB6C-2D66-81DBC8491FDE}"/>
                </a:ext>
              </a:extLst>
            </p:cNvPr>
            <p:cNvSpPr>
              <a:spLocks/>
            </p:cNvSpPr>
            <p:nvPr/>
          </p:nvSpPr>
          <p:spPr bwMode="auto">
            <a:xfrm rot="11117531">
              <a:off x="9601557" y="350134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63" name="AutoShape 1">
              <a:extLst>
                <a:ext uri="{FF2B5EF4-FFF2-40B4-BE49-F238E27FC236}">
                  <a16:creationId xmlns:a16="http://schemas.microsoft.com/office/drawing/2014/main" id="{CD28A982-3000-08F6-BDA2-021A15A5D4DB}"/>
                </a:ext>
              </a:extLst>
            </p:cNvPr>
            <p:cNvSpPr>
              <a:spLocks/>
            </p:cNvSpPr>
            <p:nvPr/>
          </p:nvSpPr>
          <p:spPr bwMode="auto">
            <a:xfrm rot="10750041">
              <a:off x="9482659" y="349237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64" name="AutoShape 2">
              <a:extLst>
                <a:ext uri="{FF2B5EF4-FFF2-40B4-BE49-F238E27FC236}">
                  <a16:creationId xmlns:a16="http://schemas.microsoft.com/office/drawing/2014/main" id="{11FFC85C-6D9B-EAB4-449F-1CAB005BB081}"/>
                </a:ext>
              </a:extLst>
            </p:cNvPr>
            <p:cNvSpPr>
              <a:spLocks/>
            </p:cNvSpPr>
            <p:nvPr/>
          </p:nvSpPr>
          <p:spPr bwMode="auto">
            <a:xfrm rot="11117531">
              <a:off x="9503662" y="350809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16" name="AutoShape 1">
              <a:extLst>
                <a:ext uri="{FF2B5EF4-FFF2-40B4-BE49-F238E27FC236}">
                  <a16:creationId xmlns:a16="http://schemas.microsoft.com/office/drawing/2014/main" id="{E120B4DB-A5CA-454F-6D7D-B7BA26C6535F}"/>
                </a:ext>
              </a:extLst>
            </p:cNvPr>
            <p:cNvSpPr>
              <a:spLocks/>
            </p:cNvSpPr>
            <p:nvPr/>
          </p:nvSpPr>
          <p:spPr bwMode="auto">
            <a:xfrm rot="10750041">
              <a:off x="8852940" y="3316428"/>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23" name="AutoShape 2">
              <a:extLst>
                <a:ext uri="{FF2B5EF4-FFF2-40B4-BE49-F238E27FC236}">
                  <a16:creationId xmlns:a16="http://schemas.microsoft.com/office/drawing/2014/main" id="{6B986EA8-0CB2-00C5-3452-691D6CE1CECD}"/>
                </a:ext>
              </a:extLst>
            </p:cNvPr>
            <p:cNvSpPr>
              <a:spLocks/>
            </p:cNvSpPr>
            <p:nvPr/>
          </p:nvSpPr>
          <p:spPr bwMode="auto">
            <a:xfrm rot="11117531">
              <a:off x="8873943" y="333214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24" name="AutoShape 1">
              <a:extLst>
                <a:ext uri="{FF2B5EF4-FFF2-40B4-BE49-F238E27FC236}">
                  <a16:creationId xmlns:a16="http://schemas.microsoft.com/office/drawing/2014/main" id="{7066878B-EC37-9EF1-7361-AEE94FC5B50B}"/>
                </a:ext>
              </a:extLst>
            </p:cNvPr>
            <p:cNvSpPr>
              <a:spLocks/>
            </p:cNvSpPr>
            <p:nvPr/>
          </p:nvSpPr>
          <p:spPr bwMode="auto">
            <a:xfrm rot="10750041">
              <a:off x="9419027" y="295848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25" name="AutoShape 2">
              <a:extLst>
                <a:ext uri="{FF2B5EF4-FFF2-40B4-BE49-F238E27FC236}">
                  <a16:creationId xmlns:a16="http://schemas.microsoft.com/office/drawing/2014/main" id="{5A5161C8-4F7F-C9C4-76D4-AC36B5116E88}"/>
                </a:ext>
              </a:extLst>
            </p:cNvPr>
            <p:cNvSpPr>
              <a:spLocks/>
            </p:cNvSpPr>
            <p:nvPr/>
          </p:nvSpPr>
          <p:spPr bwMode="auto">
            <a:xfrm rot="11117531">
              <a:off x="9440030" y="297420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26" name="AutoShape 1">
              <a:extLst>
                <a:ext uri="{FF2B5EF4-FFF2-40B4-BE49-F238E27FC236}">
                  <a16:creationId xmlns:a16="http://schemas.microsoft.com/office/drawing/2014/main" id="{A8CAD75D-C9C6-68F3-8880-3606DE37ADD9}"/>
                </a:ext>
              </a:extLst>
            </p:cNvPr>
            <p:cNvSpPr>
              <a:spLocks/>
            </p:cNvSpPr>
            <p:nvPr/>
          </p:nvSpPr>
          <p:spPr bwMode="auto">
            <a:xfrm rot="10750041">
              <a:off x="9049156" y="337324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27" name="AutoShape 2">
              <a:extLst>
                <a:ext uri="{FF2B5EF4-FFF2-40B4-BE49-F238E27FC236}">
                  <a16:creationId xmlns:a16="http://schemas.microsoft.com/office/drawing/2014/main" id="{1BE7DD20-364C-1D2C-10ED-2A6CC3502343}"/>
                </a:ext>
              </a:extLst>
            </p:cNvPr>
            <p:cNvSpPr>
              <a:spLocks/>
            </p:cNvSpPr>
            <p:nvPr/>
          </p:nvSpPr>
          <p:spPr bwMode="auto">
            <a:xfrm rot="11117531">
              <a:off x="9070159" y="338896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328" name="Group 327">
              <a:extLst>
                <a:ext uri="{FF2B5EF4-FFF2-40B4-BE49-F238E27FC236}">
                  <a16:creationId xmlns:a16="http://schemas.microsoft.com/office/drawing/2014/main" id="{ECD0DB61-5ABF-C01C-9799-BC91366EF93D}"/>
                </a:ext>
              </a:extLst>
            </p:cNvPr>
            <p:cNvGrpSpPr/>
            <p:nvPr/>
          </p:nvGrpSpPr>
          <p:grpSpPr>
            <a:xfrm>
              <a:off x="9419403" y="3206786"/>
              <a:ext cx="71183" cy="82738"/>
              <a:chOff x="3242360" y="3002985"/>
              <a:chExt cx="71183" cy="82738"/>
            </a:xfrm>
          </p:grpSpPr>
          <p:sp>
            <p:nvSpPr>
              <p:cNvPr id="341" name="AutoShape 1">
                <a:extLst>
                  <a:ext uri="{FF2B5EF4-FFF2-40B4-BE49-F238E27FC236}">
                    <a16:creationId xmlns:a16="http://schemas.microsoft.com/office/drawing/2014/main" id="{72AD6C63-14CD-B64E-E3CB-9A1BB5B4F595}"/>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42" name="AutoShape 2">
                <a:extLst>
                  <a:ext uri="{FF2B5EF4-FFF2-40B4-BE49-F238E27FC236}">
                    <a16:creationId xmlns:a16="http://schemas.microsoft.com/office/drawing/2014/main" id="{8BA40F8F-048F-D0B7-E94D-0E41052A36ED}"/>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329" name="AutoShape 1">
              <a:extLst>
                <a:ext uri="{FF2B5EF4-FFF2-40B4-BE49-F238E27FC236}">
                  <a16:creationId xmlns:a16="http://schemas.microsoft.com/office/drawing/2014/main" id="{2B6188D9-04EE-B3DD-7B93-8841E88B75E0}"/>
                </a:ext>
              </a:extLst>
            </p:cNvPr>
            <p:cNvSpPr>
              <a:spLocks/>
            </p:cNvSpPr>
            <p:nvPr/>
          </p:nvSpPr>
          <p:spPr bwMode="auto">
            <a:xfrm rot="10750041">
              <a:off x="8807358" y="353098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30" name="AutoShape 2">
              <a:extLst>
                <a:ext uri="{FF2B5EF4-FFF2-40B4-BE49-F238E27FC236}">
                  <a16:creationId xmlns:a16="http://schemas.microsoft.com/office/drawing/2014/main" id="{58EE97CA-7747-10BE-ED5F-78A46B8B34A6}"/>
                </a:ext>
              </a:extLst>
            </p:cNvPr>
            <p:cNvSpPr>
              <a:spLocks/>
            </p:cNvSpPr>
            <p:nvPr/>
          </p:nvSpPr>
          <p:spPr bwMode="auto">
            <a:xfrm rot="11117531">
              <a:off x="8828361" y="354670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31" name="AutoShape 1">
              <a:extLst>
                <a:ext uri="{FF2B5EF4-FFF2-40B4-BE49-F238E27FC236}">
                  <a16:creationId xmlns:a16="http://schemas.microsoft.com/office/drawing/2014/main" id="{16F061C5-E72F-C22C-E4AD-2B28C40FCFF7}"/>
                </a:ext>
              </a:extLst>
            </p:cNvPr>
            <p:cNvSpPr>
              <a:spLocks/>
            </p:cNvSpPr>
            <p:nvPr/>
          </p:nvSpPr>
          <p:spPr bwMode="auto">
            <a:xfrm rot="10750041">
              <a:off x="9505472" y="303167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32" name="AutoShape 2">
              <a:extLst>
                <a:ext uri="{FF2B5EF4-FFF2-40B4-BE49-F238E27FC236}">
                  <a16:creationId xmlns:a16="http://schemas.microsoft.com/office/drawing/2014/main" id="{698EE855-C691-E33E-43EF-63FCE6772466}"/>
                </a:ext>
              </a:extLst>
            </p:cNvPr>
            <p:cNvSpPr>
              <a:spLocks/>
            </p:cNvSpPr>
            <p:nvPr/>
          </p:nvSpPr>
          <p:spPr bwMode="auto">
            <a:xfrm rot="11117531">
              <a:off x="9526475" y="304739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33" name="AutoShape 1">
              <a:extLst>
                <a:ext uri="{FF2B5EF4-FFF2-40B4-BE49-F238E27FC236}">
                  <a16:creationId xmlns:a16="http://schemas.microsoft.com/office/drawing/2014/main" id="{01FA4804-A30A-B4F0-E710-2EFF8B45919D}"/>
                </a:ext>
              </a:extLst>
            </p:cNvPr>
            <p:cNvSpPr>
              <a:spLocks/>
            </p:cNvSpPr>
            <p:nvPr/>
          </p:nvSpPr>
          <p:spPr bwMode="auto">
            <a:xfrm rot="10750041">
              <a:off x="9543345" y="316417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34" name="AutoShape 2">
              <a:extLst>
                <a:ext uri="{FF2B5EF4-FFF2-40B4-BE49-F238E27FC236}">
                  <a16:creationId xmlns:a16="http://schemas.microsoft.com/office/drawing/2014/main" id="{02ACA6B0-AB9C-28E5-B64F-02661C34BB02}"/>
                </a:ext>
              </a:extLst>
            </p:cNvPr>
            <p:cNvSpPr>
              <a:spLocks/>
            </p:cNvSpPr>
            <p:nvPr/>
          </p:nvSpPr>
          <p:spPr bwMode="auto">
            <a:xfrm rot="11117531">
              <a:off x="9564348" y="317990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35" name="AutoShape 1">
              <a:extLst>
                <a:ext uri="{FF2B5EF4-FFF2-40B4-BE49-F238E27FC236}">
                  <a16:creationId xmlns:a16="http://schemas.microsoft.com/office/drawing/2014/main" id="{EEC9B835-2860-72ED-6894-C852DC6407C2}"/>
                </a:ext>
              </a:extLst>
            </p:cNvPr>
            <p:cNvSpPr>
              <a:spLocks/>
            </p:cNvSpPr>
            <p:nvPr/>
          </p:nvSpPr>
          <p:spPr bwMode="auto">
            <a:xfrm rot="10750041">
              <a:off x="9278459" y="266748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36" name="AutoShape 2">
              <a:extLst>
                <a:ext uri="{FF2B5EF4-FFF2-40B4-BE49-F238E27FC236}">
                  <a16:creationId xmlns:a16="http://schemas.microsoft.com/office/drawing/2014/main" id="{222DFB13-EE28-706E-7D7A-2DACA6F1A42C}"/>
                </a:ext>
              </a:extLst>
            </p:cNvPr>
            <p:cNvSpPr>
              <a:spLocks/>
            </p:cNvSpPr>
            <p:nvPr/>
          </p:nvSpPr>
          <p:spPr bwMode="auto">
            <a:xfrm rot="11117531">
              <a:off x="9299462" y="268320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37" name="AutoShape 1">
              <a:extLst>
                <a:ext uri="{FF2B5EF4-FFF2-40B4-BE49-F238E27FC236}">
                  <a16:creationId xmlns:a16="http://schemas.microsoft.com/office/drawing/2014/main" id="{3B7614C5-7F20-4770-103A-9A3B3D774452}"/>
                </a:ext>
              </a:extLst>
            </p:cNvPr>
            <p:cNvSpPr>
              <a:spLocks/>
            </p:cNvSpPr>
            <p:nvPr/>
          </p:nvSpPr>
          <p:spPr bwMode="auto">
            <a:xfrm rot="10750041">
              <a:off x="8972242" y="285737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38" name="AutoShape 2">
              <a:extLst>
                <a:ext uri="{FF2B5EF4-FFF2-40B4-BE49-F238E27FC236}">
                  <a16:creationId xmlns:a16="http://schemas.microsoft.com/office/drawing/2014/main" id="{8B7BE9AC-79C9-A3E5-BCAD-6ACBF31B25ED}"/>
                </a:ext>
              </a:extLst>
            </p:cNvPr>
            <p:cNvSpPr>
              <a:spLocks/>
            </p:cNvSpPr>
            <p:nvPr/>
          </p:nvSpPr>
          <p:spPr bwMode="auto">
            <a:xfrm rot="11117531">
              <a:off x="8993245" y="287309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39" name="AutoShape 1">
              <a:extLst>
                <a:ext uri="{FF2B5EF4-FFF2-40B4-BE49-F238E27FC236}">
                  <a16:creationId xmlns:a16="http://schemas.microsoft.com/office/drawing/2014/main" id="{B19635C1-7BA4-0270-D47A-2F9C482A8D4C}"/>
                </a:ext>
              </a:extLst>
            </p:cNvPr>
            <p:cNvSpPr>
              <a:spLocks/>
            </p:cNvSpPr>
            <p:nvPr/>
          </p:nvSpPr>
          <p:spPr bwMode="auto">
            <a:xfrm rot="10750041">
              <a:off x="9096950" y="268956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40" name="AutoShape 2">
              <a:extLst>
                <a:ext uri="{FF2B5EF4-FFF2-40B4-BE49-F238E27FC236}">
                  <a16:creationId xmlns:a16="http://schemas.microsoft.com/office/drawing/2014/main" id="{667B8ED9-6A39-4BCA-2E81-AA9B1386E368}"/>
                </a:ext>
              </a:extLst>
            </p:cNvPr>
            <p:cNvSpPr>
              <a:spLocks/>
            </p:cNvSpPr>
            <p:nvPr/>
          </p:nvSpPr>
          <p:spPr bwMode="auto">
            <a:xfrm rot="11117531">
              <a:off x="9117953" y="270528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79" name="Group 378">
            <a:extLst>
              <a:ext uri="{FF2B5EF4-FFF2-40B4-BE49-F238E27FC236}">
                <a16:creationId xmlns:a16="http://schemas.microsoft.com/office/drawing/2014/main" id="{8BC6B076-E96F-3336-FA6F-9496A824B8D2}"/>
              </a:ext>
            </a:extLst>
          </p:cNvPr>
          <p:cNvGrpSpPr/>
          <p:nvPr/>
        </p:nvGrpSpPr>
        <p:grpSpPr>
          <a:xfrm>
            <a:off x="7440297" y="3917809"/>
            <a:ext cx="198045" cy="1512818"/>
            <a:chOff x="11238533" y="3276712"/>
            <a:chExt cx="198045" cy="1512818"/>
          </a:xfrm>
        </p:grpSpPr>
        <p:sp>
          <p:nvSpPr>
            <p:cNvPr id="380" name="Rectangle 379">
              <a:extLst>
                <a:ext uri="{FF2B5EF4-FFF2-40B4-BE49-F238E27FC236}">
                  <a16:creationId xmlns:a16="http://schemas.microsoft.com/office/drawing/2014/main" id="{9E0050B5-E84D-95DF-A2B8-E5FADA7496CA}"/>
                </a:ext>
              </a:extLst>
            </p:cNvPr>
            <p:cNvSpPr/>
            <p:nvPr/>
          </p:nvSpPr>
          <p:spPr>
            <a:xfrm>
              <a:off x="11238533" y="3276712"/>
              <a:ext cx="198045" cy="1512818"/>
            </a:xfrm>
            <a:prstGeom prst="rect">
              <a:avLst/>
            </a:prstGeom>
            <a:solidFill>
              <a:srgbClr val="7030A0">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1" name="Group 380">
              <a:extLst>
                <a:ext uri="{FF2B5EF4-FFF2-40B4-BE49-F238E27FC236}">
                  <a16:creationId xmlns:a16="http://schemas.microsoft.com/office/drawing/2014/main" id="{923B7B5B-F3CC-EBE1-EFD6-7E255B6107E7}"/>
                </a:ext>
              </a:extLst>
            </p:cNvPr>
            <p:cNvGrpSpPr/>
            <p:nvPr/>
          </p:nvGrpSpPr>
          <p:grpSpPr>
            <a:xfrm>
              <a:off x="11343831" y="3289892"/>
              <a:ext cx="71183" cy="82738"/>
              <a:chOff x="11527715" y="2200733"/>
              <a:chExt cx="71183" cy="82738"/>
            </a:xfrm>
          </p:grpSpPr>
          <p:sp>
            <p:nvSpPr>
              <p:cNvPr id="427" name="AutoShape 1">
                <a:extLst>
                  <a:ext uri="{FF2B5EF4-FFF2-40B4-BE49-F238E27FC236}">
                    <a16:creationId xmlns:a16="http://schemas.microsoft.com/office/drawing/2014/main" id="{848947D5-78D0-4CD0-B859-18AB51888F7D}"/>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28" name="AutoShape 2">
                <a:extLst>
                  <a:ext uri="{FF2B5EF4-FFF2-40B4-BE49-F238E27FC236}">
                    <a16:creationId xmlns:a16="http://schemas.microsoft.com/office/drawing/2014/main" id="{59D24EBB-89C5-38A6-24D7-F6C6C091A452}"/>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82" name="Group 381">
              <a:extLst>
                <a:ext uri="{FF2B5EF4-FFF2-40B4-BE49-F238E27FC236}">
                  <a16:creationId xmlns:a16="http://schemas.microsoft.com/office/drawing/2014/main" id="{C518A0C6-5422-AEFA-6558-5292800E39BC}"/>
                </a:ext>
              </a:extLst>
            </p:cNvPr>
            <p:cNvGrpSpPr/>
            <p:nvPr/>
          </p:nvGrpSpPr>
          <p:grpSpPr>
            <a:xfrm>
              <a:off x="11285416" y="3507031"/>
              <a:ext cx="71183" cy="82738"/>
              <a:chOff x="11527715" y="2200733"/>
              <a:chExt cx="71183" cy="82738"/>
            </a:xfrm>
          </p:grpSpPr>
          <p:sp>
            <p:nvSpPr>
              <p:cNvPr id="425" name="AutoShape 1">
                <a:extLst>
                  <a:ext uri="{FF2B5EF4-FFF2-40B4-BE49-F238E27FC236}">
                    <a16:creationId xmlns:a16="http://schemas.microsoft.com/office/drawing/2014/main" id="{D3F8DD74-1B79-CCCD-86AE-E0E360CF96F4}"/>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26" name="AutoShape 2">
                <a:extLst>
                  <a:ext uri="{FF2B5EF4-FFF2-40B4-BE49-F238E27FC236}">
                    <a16:creationId xmlns:a16="http://schemas.microsoft.com/office/drawing/2014/main" id="{C0D3A7C5-449D-97D0-6A50-85B415481B81}"/>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83" name="Group 382">
              <a:extLst>
                <a:ext uri="{FF2B5EF4-FFF2-40B4-BE49-F238E27FC236}">
                  <a16:creationId xmlns:a16="http://schemas.microsoft.com/office/drawing/2014/main" id="{F2C48C75-14FF-139E-EB73-3644FB647990}"/>
                </a:ext>
              </a:extLst>
            </p:cNvPr>
            <p:cNvGrpSpPr/>
            <p:nvPr/>
          </p:nvGrpSpPr>
          <p:grpSpPr>
            <a:xfrm>
              <a:off x="11327912" y="3719288"/>
              <a:ext cx="71183" cy="82738"/>
              <a:chOff x="11527715" y="2200733"/>
              <a:chExt cx="71183" cy="82738"/>
            </a:xfrm>
          </p:grpSpPr>
          <p:sp>
            <p:nvSpPr>
              <p:cNvPr id="423" name="AutoShape 1">
                <a:extLst>
                  <a:ext uri="{FF2B5EF4-FFF2-40B4-BE49-F238E27FC236}">
                    <a16:creationId xmlns:a16="http://schemas.microsoft.com/office/drawing/2014/main" id="{CF03A510-7FC6-9EB9-7FF2-2FB9F9E2AE22}"/>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24" name="AutoShape 2">
                <a:extLst>
                  <a:ext uri="{FF2B5EF4-FFF2-40B4-BE49-F238E27FC236}">
                    <a16:creationId xmlns:a16="http://schemas.microsoft.com/office/drawing/2014/main" id="{D7FF859C-3607-F29D-FD7E-EE18FA07E7C0}"/>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84" name="Group 383">
              <a:extLst>
                <a:ext uri="{FF2B5EF4-FFF2-40B4-BE49-F238E27FC236}">
                  <a16:creationId xmlns:a16="http://schemas.microsoft.com/office/drawing/2014/main" id="{3B2535CB-47BF-EFFE-D020-54674D6A027C}"/>
                </a:ext>
              </a:extLst>
            </p:cNvPr>
            <p:cNvGrpSpPr/>
            <p:nvPr/>
          </p:nvGrpSpPr>
          <p:grpSpPr>
            <a:xfrm>
              <a:off x="11298479" y="3916468"/>
              <a:ext cx="71183" cy="82738"/>
              <a:chOff x="11527715" y="2200733"/>
              <a:chExt cx="71183" cy="82738"/>
            </a:xfrm>
          </p:grpSpPr>
          <p:sp>
            <p:nvSpPr>
              <p:cNvPr id="421" name="AutoShape 1">
                <a:extLst>
                  <a:ext uri="{FF2B5EF4-FFF2-40B4-BE49-F238E27FC236}">
                    <a16:creationId xmlns:a16="http://schemas.microsoft.com/office/drawing/2014/main" id="{6705E5F9-71F4-D0E2-34CB-C4D8DEFC4E34}"/>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22" name="AutoShape 2">
                <a:extLst>
                  <a:ext uri="{FF2B5EF4-FFF2-40B4-BE49-F238E27FC236}">
                    <a16:creationId xmlns:a16="http://schemas.microsoft.com/office/drawing/2014/main" id="{E1FCE2D0-D89A-FE56-EF45-A125A6FAA62D}"/>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85" name="Group 384">
              <a:extLst>
                <a:ext uri="{FF2B5EF4-FFF2-40B4-BE49-F238E27FC236}">
                  <a16:creationId xmlns:a16="http://schemas.microsoft.com/office/drawing/2014/main" id="{D7601293-1154-22F9-2B4C-DF7439A08F11}"/>
                </a:ext>
              </a:extLst>
            </p:cNvPr>
            <p:cNvGrpSpPr/>
            <p:nvPr/>
          </p:nvGrpSpPr>
          <p:grpSpPr>
            <a:xfrm>
              <a:off x="11263936" y="3321425"/>
              <a:ext cx="71183" cy="82738"/>
              <a:chOff x="11527715" y="2200733"/>
              <a:chExt cx="71183" cy="82738"/>
            </a:xfrm>
          </p:grpSpPr>
          <p:sp>
            <p:nvSpPr>
              <p:cNvPr id="419" name="AutoShape 1">
                <a:extLst>
                  <a:ext uri="{FF2B5EF4-FFF2-40B4-BE49-F238E27FC236}">
                    <a16:creationId xmlns:a16="http://schemas.microsoft.com/office/drawing/2014/main" id="{E745C953-F6A6-919C-2C3A-02B79BA7E14F}"/>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20" name="AutoShape 2">
                <a:extLst>
                  <a:ext uri="{FF2B5EF4-FFF2-40B4-BE49-F238E27FC236}">
                    <a16:creationId xmlns:a16="http://schemas.microsoft.com/office/drawing/2014/main" id="{9C428D88-7771-B5BD-76C2-98D8FAB06638}"/>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86" name="Group 385">
              <a:extLst>
                <a:ext uri="{FF2B5EF4-FFF2-40B4-BE49-F238E27FC236}">
                  <a16:creationId xmlns:a16="http://schemas.microsoft.com/office/drawing/2014/main" id="{ACA2E11B-2966-3CC6-1F48-B21A677B450E}"/>
                </a:ext>
              </a:extLst>
            </p:cNvPr>
            <p:cNvGrpSpPr/>
            <p:nvPr/>
          </p:nvGrpSpPr>
          <p:grpSpPr>
            <a:xfrm>
              <a:off x="11251323" y="4040319"/>
              <a:ext cx="71183" cy="82738"/>
              <a:chOff x="11527715" y="2200733"/>
              <a:chExt cx="71183" cy="82738"/>
            </a:xfrm>
          </p:grpSpPr>
          <p:sp>
            <p:nvSpPr>
              <p:cNvPr id="417" name="AutoShape 1">
                <a:extLst>
                  <a:ext uri="{FF2B5EF4-FFF2-40B4-BE49-F238E27FC236}">
                    <a16:creationId xmlns:a16="http://schemas.microsoft.com/office/drawing/2014/main" id="{F3F090BD-30FD-DFF8-101E-819B21C1703A}"/>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18" name="AutoShape 2">
                <a:extLst>
                  <a:ext uri="{FF2B5EF4-FFF2-40B4-BE49-F238E27FC236}">
                    <a16:creationId xmlns:a16="http://schemas.microsoft.com/office/drawing/2014/main" id="{49D669D2-7A5B-98F1-1E6E-DFFA2AED8F47}"/>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87" name="Group 386">
              <a:extLst>
                <a:ext uri="{FF2B5EF4-FFF2-40B4-BE49-F238E27FC236}">
                  <a16:creationId xmlns:a16="http://schemas.microsoft.com/office/drawing/2014/main" id="{3600AA30-BB22-F5FE-61DD-97A5301340B1}"/>
                </a:ext>
              </a:extLst>
            </p:cNvPr>
            <p:cNvGrpSpPr/>
            <p:nvPr/>
          </p:nvGrpSpPr>
          <p:grpSpPr>
            <a:xfrm>
              <a:off x="11262911" y="4208938"/>
              <a:ext cx="71183" cy="82738"/>
              <a:chOff x="11527715" y="2200733"/>
              <a:chExt cx="71183" cy="82738"/>
            </a:xfrm>
          </p:grpSpPr>
          <p:sp>
            <p:nvSpPr>
              <p:cNvPr id="415" name="AutoShape 1">
                <a:extLst>
                  <a:ext uri="{FF2B5EF4-FFF2-40B4-BE49-F238E27FC236}">
                    <a16:creationId xmlns:a16="http://schemas.microsoft.com/office/drawing/2014/main" id="{AF47665D-07FA-1F65-EB78-E84CBACB7502}"/>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16" name="AutoShape 2">
                <a:extLst>
                  <a:ext uri="{FF2B5EF4-FFF2-40B4-BE49-F238E27FC236}">
                    <a16:creationId xmlns:a16="http://schemas.microsoft.com/office/drawing/2014/main" id="{8B47D1AE-31EB-FCE1-498F-0B1A4001BA02}"/>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88" name="Group 387">
              <a:extLst>
                <a:ext uri="{FF2B5EF4-FFF2-40B4-BE49-F238E27FC236}">
                  <a16:creationId xmlns:a16="http://schemas.microsoft.com/office/drawing/2014/main" id="{CB7B6B7D-5977-4D05-C6B3-BC2D513B741E}"/>
                </a:ext>
              </a:extLst>
            </p:cNvPr>
            <p:cNvGrpSpPr/>
            <p:nvPr/>
          </p:nvGrpSpPr>
          <p:grpSpPr>
            <a:xfrm>
              <a:off x="11343316" y="4198895"/>
              <a:ext cx="71183" cy="82738"/>
              <a:chOff x="11527715" y="2200733"/>
              <a:chExt cx="71183" cy="82738"/>
            </a:xfrm>
          </p:grpSpPr>
          <p:sp>
            <p:nvSpPr>
              <p:cNvPr id="413" name="AutoShape 1">
                <a:extLst>
                  <a:ext uri="{FF2B5EF4-FFF2-40B4-BE49-F238E27FC236}">
                    <a16:creationId xmlns:a16="http://schemas.microsoft.com/office/drawing/2014/main" id="{35F81704-E0F6-1220-7A75-560D52F1C84C}"/>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14" name="AutoShape 2">
                <a:extLst>
                  <a:ext uri="{FF2B5EF4-FFF2-40B4-BE49-F238E27FC236}">
                    <a16:creationId xmlns:a16="http://schemas.microsoft.com/office/drawing/2014/main" id="{F9BD1BE9-24EA-AB9D-D389-DAE59225BAE8}"/>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89" name="Group 388">
              <a:extLst>
                <a:ext uri="{FF2B5EF4-FFF2-40B4-BE49-F238E27FC236}">
                  <a16:creationId xmlns:a16="http://schemas.microsoft.com/office/drawing/2014/main" id="{5EA8F590-F1D8-ABAE-AB64-C865F09B67CE}"/>
                </a:ext>
              </a:extLst>
            </p:cNvPr>
            <p:cNvGrpSpPr/>
            <p:nvPr/>
          </p:nvGrpSpPr>
          <p:grpSpPr>
            <a:xfrm>
              <a:off x="11335475" y="3807680"/>
              <a:ext cx="71183" cy="82738"/>
              <a:chOff x="11527715" y="2200733"/>
              <a:chExt cx="71183" cy="82738"/>
            </a:xfrm>
          </p:grpSpPr>
          <p:sp>
            <p:nvSpPr>
              <p:cNvPr id="411" name="AutoShape 1">
                <a:extLst>
                  <a:ext uri="{FF2B5EF4-FFF2-40B4-BE49-F238E27FC236}">
                    <a16:creationId xmlns:a16="http://schemas.microsoft.com/office/drawing/2014/main" id="{266878C7-6D6D-3265-8298-E2EA14F6061C}"/>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12" name="AutoShape 2">
                <a:extLst>
                  <a:ext uri="{FF2B5EF4-FFF2-40B4-BE49-F238E27FC236}">
                    <a16:creationId xmlns:a16="http://schemas.microsoft.com/office/drawing/2014/main" id="{D5409683-6E78-9EDD-8EAF-37E66D8D6EC3}"/>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90" name="Group 389">
              <a:extLst>
                <a:ext uri="{FF2B5EF4-FFF2-40B4-BE49-F238E27FC236}">
                  <a16:creationId xmlns:a16="http://schemas.microsoft.com/office/drawing/2014/main" id="{F2E84881-1ECD-7FFE-1346-FC378C467E2D}"/>
                </a:ext>
              </a:extLst>
            </p:cNvPr>
            <p:cNvGrpSpPr/>
            <p:nvPr/>
          </p:nvGrpSpPr>
          <p:grpSpPr>
            <a:xfrm>
              <a:off x="11319892" y="4126906"/>
              <a:ext cx="71183" cy="82738"/>
              <a:chOff x="11527715" y="2200733"/>
              <a:chExt cx="71183" cy="82738"/>
            </a:xfrm>
          </p:grpSpPr>
          <p:sp>
            <p:nvSpPr>
              <p:cNvPr id="409" name="AutoShape 1">
                <a:extLst>
                  <a:ext uri="{FF2B5EF4-FFF2-40B4-BE49-F238E27FC236}">
                    <a16:creationId xmlns:a16="http://schemas.microsoft.com/office/drawing/2014/main" id="{3C885A5E-DFFB-3F28-11A3-D9EC11868CC6}"/>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10" name="AutoShape 2">
                <a:extLst>
                  <a:ext uri="{FF2B5EF4-FFF2-40B4-BE49-F238E27FC236}">
                    <a16:creationId xmlns:a16="http://schemas.microsoft.com/office/drawing/2014/main" id="{A32604C1-AE12-A2F7-CD77-5CE0E276D2E6}"/>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91" name="Group 390">
              <a:extLst>
                <a:ext uri="{FF2B5EF4-FFF2-40B4-BE49-F238E27FC236}">
                  <a16:creationId xmlns:a16="http://schemas.microsoft.com/office/drawing/2014/main" id="{BCB560CF-B5D7-7E06-ED74-F9ACF10B724D}"/>
                </a:ext>
              </a:extLst>
            </p:cNvPr>
            <p:cNvGrpSpPr/>
            <p:nvPr/>
          </p:nvGrpSpPr>
          <p:grpSpPr>
            <a:xfrm>
              <a:off x="11349179" y="3586813"/>
              <a:ext cx="71183" cy="82738"/>
              <a:chOff x="11527715" y="2200733"/>
              <a:chExt cx="71183" cy="82738"/>
            </a:xfrm>
          </p:grpSpPr>
          <p:sp>
            <p:nvSpPr>
              <p:cNvPr id="407" name="AutoShape 1">
                <a:extLst>
                  <a:ext uri="{FF2B5EF4-FFF2-40B4-BE49-F238E27FC236}">
                    <a16:creationId xmlns:a16="http://schemas.microsoft.com/office/drawing/2014/main" id="{4F4498D0-E076-33F6-EBBF-6C1A13ADBDF6}"/>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08" name="AutoShape 2">
                <a:extLst>
                  <a:ext uri="{FF2B5EF4-FFF2-40B4-BE49-F238E27FC236}">
                    <a16:creationId xmlns:a16="http://schemas.microsoft.com/office/drawing/2014/main" id="{D058291E-2794-6692-474C-5EA16A8DA044}"/>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92" name="Group 391">
              <a:extLst>
                <a:ext uri="{FF2B5EF4-FFF2-40B4-BE49-F238E27FC236}">
                  <a16:creationId xmlns:a16="http://schemas.microsoft.com/office/drawing/2014/main" id="{7F5F4E34-52C6-073C-100D-2C5D9D92F3C6}"/>
                </a:ext>
              </a:extLst>
            </p:cNvPr>
            <p:cNvGrpSpPr/>
            <p:nvPr/>
          </p:nvGrpSpPr>
          <p:grpSpPr>
            <a:xfrm>
              <a:off x="11258365" y="3805785"/>
              <a:ext cx="71183" cy="82738"/>
              <a:chOff x="11527715" y="2200733"/>
              <a:chExt cx="71183" cy="82738"/>
            </a:xfrm>
          </p:grpSpPr>
          <p:sp>
            <p:nvSpPr>
              <p:cNvPr id="405" name="AutoShape 1">
                <a:extLst>
                  <a:ext uri="{FF2B5EF4-FFF2-40B4-BE49-F238E27FC236}">
                    <a16:creationId xmlns:a16="http://schemas.microsoft.com/office/drawing/2014/main" id="{A445DB13-D475-771E-65E8-27C9D5938410}"/>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06" name="AutoShape 2">
                <a:extLst>
                  <a:ext uri="{FF2B5EF4-FFF2-40B4-BE49-F238E27FC236}">
                    <a16:creationId xmlns:a16="http://schemas.microsoft.com/office/drawing/2014/main" id="{65EAC37D-2F02-2ACE-A2A8-E7486DDC016D}"/>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93" name="Group 392">
              <a:extLst>
                <a:ext uri="{FF2B5EF4-FFF2-40B4-BE49-F238E27FC236}">
                  <a16:creationId xmlns:a16="http://schemas.microsoft.com/office/drawing/2014/main" id="{4BA38027-7497-643D-C666-99D51C857E90}"/>
                </a:ext>
              </a:extLst>
            </p:cNvPr>
            <p:cNvGrpSpPr/>
            <p:nvPr/>
          </p:nvGrpSpPr>
          <p:grpSpPr>
            <a:xfrm>
              <a:off x="11258993" y="3642397"/>
              <a:ext cx="71183" cy="82738"/>
              <a:chOff x="11527715" y="2200733"/>
              <a:chExt cx="71183" cy="82738"/>
            </a:xfrm>
          </p:grpSpPr>
          <p:sp>
            <p:nvSpPr>
              <p:cNvPr id="403" name="AutoShape 1">
                <a:extLst>
                  <a:ext uri="{FF2B5EF4-FFF2-40B4-BE49-F238E27FC236}">
                    <a16:creationId xmlns:a16="http://schemas.microsoft.com/office/drawing/2014/main" id="{1147EF90-E678-71EC-C81E-57564C57B728}"/>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04" name="AutoShape 2">
                <a:extLst>
                  <a:ext uri="{FF2B5EF4-FFF2-40B4-BE49-F238E27FC236}">
                    <a16:creationId xmlns:a16="http://schemas.microsoft.com/office/drawing/2014/main" id="{525222C7-3D3B-7C52-A233-530ED008194E}"/>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94" name="Group 393">
              <a:extLst>
                <a:ext uri="{FF2B5EF4-FFF2-40B4-BE49-F238E27FC236}">
                  <a16:creationId xmlns:a16="http://schemas.microsoft.com/office/drawing/2014/main" id="{4D32A2FD-D88C-E605-929E-2ACCF8BD102F}"/>
                </a:ext>
              </a:extLst>
            </p:cNvPr>
            <p:cNvGrpSpPr/>
            <p:nvPr/>
          </p:nvGrpSpPr>
          <p:grpSpPr>
            <a:xfrm>
              <a:off x="11248082" y="3419952"/>
              <a:ext cx="71183" cy="82738"/>
              <a:chOff x="11527715" y="2200733"/>
              <a:chExt cx="71183" cy="82738"/>
            </a:xfrm>
          </p:grpSpPr>
          <p:sp>
            <p:nvSpPr>
              <p:cNvPr id="401" name="AutoShape 1">
                <a:extLst>
                  <a:ext uri="{FF2B5EF4-FFF2-40B4-BE49-F238E27FC236}">
                    <a16:creationId xmlns:a16="http://schemas.microsoft.com/office/drawing/2014/main" id="{C09E5283-D895-D7D5-3E0B-F51D8E30E088}"/>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02" name="AutoShape 2">
                <a:extLst>
                  <a:ext uri="{FF2B5EF4-FFF2-40B4-BE49-F238E27FC236}">
                    <a16:creationId xmlns:a16="http://schemas.microsoft.com/office/drawing/2014/main" id="{E5101BD7-2BC0-F76D-C79A-00475D3B86F4}"/>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95" name="Group 394">
              <a:extLst>
                <a:ext uri="{FF2B5EF4-FFF2-40B4-BE49-F238E27FC236}">
                  <a16:creationId xmlns:a16="http://schemas.microsoft.com/office/drawing/2014/main" id="{748C5C6B-C254-F79D-FC9D-D68AF516F995}"/>
                </a:ext>
              </a:extLst>
            </p:cNvPr>
            <p:cNvGrpSpPr/>
            <p:nvPr/>
          </p:nvGrpSpPr>
          <p:grpSpPr>
            <a:xfrm>
              <a:off x="11337695" y="4013035"/>
              <a:ext cx="71183" cy="82738"/>
              <a:chOff x="11527715" y="2200733"/>
              <a:chExt cx="71183" cy="82738"/>
            </a:xfrm>
          </p:grpSpPr>
          <p:sp>
            <p:nvSpPr>
              <p:cNvPr id="399" name="AutoShape 1">
                <a:extLst>
                  <a:ext uri="{FF2B5EF4-FFF2-40B4-BE49-F238E27FC236}">
                    <a16:creationId xmlns:a16="http://schemas.microsoft.com/office/drawing/2014/main" id="{006167A6-411B-9D0F-F989-8E9B12F50845}"/>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00" name="AutoShape 2">
                <a:extLst>
                  <a:ext uri="{FF2B5EF4-FFF2-40B4-BE49-F238E27FC236}">
                    <a16:creationId xmlns:a16="http://schemas.microsoft.com/office/drawing/2014/main" id="{23B695D5-7226-B0C7-E318-73823E241E4F}"/>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96" name="Group 395">
              <a:extLst>
                <a:ext uri="{FF2B5EF4-FFF2-40B4-BE49-F238E27FC236}">
                  <a16:creationId xmlns:a16="http://schemas.microsoft.com/office/drawing/2014/main" id="{A06A08BA-47CC-6494-5713-5DAE08F52749}"/>
                </a:ext>
              </a:extLst>
            </p:cNvPr>
            <p:cNvGrpSpPr/>
            <p:nvPr/>
          </p:nvGrpSpPr>
          <p:grpSpPr>
            <a:xfrm>
              <a:off x="11329529" y="3401237"/>
              <a:ext cx="71183" cy="82738"/>
              <a:chOff x="11527715" y="2200733"/>
              <a:chExt cx="71183" cy="82738"/>
            </a:xfrm>
          </p:grpSpPr>
          <p:sp>
            <p:nvSpPr>
              <p:cNvPr id="397" name="AutoShape 1">
                <a:extLst>
                  <a:ext uri="{FF2B5EF4-FFF2-40B4-BE49-F238E27FC236}">
                    <a16:creationId xmlns:a16="http://schemas.microsoft.com/office/drawing/2014/main" id="{290CB324-B34A-147D-40DF-A8DEFA57385C}"/>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98" name="AutoShape 2">
                <a:extLst>
                  <a:ext uri="{FF2B5EF4-FFF2-40B4-BE49-F238E27FC236}">
                    <a16:creationId xmlns:a16="http://schemas.microsoft.com/office/drawing/2014/main" id="{71634B48-C9B4-E188-A53D-57639A6B050D}"/>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spTree>
    <p:extLst>
      <p:ext uri="{BB962C8B-B14F-4D97-AF65-F5344CB8AC3E}">
        <p14:creationId xmlns:p14="http://schemas.microsoft.com/office/powerpoint/2010/main" val="345595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 name="Picture 467" descr="A laser beam coming out of a machine&#10;&#10;Description automatically generated">
            <a:extLst>
              <a:ext uri="{FF2B5EF4-FFF2-40B4-BE49-F238E27FC236}">
                <a16:creationId xmlns:a16="http://schemas.microsoft.com/office/drawing/2014/main" id="{43AAA9B2-05D1-31B7-4414-48C185D5A6F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06" name="Group 305">
            <a:extLst>
              <a:ext uri="{FF2B5EF4-FFF2-40B4-BE49-F238E27FC236}">
                <a16:creationId xmlns:a16="http://schemas.microsoft.com/office/drawing/2014/main" id="{56E0B922-B4E7-5D8B-AF9D-66F180367289}"/>
              </a:ext>
            </a:extLst>
          </p:cNvPr>
          <p:cNvGrpSpPr/>
          <p:nvPr/>
        </p:nvGrpSpPr>
        <p:grpSpPr>
          <a:xfrm>
            <a:off x="1972480" y="3189244"/>
            <a:ext cx="6437314" cy="2893475"/>
            <a:chOff x="170402" y="3310004"/>
            <a:chExt cx="6437314" cy="2893475"/>
          </a:xfrm>
        </p:grpSpPr>
        <p:sp>
          <p:nvSpPr>
            <p:cNvPr id="247" name="TextBox 246">
              <a:extLst>
                <a:ext uri="{FF2B5EF4-FFF2-40B4-BE49-F238E27FC236}">
                  <a16:creationId xmlns:a16="http://schemas.microsoft.com/office/drawing/2014/main" id="{4D5C8DB9-BB5F-5845-3C52-BAE6FC6EAD5D}"/>
                </a:ext>
              </a:extLst>
            </p:cNvPr>
            <p:cNvSpPr txBox="1"/>
            <p:nvPr/>
          </p:nvSpPr>
          <p:spPr>
            <a:xfrm>
              <a:off x="170402" y="4187454"/>
              <a:ext cx="1385700" cy="369332"/>
            </a:xfrm>
            <a:prstGeom prst="rect">
              <a:avLst/>
            </a:prstGeom>
            <a:noFill/>
          </p:spPr>
          <p:txBody>
            <a:bodyPr wrap="none" rtlCol="0">
              <a:spAutoFit/>
            </a:bodyPr>
            <a:lstStyle/>
            <a:p>
              <a:r>
                <a:rPr lang="en-US" dirty="0"/>
                <a:t>Pressure line</a:t>
              </a:r>
            </a:p>
          </p:txBody>
        </p:sp>
        <p:cxnSp>
          <p:nvCxnSpPr>
            <p:cNvPr id="251" name="Connector: Elbow 250">
              <a:extLst>
                <a:ext uri="{FF2B5EF4-FFF2-40B4-BE49-F238E27FC236}">
                  <a16:creationId xmlns:a16="http://schemas.microsoft.com/office/drawing/2014/main" id="{6D52E501-8D14-C81B-6D2F-878C797D52B5}"/>
                </a:ext>
              </a:extLst>
            </p:cNvPr>
            <p:cNvCxnSpPr>
              <a:cxnSpLocks/>
              <a:stCxn id="291" idx="6"/>
            </p:cNvCxnSpPr>
            <p:nvPr/>
          </p:nvCxnSpPr>
          <p:spPr>
            <a:xfrm>
              <a:off x="3966822" y="4803395"/>
              <a:ext cx="2120123" cy="1400084"/>
            </a:xfrm>
            <a:prstGeom prst="bentConnector3">
              <a:avLst>
                <a:gd name="adj1" fmla="val 50000"/>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Connector: Elbow 260">
              <a:extLst>
                <a:ext uri="{FF2B5EF4-FFF2-40B4-BE49-F238E27FC236}">
                  <a16:creationId xmlns:a16="http://schemas.microsoft.com/office/drawing/2014/main" id="{73927A67-E325-B2C4-CAD1-7E4B3D2CD887}"/>
                </a:ext>
              </a:extLst>
            </p:cNvPr>
            <p:cNvCxnSpPr>
              <a:cxnSpLocks/>
              <a:stCxn id="282" idx="6"/>
            </p:cNvCxnSpPr>
            <p:nvPr/>
          </p:nvCxnSpPr>
          <p:spPr>
            <a:xfrm flipV="1">
              <a:off x="3979640" y="3550649"/>
              <a:ext cx="2628076" cy="397252"/>
            </a:xfrm>
            <a:prstGeom prst="bentConnector3">
              <a:avLst>
                <a:gd name="adj1" fmla="val 50000"/>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Connector: Elbow 266">
              <a:extLst>
                <a:ext uri="{FF2B5EF4-FFF2-40B4-BE49-F238E27FC236}">
                  <a16:creationId xmlns:a16="http://schemas.microsoft.com/office/drawing/2014/main" id="{60102709-EDCD-86C5-F5AC-5FA056ADB7B1}"/>
                </a:ext>
              </a:extLst>
            </p:cNvPr>
            <p:cNvCxnSpPr>
              <a:cxnSpLocks/>
              <a:endCxn id="282" idx="2"/>
            </p:cNvCxnSpPr>
            <p:nvPr/>
          </p:nvCxnSpPr>
          <p:spPr>
            <a:xfrm flipV="1">
              <a:off x="1544384" y="3947901"/>
              <a:ext cx="1759525" cy="424219"/>
            </a:xfrm>
            <a:prstGeom prst="bentConnector3">
              <a:avLst>
                <a:gd name="adj1" fmla="val 4639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Connector: Elbow 271">
              <a:extLst>
                <a:ext uri="{FF2B5EF4-FFF2-40B4-BE49-F238E27FC236}">
                  <a16:creationId xmlns:a16="http://schemas.microsoft.com/office/drawing/2014/main" id="{23A104CF-B6A2-3FBE-A916-FCF24E140467}"/>
                </a:ext>
              </a:extLst>
            </p:cNvPr>
            <p:cNvCxnSpPr>
              <a:cxnSpLocks/>
              <a:endCxn id="291" idx="2"/>
            </p:cNvCxnSpPr>
            <p:nvPr/>
          </p:nvCxnSpPr>
          <p:spPr>
            <a:xfrm>
              <a:off x="2363103" y="4339307"/>
              <a:ext cx="927988" cy="464088"/>
            </a:xfrm>
            <a:prstGeom prst="bentConnector3">
              <a:avLst>
                <a:gd name="adj1" fmla="val -636"/>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289" name="Group 288">
              <a:extLst>
                <a:ext uri="{FF2B5EF4-FFF2-40B4-BE49-F238E27FC236}">
                  <a16:creationId xmlns:a16="http://schemas.microsoft.com/office/drawing/2014/main" id="{FF09269C-3C8D-81C2-D0D1-A634A04BA725}"/>
                </a:ext>
              </a:extLst>
            </p:cNvPr>
            <p:cNvGrpSpPr/>
            <p:nvPr/>
          </p:nvGrpSpPr>
          <p:grpSpPr>
            <a:xfrm>
              <a:off x="3303909" y="3701529"/>
              <a:ext cx="675731" cy="492743"/>
              <a:chOff x="3287543" y="2382083"/>
              <a:chExt cx="675731" cy="492743"/>
            </a:xfrm>
          </p:grpSpPr>
          <p:sp>
            <p:nvSpPr>
              <p:cNvPr id="282" name="Oval 281">
                <a:extLst>
                  <a:ext uri="{FF2B5EF4-FFF2-40B4-BE49-F238E27FC236}">
                    <a16:creationId xmlns:a16="http://schemas.microsoft.com/office/drawing/2014/main" id="{B00A922F-A8BD-02FD-60A1-DA7EF563C414}"/>
                  </a:ext>
                </a:extLst>
              </p:cNvPr>
              <p:cNvSpPr/>
              <p:nvPr/>
            </p:nvSpPr>
            <p:spPr>
              <a:xfrm>
                <a:off x="3287543" y="2382083"/>
                <a:ext cx="675731" cy="4927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3C84935A-31B3-66EE-485A-4014D3D63D09}"/>
                  </a:ext>
                </a:extLst>
              </p:cNvPr>
              <p:cNvCxnSpPr>
                <a:cxnSpLocks/>
              </p:cNvCxnSpPr>
              <p:nvPr/>
            </p:nvCxnSpPr>
            <p:spPr>
              <a:xfrm>
                <a:off x="3462331" y="2515074"/>
                <a:ext cx="163077" cy="113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0" name="Group 289">
              <a:extLst>
                <a:ext uri="{FF2B5EF4-FFF2-40B4-BE49-F238E27FC236}">
                  <a16:creationId xmlns:a16="http://schemas.microsoft.com/office/drawing/2014/main" id="{53A2598D-EBCE-8C09-182C-E0F49F3A5562}"/>
                </a:ext>
              </a:extLst>
            </p:cNvPr>
            <p:cNvGrpSpPr/>
            <p:nvPr/>
          </p:nvGrpSpPr>
          <p:grpSpPr>
            <a:xfrm>
              <a:off x="3291091" y="4557023"/>
              <a:ext cx="675731" cy="492743"/>
              <a:chOff x="3287543" y="2382083"/>
              <a:chExt cx="675731" cy="492743"/>
            </a:xfrm>
          </p:grpSpPr>
          <p:sp>
            <p:nvSpPr>
              <p:cNvPr id="291" name="Oval 290">
                <a:extLst>
                  <a:ext uri="{FF2B5EF4-FFF2-40B4-BE49-F238E27FC236}">
                    <a16:creationId xmlns:a16="http://schemas.microsoft.com/office/drawing/2014/main" id="{063ACC48-D40F-5A21-3440-D9E2A3C4EE85}"/>
                  </a:ext>
                </a:extLst>
              </p:cNvPr>
              <p:cNvSpPr/>
              <p:nvPr/>
            </p:nvSpPr>
            <p:spPr>
              <a:xfrm>
                <a:off x="3287543" y="2382083"/>
                <a:ext cx="675731" cy="4927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2" name="Straight Connector 291">
                <a:extLst>
                  <a:ext uri="{FF2B5EF4-FFF2-40B4-BE49-F238E27FC236}">
                    <a16:creationId xmlns:a16="http://schemas.microsoft.com/office/drawing/2014/main" id="{8871F7B8-1204-1B99-5A87-B9541F45C4B9}"/>
                  </a:ext>
                </a:extLst>
              </p:cNvPr>
              <p:cNvCxnSpPr>
                <a:cxnSpLocks/>
              </p:cNvCxnSpPr>
              <p:nvPr/>
            </p:nvCxnSpPr>
            <p:spPr>
              <a:xfrm>
                <a:off x="3462331" y="2515074"/>
                <a:ext cx="163077" cy="113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3" name="TextBox 302">
              <a:extLst>
                <a:ext uri="{FF2B5EF4-FFF2-40B4-BE49-F238E27FC236}">
                  <a16:creationId xmlns:a16="http://schemas.microsoft.com/office/drawing/2014/main" id="{757A5AE5-EB01-052D-FA32-B5825675A5A3}"/>
                </a:ext>
              </a:extLst>
            </p:cNvPr>
            <p:cNvSpPr txBox="1"/>
            <p:nvPr/>
          </p:nvSpPr>
          <p:spPr>
            <a:xfrm>
              <a:off x="3079991" y="5111472"/>
              <a:ext cx="1020344" cy="369332"/>
            </a:xfrm>
            <a:prstGeom prst="rect">
              <a:avLst/>
            </a:prstGeom>
            <a:noFill/>
          </p:spPr>
          <p:txBody>
            <a:bodyPr wrap="none" rtlCol="0">
              <a:spAutoFit/>
            </a:bodyPr>
            <a:lstStyle/>
            <a:p>
              <a:r>
                <a:rPr lang="en-US" dirty="0"/>
                <a:t>Constant</a:t>
              </a:r>
            </a:p>
          </p:txBody>
        </p:sp>
        <p:sp>
          <p:nvSpPr>
            <p:cNvPr id="304" name="TextBox 303">
              <a:extLst>
                <a:ext uri="{FF2B5EF4-FFF2-40B4-BE49-F238E27FC236}">
                  <a16:creationId xmlns:a16="http://schemas.microsoft.com/office/drawing/2014/main" id="{4114512A-C029-1B87-B9A9-FC97EF9EB6AF}"/>
                </a:ext>
              </a:extLst>
            </p:cNvPr>
            <p:cNvSpPr txBox="1"/>
            <p:nvPr/>
          </p:nvSpPr>
          <p:spPr>
            <a:xfrm>
              <a:off x="3202482" y="3310004"/>
              <a:ext cx="929870" cy="369332"/>
            </a:xfrm>
            <a:prstGeom prst="rect">
              <a:avLst/>
            </a:prstGeom>
            <a:noFill/>
          </p:spPr>
          <p:txBody>
            <a:bodyPr wrap="none" rtlCol="0">
              <a:spAutoFit/>
            </a:bodyPr>
            <a:lstStyle/>
            <a:p>
              <a:r>
                <a:rPr lang="en-US" dirty="0"/>
                <a:t>variable</a:t>
              </a:r>
            </a:p>
          </p:txBody>
        </p:sp>
      </p:grpSp>
      <p:grpSp>
        <p:nvGrpSpPr>
          <p:cNvPr id="307" name="Group 306">
            <a:extLst>
              <a:ext uri="{FF2B5EF4-FFF2-40B4-BE49-F238E27FC236}">
                <a16:creationId xmlns:a16="http://schemas.microsoft.com/office/drawing/2014/main" id="{26097889-2017-EBE5-53A4-CAF0157BE293}"/>
              </a:ext>
            </a:extLst>
          </p:cNvPr>
          <p:cNvGrpSpPr/>
          <p:nvPr/>
        </p:nvGrpSpPr>
        <p:grpSpPr>
          <a:xfrm>
            <a:off x="7137253" y="1027380"/>
            <a:ext cx="3876081" cy="5455038"/>
            <a:chOff x="2280065" y="1350602"/>
            <a:chExt cx="3876081" cy="5455038"/>
          </a:xfrm>
        </p:grpSpPr>
        <p:cxnSp>
          <p:nvCxnSpPr>
            <p:cNvPr id="308" name="Connector: Elbow 307">
              <a:extLst>
                <a:ext uri="{FF2B5EF4-FFF2-40B4-BE49-F238E27FC236}">
                  <a16:creationId xmlns:a16="http://schemas.microsoft.com/office/drawing/2014/main" id="{C4BA4FA3-7BDE-055C-24EA-8519DB1DF578}"/>
                </a:ext>
              </a:extLst>
            </p:cNvPr>
            <p:cNvCxnSpPr>
              <a:cxnSpLocks/>
            </p:cNvCxnSpPr>
            <p:nvPr/>
          </p:nvCxnSpPr>
          <p:spPr>
            <a:xfrm rot="16200000" flipH="1">
              <a:off x="3009857" y="2716407"/>
              <a:ext cx="4076640" cy="1353042"/>
            </a:xfrm>
            <a:prstGeom prst="bentConnector3">
              <a:avLst>
                <a:gd name="adj1" fmla="val -981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9" name="Group 308">
              <a:extLst>
                <a:ext uri="{FF2B5EF4-FFF2-40B4-BE49-F238E27FC236}">
                  <a16:creationId xmlns:a16="http://schemas.microsoft.com/office/drawing/2014/main" id="{A1BD28DC-3DFD-0D7A-6BB2-16E0ED8AAF91}"/>
                </a:ext>
              </a:extLst>
            </p:cNvPr>
            <p:cNvGrpSpPr/>
            <p:nvPr/>
          </p:nvGrpSpPr>
          <p:grpSpPr>
            <a:xfrm>
              <a:off x="3521923" y="1350602"/>
              <a:ext cx="1690931" cy="2730627"/>
              <a:chOff x="3521923" y="1350602"/>
              <a:chExt cx="1690931" cy="2730627"/>
            </a:xfrm>
          </p:grpSpPr>
          <p:sp>
            <p:nvSpPr>
              <p:cNvPr id="455" name="Rectangle avec coins rognés du même côté 83">
                <a:extLst>
                  <a:ext uri="{FF2B5EF4-FFF2-40B4-BE49-F238E27FC236}">
                    <a16:creationId xmlns:a16="http://schemas.microsoft.com/office/drawing/2014/main" id="{4B05686F-6DD4-BAE1-4881-FA8236B65E3D}"/>
                  </a:ext>
                </a:extLst>
              </p:cNvPr>
              <p:cNvSpPr/>
              <p:nvPr/>
            </p:nvSpPr>
            <p:spPr>
              <a:xfrm>
                <a:off x="3521923" y="2588473"/>
                <a:ext cx="1690931" cy="1492756"/>
              </a:xfrm>
              <a:prstGeom prst="snip2SameRect">
                <a:avLst>
                  <a:gd name="adj1" fmla="val 38663"/>
                  <a:gd name="adj2" fmla="val 0"/>
                </a:avLst>
              </a:prstGeom>
              <a:blipFill>
                <a:blip r:embed="rId4"/>
                <a:tile tx="0" ty="0" sx="100000" sy="100000" flip="none" algn="tl"/>
              </a:blip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fr-FR" dirty="0">
                  <a:ln>
                    <a:solidFill>
                      <a:schemeClr val="tx1">
                        <a:lumMod val="95000"/>
                        <a:lumOff val="5000"/>
                      </a:schemeClr>
                    </a:solidFill>
                  </a:ln>
                </a:endParaRPr>
              </a:p>
            </p:txBody>
          </p:sp>
          <p:sp>
            <p:nvSpPr>
              <p:cNvPr id="456" name="Rectangle 455">
                <a:extLst>
                  <a:ext uri="{FF2B5EF4-FFF2-40B4-BE49-F238E27FC236}">
                    <a16:creationId xmlns:a16="http://schemas.microsoft.com/office/drawing/2014/main" id="{06DA3553-9206-D180-3E8C-6786249485AD}"/>
                  </a:ext>
                </a:extLst>
              </p:cNvPr>
              <p:cNvSpPr/>
              <p:nvPr/>
            </p:nvSpPr>
            <p:spPr>
              <a:xfrm rot="10800000">
                <a:off x="4090329" y="1350602"/>
                <a:ext cx="542223" cy="1237872"/>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7" name="Étiquette 85">
                <a:extLst>
                  <a:ext uri="{FF2B5EF4-FFF2-40B4-BE49-F238E27FC236}">
                    <a16:creationId xmlns:a16="http://schemas.microsoft.com/office/drawing/2014/main" id="{4744A278-0E80-FDD8-1EAA-19712F7FCC7F}"/>
                  </a:ext>
                </a:extLst>
              </p:cNvPr>
              <p:cNvSpPr/>
              <p:nvPr/>
            </p:nvSpPr>
            <p:spPr>
              <a:xfrm rot="10800000">
                <a:off x="4242760" y="2875104"/>
                <a:ext cx="263442" cy="272655"/>
              </a:xfrm>
              <a:prstGeom prst="plaque">
                <a:avLst>
                  <a:gd name="adj" fmla="val 363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9" name="Rectangle 458">
                <a:extLst>
                  <a:ext uri="{FF2B5EF4-FFF2-40B4-BE49-F238E27FC236}">
                    <a16:creationId xmlns:a16="http://schemas.microsoft.com/office/drawing/2014/main" id="{9FE36FA3-AA72-50F6-797B-1DD438D6CC1C}"/>
                  </a:ext>
                </a:extLst>
              </p:cNvPr>
              <p:cNvSpPr/>
              <p:nvPr/>
            </p:nvSpPr>
            <p:spPr>
              <a:xfrm rot="10800000">
                <a:off x="4313313" y="1350602"/>
                <a:ext cx="117652" cy="17101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2" name="Virage 99">
                <a:extLst>
                  <a:ext uri="{FF2B5EF4-FFF2-40B4-BE49-F238E27FC236}">
                    <a16:creationId xmlns:a16="http://schemas.microsoft.com/office/drawing/2014/main" id="{68E034C0-7C12-0A44-1CAC-7FABAC319396}"/>
                  </a:ext>
                </a:extLst>
              </p:cNvPr>
              <p:cNvSpPr/>
              <p:nvPr/>
            </p:nvSpPr>
            <p:spPr>
              <a:xfrm rot="20476136">
                <a:off x="3695729" y="2953530"/>
                <a:ext cx="503548" cy="590128"/>
              </a:xfrm>
              <a:prstGeom prst="bentArrow">
                <a:avLst>
                  <a:gd name="adj1" fmla="val 17578"/>
                  <a:gd name="adj2" fmla="val 22753"/>
                  <a:gd name="adj3" fmla="val 27247"/>
                  <a:gd name="adj4" fmla="val 7275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3" name="Virage 100">
                <a:extLst>
                  <a:ext uri="{FF2B5EF4-FFF2-40B4-BE49-F238E27FC236}">
                    <a16:creationId xmlns:a16="http://schemas.microsoft.com/office/drawing/2014/main" id="{32B18251-22A5-319F-8D53-85BE26B24E23}"/>
                  </a:ext>
                </a:extLst>
              </p:cNvPr>
              <p:cNvSpPr/>
              <p:nvPr/>
            </p:nvSpPr>
            <p:spPr>
              <a:xfrm rot="1384206">
                <a:off x="4531941" y="2980392"/>
                <a:ext cx="503548" cy="590128"/>
              </a:xfrm>
              <a:prstGeom prst="bentArrow">
                <a:avLst>
                  <a:gd name="adj1" fmla="val 17578"/>
                  <a:gd name="adj2" fmla="val 22753"/>
                  <a:gd name="adj3" fmla="val 27247"/>
                  <a:gd name="adj4" fmla="val 72753"/>
                </a:avLst>
              </a:prstGeom>
              <a:solidFill>
                <a:schemeClr val="accent1">
                  <a:lumMod val="75000"/>
                </a:schemeClr>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310" name="Cylindre 7">
              <a:extLst>
                <a:ext uri="{FF2B5EF4-FFF2-40B4-BE49-F238E27FC236}">
                  <a16:creationId xmlns:a16="http://schemas.microsoft.com/office/drawing/2014/main" id="{49B1A01D-713C-8BF4-1D57-396E0975E875}"/>
                </a:ext>
              </a:extLst>
            </p:cNvPr>
            <p:cNvSpPr/>
            <p:nvPr/>
          </p:nvSpPr>
          <p:spPr>
            <a:xfrm>
              <a:off x="3009535" y="5296660"/>
              <a:ext cx="803965" cy="1471700"/>
            </a:xfrm>
            <a:prstGeom prst="ca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a:t>Sheath</a:t>
              </a:r>
              <a:r>
                <a:rPr lang="fr-FR" sz="1400" b="1" dirty="0"/>
                <a:t> Tank</a:t>
              </a:r>
            </a:p>
          </p:txBody>
        </p:sp>
        <p:cxnSp>
          <p:nvCxnSpPr>
            <p:cNvPr id="311" name="Connecteur en angle 8">
              <a:extLst>
                <a:ext uri="{FF2B5EF4-FFF2-40B4-BE49-F238E27FC236}">
                  <a16:creationId xmlns:a16="http://schemas.microsoft.com/office/drawing/2014/main" id="{542F97A0-CCE8-00AB-B4F5-B63284C2FB76}"/>
                </a:ext>
              </a:extLst>
            </p:cNvPr>
            <p:cNvCxnSpPr>
              <a:cxnSpLocks/>
            </p:cNvCxnSpPr>
            <p:nvPr/>
          </p:nvCxnSpPr>
          <p:spPr>
            <a:xfrm rot="5400000" flipH="1" flipV="1">
              <a:off x="2845405" y="4392348"/>
              <a:ext cx="1558348" cy="485095"/>
            </a:xfrm>
            <a:prstGeom prst="bentConnector3">
              <a:avLst>
                <a:gd name="adj1" fmla="val 9994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5" name="Cylindre 146">
              <a:extLst>
                <a:ext uri="{FF2B5EF4-FFF2-40B4-BE49-F238E27FC236}">
                  <a16:creationId xmlns:a16="http://schemas.microsoft.com/office/drawing/2014/main" id="{DF8FA042-7BD3-A5C7-B122-D4FBB2413D41}"/>
                </a:ext>
              </a:extLst>
            </p:cNvPr>
            <p:cNvSpPr/>
            <p:nvPr/>
          </p:nvSpPr>
          <p:spPr>
            <a:xfrm>
              <a:off x="5352181" y="5333940"/>
              <a:ext cx="803965" cy="1471700"/>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a:t>Waste</a:t>
              </a:r>
              <a:r>
                <a:rPr lang="fr-FR" sz="1400" b="1" dirty="0"/>
                <a:t> Tank</a:t>
              </a:r>
            </a:p>
          </p:txBody>
        </p:sp>
        <p:grpSp>
          <p:nvGrpSpPr>
            <p:cNvPr id="319" name="Group 318">
              <a:extLst>
                <a:ext uri="{FF2B5EF4-FFF2-40B4-BE49-F238E27FC236}">
                  <a16:creationId xmlns:a16="http://schemas.microsoft.com/office/drawing/2014/main" id="{6EDBE501-98EB-E70E-3022-42C4AA111493}"/>
                </a:ext>
              </a:extLst>
            </p:cNvPr>
            <p:cNvGrpSpPr/>
            <p:nvPr/>
          </p:nvGrpSpPr>
          <p:grpSpPr>
            <a:xfrm>
              <a:off x="4337164" y="3527498"/>
              <a:ext cx="71183" cy="82738"/>
              <a:chOff x="3242360" y="3002985"/>
              <a:chExt cx="71183" cy="82738"/>
            </a:xfrm>
          </p:grpSpPr>
          <p:sp>
            <p:nvSpPr>
              <p:cNvPr id="453" name="AutoShape 1">
                <a:extLst>
                  <a:ext uri="{FF2B5EF4-FFF2-40B4-BE49-F238E27FC236}">
                    <a16:creationId xmlns:a16="http://schemas.microsoft.com/office/drawing/2014/main" id="{1ABE4DC6-7DF8-A832-DFC4-3A42CDA913A3}"/>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54" name="AutoShape 2">
                <a:extLst>
                  <a:ext uri="{FF2B5EF4-FFF2-40B4-BE49-F238E27FC236}">
                    <a16:creationId xmlns:a16="http://schemas.microsoft.com/office/drawing/2014/main" id="{F22C7FF4-FE7D-C12E-8617-24F034E0F264}"/>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20" name="Group 319">
              <a:extLst>
                <a:ext uri="{FF2B5EF4-FFF2-40B4-BE49-F238E27FC236}">
                  <a16:creationId xmlns:a16="http://schemas.microsoft.com/office/drawing/2014/main" id="{176DEAFC-16DE-2997-2AE6-D374C1B98A8B}"/>
                </a:ext>
              </a:extLst>
            </p:cNvPr>
            <p:cNvGrpSpPr/>
            <p:nvPr/>
          </p:nvGrpSpPr>
          <p:grpSpPr>
            <a:xfrm>
              <a:off x="4297703" y="3311690"/>
              <a:ext cx="71183" cy="82738"/>
              <a:chOff x="3242360" y="3002985"/>
              <a:chExt cx="71183" cy="82738"/>
            </a:xfrm>
          </p:grpSpPr>
          <p:sp>
            <p:nvSpPr>
              <p:cNvPr id="451" name="AutoShape 1">
                <a:extLst>
                  <a:ext uri="{FF2B5EF4-FFF2-40B4-BE49-F238E27FC236}">
                    <a16:creationId xmlns:a16="http://schemas.microsoft.com/office/drawing/2014/main" id="{A2FCE69E-0A13-5F2D-E399-E96D7E79E04C}"/>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52" name="AutoShape 2">
                <a:extLst>
                  <a:ext uri="{FF2B5EF4-FFF2-40B4-BE49-F238E27FC236}">
                    <a16:creationId xmlns:a16="http://schemas.microsoft.com/office/drawing/2014/main" id="{3DAC53CE-47D5-7E42-0C1F-0D6093EBA326}"/>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21" name="Group 320">
              <a:extLst>
                <a:ext uri="{FF2B5EF4-FFF2-40B4-BE49-F238E27FC236}">
                  <a16:creationId xmlns:a16="http://schemas.microsoft.com/office/drawing/2014/main" id="{C4E17058-F64E-E216-49CA-280F7684DA01}"/>
                </a:ext>
              </a:extLst>
            </p:cNvPr>
            <p:cNvGrpSpPr/>
            <p:nvPr/>
          </p:nvGrpSpPr>
          <p:grpSpPr>
            <a:xfrm>
              <a:off x="4298362" y="3143010"/>
              <a:ext cx="71183" cy="82738"/>
              <a:chOff x="3242360" y="3002985"/>
              <a:chExt cx="71183" cy="82738"/>
            </a:xfrm>
          </p:grpSpPr>
          <p:sp>
            <p:nvSpPr>
              <p:cNvPr id="449" name="AutoShape 1">
                <a:extLst>
                  <a:ext uri="{FF2B5EF4-FFF2-40B4-BE49-F238E27FC236}">
                    <a16:creationId xmlns:a16="http://schemas.microsoft.com/office/drawing/2014/main" id="{983EFD15-5BEF-6712-ADB2-2C77BEB3DFF4}"/>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50" name="AutoShape 2">
                <a:extLst>
                  <a:ext uri="{FF2B5EF4-FFF2-40B4-BE49-F238E27FC236}">
                    <a16:creationId xmlns:a16="http://schemas.microsoft.com/office/drawing/2014/main" id="{081E1946-0198-0493-16A4-36E1F71B57D2}"/>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22" name="Group 321">
              <a:extLst>
                <a:ext uri="{FF2B5EF4-FFF2-40B4-BE49-F238E27FC236}">
                  <a16:creationId xmlns:a16="http://schemas.microsoft.com/office/drawing/2014/main" id="{E635308B-5359-9696-28AB-3DBD93E12EBA}"/>
                </a:ext>
              </a:extLst>
            </p:cNvPr>
            <p:cNvGrpSpPr/>
            <p:nvPr/>
          </p:nvGrpSpPr>
          <p:grpSpPr>
            <a:xfrm>
              <a:off x="4344309" y="3050583"/>
              <a:ext cx="71183" cy="82738"/>
              <a:chOff x="3242360" y="3002985"/>
              <a:chExt cx="71183" cy="82738"/>
            </a:xfrm>
          </p:grpSpPr>
          <p:sp>
            <p:nvSpPr>
              <p:cNvPr id="447" name="AutoShape 1">
                <a:extLst>
                  <a:ext uri="{FF2B5EF4-FFF2-40B4-BE49-F238E27FC236}">
                    <a16:creationId xmlns:a16="http://schemas.microsoft.com/office/drawing/2014/main" id="{F6CA2980-8221-7E38-56B9-3EAD41615DC3}"/>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48" name="AutoShape 2">
                <a:extLst>
                  <a:ext uri="{FF2B5EF4-FFF2-40B4-BE49-F238E27FC236}">
                    <a16:creationId xmlns:a16="http://schemas.microsoft.com/office/drawing/2014/main" id="{1875F98C-423D-E537-D286-B72E53D44701}"/>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23" name="Group 322">
              <a:extLst>
                <a:ext uri="{FF2B5EF4-FFF2-40B4-BE49-F238E27FC236}">
                  <a16:creationId xmlns:a16="http://schemas.microsoft.com/office/drawing/2014/main" id="{BFB5B4DC-7355-CCBB-05E1-A2EFBB9E32EE}"/>
                </a:ext>
              </a:extLst>
            </p:cNvPr>
            <p:cNvGrpSpPr/>
            <p:nvPr/>
          </p:nvGrpSpPr>
          <p:grpSpPr>
            <a:xfrm>
              <a:off x="4382096" y="3671412"/>
              <a:ext cx="71183" cy="82738"/>
              <a:chOff x="3242360" y="3002985"/>
              <a:chExt cx="71183" cy="82738"/>
            </a:xfrm>
          </p:grpSpPr>
          <p:sp>
            <p:nvSpPr>
              <p:cNvPr id="445" name="AutoShape 1">
                <a:extLst>
                  <a:ext uri="{FF2B5EF4-FFF2-40B4-BE49-F238E27FC236}">
                    <a16:creationId xmlns:a16="http://schemas.microsoft.com/office/drawing/2014/main" id="{A4604603-DBA4-6753-087E-C03F1903F220}"/>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46" name="AutoShape 2">
                <a:extLst>
                  <a:ext uri="{FF2B5EF4-FFF2-40B4-BE49-F238E27FC236}">
                    <a16:creationId xmlns:a16="http://schemas.microsoft.com/office/drawing/2014/main" id="{624B9777-9721-F47B-28F3-189390CFC484}"/>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24" name="Group 323">
              <a:extLst>
                <a:ext uri="{FF2B5EF4-FFF2-40B4-BE49-F238E27FC236}">
                  <a16:creationId xmlns:a16="http://schemas.microsoft.com/office/drawing/2014/main" id="{986EE818-D035-0456-5179-FA234162ED39}"/>
                </a:ext>
              </a:extLst>
            </p:cNvPr>
            <p:cNvGrpSpPr/>
            <p:nvPr/>
          </p:nvGrpSpPr>
          <p:grpSpPr>
            <a:xfrm>
              <a:off x="4284201" y="3678162"/>
              <a:ext cx="71183" cy="82738"/>
              <a:chOff x="3242360" y="3002985"/>
              <a:chExt cx="71183" cy="82738"/>
            </a:xfrm>
          </p:grpSpPr>
          <p:sp>
            <p:nvSpPr>
              <p:cNvPr id="443" name="AutoShape 1">
                <a:extLst>
                  <a:ext uri="{FF2B5EF4-FFF2-40B4-BE49-F238E27FC236}">
                    <a16:creationId xmlns:a16="http://schemas.microsoft.com/office/drawing/2014/main" id="{3CE4E048-03F1-ACB0-1718-AB273B27FC85}"/>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44" name="AutoShape 2">
                <a:extLst>
                  <a:ext uri="{FF2B5EF4-FFF2-40B4-BE49-F238E27FC236}">
                    <a16:creationId xmlns:a16="http://schemas.microsoft.com/office/drawing/2014/main" id="{D3986A60-23AA-4DDB-0D86-234FF5A0810D}"/>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25" name="Group 324">
              <a:extLst>
                <a:ext uri="{FF2B5EF4-FFF2-40B4-BE49-F238E27FC236}">
                  <a16:creationId xmlns:a16="http://schemas.microsoft.com/office/drawing/2014/main" id="{0CDCC910-F8F4-1480-8D66-60257009488A}"/>
                </a:ext>
              </a:extLst>
            </p:cNvPr>
            <p:cNvGrpSpPr/>
            <p:nvPr/>
          </p:nvGrpSpPr>
          <p:grpSpPr>
            <a:xfrm>
              <a:off x="4400459" y="3157363"/>
              <a:ext cx="71183" cy="82738"/>
              <a:chOff x="3242360" y="3002985"/>
              <a:chExt cx="71183" cy="82738"/>
            </a:xfrm>
          </p:grpSpPr>
          <p:sp>
            <p:nvSpPr>
              <p:cNvPr id="441" name="AutoShape 1">
                <a:extLst>
                  <a:ext uri="{FF2B5EF4-FFF2-40B4-BE49-F238E27FC236}">
                    <a16:creationId xmlns:a16="http://schemas.microsoft.com/office/drawing/2014/main" id="{723908E4-AD45-58F2-450E-15FB76473CF0}"/>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42" name="AutoShape 2">
                <a:extLst>
                  <a:ext uri="{FF2B5EF4-FFF2-40B4-BE49-F238E27FC236}">
                    <a16:creationId xmlns:a16="http://schemas.microsoft.com/office/drawing/2014/main" id="{DAA4F631-C1C6-3B28-6006-6489CAC64BE3}"/>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26" name="Group 325">
              <a:extLst>
                <a:ext uri="{FF2B5EF4-FFF2-40B4-BE49-F238E27FC236}">
                  <a16:creationId xmlns:a16="http://schemas.microsoft.com/office/drawing/2014/main" id="{1C612358-AB90-D9F8-4C03-7E54304E6635}"/>
                </a:ext>
              </a:extLst>
            </p:cNvPr>
            <p:cNvGrpSpPr/>
            <p:nvPr/>
          </p:nvGrpSpPr>
          <p:grpSpPr>
            <a:xfrm>
              <a:off x="4383600" y="3379651"/>
              <a:ext cx="71183" cy="82738"/>
              <a:chOff x="3242360" y="3002985"/>
              <a:chExt cx="71183" cy="82738"/>
            </a:xfrm>
          </p:grpSpPr>
          <p:sp>
            <p:nvSpPr>
              <p:cNvPr id="439" name="AutoShape 1">
                <a:extLst>
                  <a:ext uri="{FF2B5EF4-FFF2-40B4-BE49-F238E27FC236}">
                    <a16:creationId xmlns:a16="http://schemas.microsoft.com/office/drawing/2014/main" id="{DA267E2A-7901-5ED8-B4AA-D359A00CC979}"/>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40" name="AutoShape 2">
                <a:extLst>
                  <a:ext uri="{FF2B5EF4-FFF2-40B4-BE49-F238E27FC236}">
                    <a16:creationId xmlns:a16="http://schemas.microsoft.com/office/drawing/2014/main" id="{D3960C6E-0C30-FC23-4531-CBCE9469C794}"/>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27" name="Group 326">
              <a:extLst>
                <a:ext uri="{FF2B5EF4-FFF2-40B4-BE49-F238E27FC236}">
                  <a16:creationId xmlns:a16="http://schemas.microsoft.com/office/drawing/2014/main" id="{D8265D0A-A1DA-9F6E-EA41-0313FBEF0C07}"/>
                </a:ext>
              </a:extLst>
            </p:cNvPr>
            <p:cNvGrpSpPr/>
            <p:nvPr/>
          </p:nvGrpSpPr>
          <p:grpSpPr>
            <a:xfrm>
              <a:off x="4334995" y="2296309"/>
              <a:ext cx="71183" cy="82738"/>
              <a:chOff x="3236139" y="2935592"/>
              <a:chExt cx="71183" cy="82738"/>
            </a:xfrm>
          </p:grpSpPr>
          <p:sp>
            <p:nvSpPr>
              <p:cNvPr id="437" name="AutoShape 1">
                <a:extLst>
                  <a:ext uri="{FF2B5EF4-FFF2-40B4-BE49-F238E27FC236}">
                    <a16:creationId xmlns:a16="http://schemas.microsoft.com/office/drawing/2014/main" id="{40BDC214-C0D4-A269-25E3-6DFBDA86BA0E}"/>
                  </a:ext>
                </a:extLst>
              </p:cNvPr>
              <p:cNvSpPr>
                <a:spLocks/>
              </p:cNvSpPr>
              <p:nvPr/>
            </p:nvSpPr>
            <p:spPr bwMode="auto">
              <a:xfrm rot="10750041">
                <a:off x="3236139" y="2935592"/>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38" name="AutoShape 2">
                <a:extLst>
                  <a:ext uri="{FF2B5EF4-FFF2-40B4-BE49-F238E27FC236}">
                    <a16:creationId xmlns:a16="http://schemas.microsoft.com/office/drawing/2014/main" id="{E00AAA0E-9E60-4965-AB13-DE69705C1DB9}"/>
                  </a:ext>
                </a:extLst>
              </p:cNvPr>
              <p:cNvSpPr>
                <a:spLocks/>
              </p:cNvSpPr>
              <p:nvPr/>
            </p:nvSpPr>
            <p:spPr bwMode="auto">
              <a:xfrm rot="11117531">
                <a:off x="3257142" y="2951313"/>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28" name="Group 327">
              <a:extLst>
                <a:ext uri="{FF2B5EF4-FFF2-40B4-BE49-F238E27FC236}">
                  <a16:creationId xmlns:a16="http://schemas.microsoft.com/office/drawing/2014/main" id="{E4699AE1-AC53-CA93-2857-39D1F0473B56}"/>
                </a:ext>
              </a:extLst>
            </p:cNvPr>
            <p:cNvGrpSpPr/>
            <p:nvPr/>
          </p:nvGrpSpPr>
          <p:grpSpPr>
            <a:xfrm>
              <a:off x="4344238" y="2552236"/>
              <a:ext cx="71183" cy="82738"/>
              <a:chOff x="3242360" y="3002985"/>
              <a:chExt cx="71183" cy="82738"/>
            </a:xfrm>
          </p:grpSpPr>
          <p:sp>
            <p:nvSpPr>
              <p:cNvPr id="435" name="AutoShape 1">
                <a:extLst>
                  <a:ext uri="{FF2B5EF4-FFF2-40B4-BE49-F238E27FC236}">
                    <a16:creationId xmlns:a16="http://schemas.microsoft.com/office/drawing/2014/main" id="{2E5A72A6-6E4E-CADC-1BDA-395D366B38BE}"/>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36" name="AutoShape 2">
                <a:extLst>
                  <a:ext uri="{FF2B5EF4-FFF2-40B4-BE49-F238E27FC236}">
                    <a16:creationId xmlns:a16="http://schemas.microsoft.com/office/drawing/2014/main" id="{A2023079-DA05-CE87-4BFA-0532AD9AA334}"/>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29" name="Group 328">
              <a:extLst>
                <a:ext uri="{FF2B5EF4-FFF2-40B4-BE49-F238E27FC236}">
                  <a16:creationId xmlns:a16="http://schemas.microsoft.com/office/drawing/2014/main" id="{671E25D9-32FC-FA15-0EF4-8D895E075A79}"/>
                </a:ext>
              </a:extLst>
            </p:cNvPr>
            <p:cNvGrpSpPr/>
            <p:nvPr/>
          </p:nvGrpSpPr>
          <p:grpSpPr>
            <a:xfrm>
              <a:off x="4315973" y="3869806"/>
              <a:ext cx="71183" cy="82738"/>
              <a:chOff x="3242360" y="3002985"/>
              <a:chExt cx="71183" cy="82738"/>
            </a:xfrm>
          </p:grpSpPr>
          <p:sp>
            <p:nvSpPr>
              <p:cNvPr id="433" name="AutoShape 1">
                <a:extLst>
                  <a:ext uri="{FF2B5EF4-FFF2-40B4-BE49-F238E27FC236}">
                    <a16:creationId xmlns:a16="http://schemas.microsoft.com/office/drawing/2014/main" id="{16F5A477-F537-B11E-BF93-DDB0612D36A4}"/>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34" name="AutoShape 2">
                <a:extLst>
                  <a:ext uri="{FF2B5EF4-FFF2-40B4-BE49-F238E27FC236}">
                    <a16:creationId xmlns:a16="http://schemas.microsoft.com/office/drawing/2014/main" id="{5AD18480-9E5F-E358-CAA8-B22F01D577B6}"/>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30" name="Group 329">
              <a:extLst>
                <a:ext uri="{FF2B5EF4-FFF2-40B4-BE49-F238E27FC236}">
                  <a16:creationId xmlns:a16="http://schemas.microsoft.com/office/drawing/2014/main" id="{A0FEF13F-8585-5C2A-103C-89ADC7DD0344}"/>
                </a:ext>
              </a:extLst>
            </p:cNvPr>
            <p:cNvGrpSpPr/>
            <p:nvPr/>
          </p:nvGrpSpPr>
          <p:grpSpPr>
            <a:xfrm>
              <a:off x="4343540" y="2714087"/>
              <a:ext cx="71183" cy="82738"/>
              <a:chOff x="3242360" y="3002985"/>
              <a:chExt cx="71183" cy="82738"/>
            </a:xfrm>
          </p:grpSpPr>
          <p:sp>
            <p:nvSpPr>
              <p:cNvPr id="431" name="AutoShape 1">
                <a:extLst>
                  <a:ext uri="{FF2B5EF4-FFF2-40B4-BE49-F238E27FC236}">
                    <a16:creationId xmlns:a16="http://schemas.microsoft.com/office/drawing/2014/main" id="{2D47241D-8782-9CD1-3003-1D2019A6FF7C}"/>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32" name="AutoShape 2">
                <a:extLst>
                  <a:ext uri="{FF2B5EF4-FFF2-40B4-BE49-F238E27FC236}">
                    <a16:creationId xmlns:a16="http://schemas.microsoft.com/office/drawing/2014/main" id="{9742E3FB-2B36-FE14-9877-1C3D86F8AD95}"/>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31" name="Group 330">
              <a:extLst>
                <a:ext uri="{FF2B5EF4-FFF2-40B4-BE49-F238E27FC236}">
                  <a16:creationId xmlns:a16="http://schemas.microsoft.com/office/drawing/2014/main" id="{F1906BCC-A4AF-C826-CE13-914312922DE5}"/>
                </a:ext>
              </a:extLst>
            </p:cNvPr>
            <p:cNvGrpSpPr/>
            <p:nvPr/>
          </p:nvGrpSpPr>
          <p:grpSpPr>
            <a:xfrm>
              <a:off x="4329398" y="1943384"/>
              <a:ext cx="71183" cy="82738"/>
              <a:chOff x="3239286" y="3016004"/>
              <a:chExt cx="71183" cy="82738"/>
            </a:xfrm>
          </p:grpSpPr>
          <p:sp>
            <p:nvSpPr>
              <p:cNvPr id="429" name="AutoShape 1">
                <a:extLst>
                  <a:ext uri="{FF2B5EF4-FFF2-40B4-BE49-F238E27FC236}">
                    <a16:creationId xmlns:a16="http://schemas.microsoft.com/office/drawing/2014/main" id="{EDA7F749-1758-DA22-7A55-631BDAF02FC7}"/>
                  </a:ext>
                </a:extLst>
              </p:cNvPr>
              <p:cNvSpPr>
                <a:spLocks/>
              </p:cNvSpPr>
              <p:nvPr/>
            </p:nvSpPr>
            <p:spPr bwMode="auto">
              <a:xfrm rot="10750041">
                <a:off x="3239286" y="301600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30" name="AutoShape 2">
                <a:extLst>
                  <a:ext uri="{FF2B5EF4-FFF2-40B4-BE49-F238E27FC236}">
                    <a16:creationId xmlns:a16="http://schemas.microsoft.com/office/drawing/2014/main" id="{35833BE5-37A4-2EE3-14AF-3DC114A03463}"/>
                  </a:ext>
                </a:extLst>
              </p:cNvPr>
              <p:cNvSpPr>
                <a:spLocks/>
              </p:cNvSpPr>
              <p:nvPr/>
            </p:nvSpPr>
            <p:spPr bwMode="auto">
              <a:xfrm rot="11117531">
                <a:off x="3260289" y="303172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32" name="Group 331">
              <a:extLst>
                <a:ext uri="{FF2B5EF4-FFF2-40B4-BE49-F238E27FC236}">
                  <a16:creationId xmlns:a16="http://schemas.microsoft.com/office/drawing/2014/main" id="{2F59AE83-EA99-C579-142B-E7701AB16438}"/>
                </a:ext>
              </a:extLst>
            </p:cNvPr>
            <p:cNvGrpSpPr/>
            <p:nvPr/>
          </p:nvGrpSpPr>
          <p:grpSpPr>
            <a:xfrm>
              <a:off x="4333490" y="1664708"/>
              <a:ext cx="71183" cy="82738"/>
              <a:chOff x="3232808" y="3018870"/>
              <a:chExt cx="71183" cy="82738"/>
            </a:xfrm>
          </p:grpSpPr>
          <p:sp>
            <p:nvSpPr>
              <p:cNvPr id="427" name="AutoShape 1">
                <a:extLst>
                  <a:ext uri="{FF2B5EF4-FFF2-40B4-BE49-F238E27FC236}">
                    <a16:creationId xmlns:a16="http://schemas.microsoft.com/office/drawing/2014/main" id="{21776AD5-C08B-4D6D-780A-2150F0C5BA74}"/>
                  </a:ext>
                </a:extLst>
              </p:cNvPr>
              <p:cNvSpPr>
                <a:spLocks/>
              </p:cNvSpPr>
              <p:nvPr/>
            </p:nvSpPr>
            <p:spPr bwMode="auto">
              <a:xfrm rot="10750041">
                <a:off x="3232808" y="30188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28" name="AutoShape 2">
                <a:extLst>
                  <a:ext uri="{FF2B5EF4-FFF2-40B4-BE49-F238E27FC236}">
                    <a16:creationId xmlns:a16="http://schemas.microsoft.com/office/drawing/2014/main" id="{2D5B279F-684F-DC32-0332-50D06BF8D515}"/>
                  </a:ext>
                </a:extLst>
              </p:cNvPr>
              <p:cNvSpPr>
                <a:spLocks/>
              </p:cNvSpPr>
              <p:nvPr/>
            </p:nvSpPr>
            <p:spPr bwMode="auto">
              <a:xfrm rot="11117531">
                <a:off x="3253811" y="30345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33" name="Group 332">
              <a:extLst>
                <a:ext uri="{FF2B5EF4-FFF2-40B4-BE49-F238E27FC236}">
                  <a16:creationId xmlns:a16="http://schemas.microsoft.com/office/drawing/2014/main" id="{207C5BFB-62AA-59AD-F50B-0E1C2F18C223}"/>
                </a:ext>
              </a:extLst>
            </p:cNvPr>
            <p:cNvGrpSpPr/>
            <p:nvPr/>
          </p:nvGrpSpPr>
          <p:grpSpPr>
            <a:xfrm>
              <a:off x="4419598" y="3791717"/>
              <a:ext cx="71183" cy="82738"/>
              <a:chOff x="3242360" y="3002985"/>
              <a:chExt cx="71183" cy="82738"/>
            </a:xfrm>
          </p:grpSpPr>
          <p:sp>
            <p:nvSpPr>
              <p:cNvPr id="425" name="AutoShape 1">
                <a:extLst>
                  <a:ext uri="{FF2B5EF4-FFF2-40B4-BE49-F238E27FC236}">
                    <a16:creationId xmlns:a16="http://schemas.microsoft.com/office/drawing/2014/main" id="{F77C27A8-51D2-49C4-2E34-C206C38EB5DC}"/>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26" name="AutoShape 2">
                <a:extLst>
                  <a:ext uri="{FF2B5EF4-FFF2-40B4-BE49-F238E27FC236}">
                    <a16:creationId xmlns:a16="http://schemas.microsoft.com/office/drawing/2014/main" id="{81CF1335-BCA3-A8E3-067E-8797BE0E6946}"/>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34" name="Group 333">
              <a:extLst>
                <a:ext uri="{FF2B5EF4-FFF2-40B4-BE49-F238E27FC236}">
                  <a16:creationId xmlns:a16="http://schemas.microsoft.com/office/drawing/2014/main" id="{40A0AEC0-2BBC-0BC2-9075-E1917450A360}"/>
                </a:ext>
              </a:extLst>
            </p:cNvPr>
            <p:cNvGrpSpPr/>
            <p:nvPr/>
          </p:nvGrpSpPr>
          <p:grpSpPr>
            <a:xfrm>
              <a:off x="4344237" y="2841578"/>
              <a:ext cx="71183" cy="82738"/>
              <a:chOff x="3242360" y="2938333"/>
              <a:chExt cx="71183" cy="82738"/>
            </a:xfrm>
          </p:grpSpPr>
          <p:sp>
            <p:nvSpPr>
              <p:cNvPr id="423" name="AutoShape 1">
                <a:extLst>
                  <a:ext uri="{FF2B5EF4-FFF2-40B4-BE49-F238E27FC236}">
                    <a16:creationId xmlns:a16="http://schemas.microsoft.com/office/drawing/2014/main" id="{FDDBDD51-5BF2-AAB8-2A7E-6ED4B8FA3FA9}"/>
                  </a:ext>
                </a:extLst>
              </p:cNvPr>
              <p:cNvSpPr>
                <a:spLocks/>
              </p:cNvSpPr>
              <p:nvPr/>
            </p:nvSpPr>
            <p:spPr bwMode="auto">
              <a:xfrm rot="10750041">
                <a:off x="3242360" y="29383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24" name="AutoShape 2">
                <a:extLst>
                  <a:ext uri="{FF2B5EF4-FFF2-40B4-BE49-F238E27FC236}">
                    <a16:creationId xmlns:a16="http://schemas.microsoft.com/office/drawing/2014/main" id="{BD9DC3E1-72A5-ECA6-20E1-BD6AE85179AF}"/>
                  </a:ext>
                </a:extLst>
              </p:cNvPr>
              <p:cNvSpPr>
                <a:spLocks/>
              </p:cNvSpPr>
              <p:nvPr/>
            </p:nvSpPr>
            <p:spPr bwMode="auto">
              <a:xfrm rot="11117531">
                <a:off x="3257186" y="295543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35" name="Group 334">
              <a:extLst>
                <a:ext uri="{FF2B5EF4-FFF2-40B4-BE49-F238E27FC236}">
                  <a16:creationId xmlns:a16="http://schemas.microsoft.com/office/drawing/2014/main" id="{E37B44E1-438F-D846-9D25-D88DB2ABBCCC}"/>
                </a:ext>
              </a:extLst>
            </p:cNvPr>
            <p:cNvGrpSpPr/>
            <p:nvPr/>
          </p:nvGrpSpPr>
          <p:grpSpPr>
            <a:xfrm>
              <a:off x="4157192" y="3947657"/>
              <a:ext cx="441313" cy="1795801"/>
              <a:chOff x="4166717" y="3947657"/>
              <a:chExt cx="441313" cy="1795801"/>
            </a:xfrm>
          </p:grpSpPr>
          <p:grpSp>
            <p:nvGrpSpPr>
              <p:cNvPr id="339" name="Group 338">
                <a:extLst>
                  <a:ext uri="{FF2B5EF4-FFF2-40B4-BE49-F238E27FC236}">
                    <a16:creationId xmlns:a16="http://schemas.microsoft.com/office/drawing/2014/main" id="{5C7E3ECE-D99D-5B14-2FCD-E11C56519D1B}"/>
                  </a:ext>
                </a:extLst>
              </p:cNvPr>
              <p:cNvGrpSpPr/>
              <p:nvPr/>
            </p:nvGrpSpPr>
            <p:grpSpPr>
              <a:xfrm>
                <a:off x="4408546" y="3965043"/>
                <a:ext cx="71183" cy="82738"/>
                <a:chOff x="3242360" y="3002985"/>
                <a:chExt cx="71183" cy="82738"/>
              </a:xfrm>
            </p:grpSpPr>
            <p:sp>
              <p:nvSpPr>
                <p:cNvPr id="419" name="AutoShape 1">
                  <a:extLst>
                    <a:ext uri="{FF2B5EF4-FFF2-40B4-BE49-F238E27FC236}">
                      <a16:creationId xmlns:a16="http://schemas.microsoft.com/office/drawing/2014/main" id="{DC822758-8885-BDB8-779B-0295957F25EA}"/>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20" name="AutoShape 2">
                  <a:extLst>
                    <a:ext uri="{FF2B5EF4-FFF2-40B4-BE49-F238E27FC236}">
                      <a16:creationId xmlns:a16="http://schemas.microsoft.com/office/drawing/2014/main" id="{CA41E8A1-85F0-75E0-68EB-8A69117EFC58}"/>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346" name="Oval 73">
                <a:extLst>
                  <a:ext uri="{FF2B5EF4-FFF2-40B4-BE49-F238E27FC236}">
                    <a16:creationId xmlns:a16="http://schemas.microsoft.com/office/drawing/2014/main" id="{17C13B70-5B84-56D3-5134-1A9EAF3687C4}"/>
                  </a:ext>
                </a:extLst>
              </p:cNvPr>
              <p:cNvSpPr/>
              <p:nvPr/>
            </p:nvSpPr>
            <p:spPr>
              <a:xfrm>
                <a:off x="4169738" y="5186541"/>
                <a:ext cx="438292" cy="556917"/>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7" name="Rectangle 346">
                <a:extLst>
                  <a:ext uri="{FF2B5EF4-FFF2-40B4-BE49-F238E27FC236}">
                    <a16:creationId xmlns:a16="http://schemas.microsoft.com/office/drawing/2014/main" id="{7B309A38-BC13-2E24-F5AB-440C3493B449}"/>
                  </a:ext>
                </a:extLst>
              </p:cNvPr>
              <p:cNvSpPr/>
              <p:nvPr/>
            </p:nvSpPr>
            <p:spPr>
              <a:xfrm>
                <a:off x="4169737" y="4845559"/>
                <a:ext cx="438292" cy="6163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8" name="Freeform 75">
                <a:extLst>
                  <a:ext uri="{FF2B5EF4-FFF2-40B4-BE49-F238E27FC236}">
                    <a16:creationId xmlns:a16="http://schemas.microsoft.com/office/drawing/2014/main" id="{A404BDB1-6910-9317-E1D0-F2E48E3CEA67}"/>
                  </a:ext>
                </a:extLst>
              </p:cNvPr>
              <p:cNvSpPr/>
              <p:nvPr/>
            </p:nvSpPr>
            <p:spPr>
              <a:xfrm>
                <a:off x="4168077" y="3947657"/>
                <a:ext cx="439953" cy="1528815"/>
              </a:xfrm>
              <a:custGeom>
                <a:avLst/>
                <a:gdLst>
                  <a:gd name="connsiteX0" fmla="*/ 0 w 1117600"/>
                  <a:gd name="connsiteY0" fmla="*/ 2975428 h 3018971"/>
                  <a:gd name="connsiteX1" fmla="*/ 0 w 1117600"/>
                  <a:gd name="connsiteY1" fmla="*/ 0 h 3018971"/>
                  <a:gd name="connsiteX2" fmla="*/ 1117600 w 1117600"/>
                  <a:gd name="connsiteY2" fmla="*/ 0 h 3018971"/>
                  <a:gd name="connsiteX3" fmla="*/ 1117600 w 1117600"/>
                  <a:gd name="connsiteY3" fmla="*/ 3018971 h 3018971"/>
                </a:gdLst>
                <a:ahLst/>
                <a:cxnLst>
                  <a:cxn ang="0">
                    <a:pos x="connsiteX0" y="connsiteY0"/>
                  </a:cxn>
                  <a:cxn ang="0">
                    <a:pos x="connsiteX1" y="connsiteY1"/>
                  </a:cxn>
                  <a:cxn ang="0">
                    <a:pos x="connsiteX2" y="connsiteY2"/>
                  </a:cxn>
                  <a:cxn ang="0">
                    <a:pos x="connsiteX3" y="connsiteY3"/>
                  </a:cxn>
                </a:cxnLst>
                <a:rect l="l" t="t" r="r" b="b"/>
                <a:pathLst>
                  <a:path w="1117600" h="3018971">
                    <a:moveTo>
                      <a:pt x="0" y="2975428"/>
                    </a:moveTo>
                    <a:lnTo>
                      <a:pt x="0" y="0"/>
                    </a:lnTo>
                    <a:lnTo>
                      <a:pt x="1117600" y="0"/>
                    </a:lnTo>
                    <a:lnTo>
                      <a:pt x="1117600" y="301897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49" name="Group 76">
                <a:extLst>
                  <a:ext uri="{FF2B5EF4-FFF2-40B4-BE49-F238E27FC236}">
                    <a16:creationId xmlns:a16="http://schemas.microsoft.com/office/drawing/2014/main" id="{F068B786-A598-226A-88B8-24CD7CDE6089}"/>
                  </a:ext>
                </a:extLst>
              </p:cNvPr>
              <p:cNvGrpSpPr/>
              <p:nvPr/>
            </p:nvGrpSpPr>
            <p:grpSpPr>
              <a:xfrm>
                <a:off x="4225233" y="5040183"/>
                <a:ext cx="198628" cy="252858"/>
                <a:chOff x="13827782" y="4264886"/>
                <a:chExt cx="685955" cy="666177"/>
              </a:xfrm>
            </p:grpSpPr>
            <p:sp>
              <p:nvSpPr>
                <p:cNvPr id="405" name="AutoShape 1">
                  <a:extLst>
                    <a:ext uri="{FF2B5EF4-FFF2-40B4-BE49-F238E27FC236}">
                      <a16:creationId xmlns:a16="http://schemas.microsoft.com/office/drawing/2014/main" id="{7D0C435B-13CE-111D-FDE9-85B4E95E443E}"/>
                    </a:ext>
                  </a:extLst>
                </p:cNvPr>
                <p:cNvSpPr>
                  <a:spLocks/>
                </p:cNvSpPr>
                <p:nvPr/>
              </p:nvSpPr>
              <p:spPr bwMode="auto">
                <a:xfrm rot="21550041">
                  <a:off x="13827782" y="4264886"/>
                  <a:ext cx="685955" cy="666177"/>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00B050"/>
                </a:solidFill>
                <a:ln w="12700" cap="flat" cmpd="sng">
                  <a:solidFill>
                    <a:schemeClr val="tx1"/>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06" name="AutoShape 2">
                  <a:extLst>
                    <a:ext uri="{FF2B5EF4-FFF2-40B4-BE49-F238E27FC236}">
                      <a16:creationId xmlns:a16="http://schemas.microsoft.com/office/drawing/2014/main" id="{27985F37-D4EF-24DE-C3B3-7F1FAEDDDDAD}"/>
                    </a:ext>
                  </a:extLst>
                </p:cNvPr>
                <p:cNvSpPr>
                  <a:spLocks/>
                </p:cNvSpPr>
                <p:nvPr/>
              </p:nvSpPr>
              <p:spPr bwMode="auto">
                <a:xfrm rot="317531">
                  <a:off x="13972734" y="4396958"/>
                  <a:ext cx="432194" cy="412999"/>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50" name="Group 77">
                <a:extLst>
                  <a:ext uri="{FF2B5EF4-FFF2-40B4-BE49-F238E27FC236}">
                    <a16:creationId xmlns:a16="http://schemas.microsoft.com/office/drawing/2014/main" id="{8B1A354B-03F2-B43C-8970-DA2D046E320F}"/>
                  </a:ext>
                </a:extLst>
              </p:cNvPr>
              <p:cNvGrpSpPr/>
              <p:nvPr/>
            </p:nvGrpSpPr>
            <p:grpSpPr>
              <a:xfrm>
                <a:off x="4388053" y="5274325"/>
                <a:ext cx="198628" cy="252858"/>
                <a:chOff x="14972651" y="4412318"/>
                <a:chExt cx="685955" cy="666177"/>
              </a:xfrm>
            </p:grpSpPr>
            <p:sp>
              <p:nvSpPr>
                <p:cNvPr id="403" name="AutoShape 1">
                  <a:extLst>
                    <a:ext uri="{FF2B5EF4-FFF2-40B4-BE49-F238E27FC236}">
                      <a16:creationId xmlns:a16="http://schemas.microsoft.com/office/drawing/2014/main" id="{69E680B7-055F-70B9-1525-B4201B2F0A63}"/>
                    </a:ext>
                  </a:extLst>
                </p:cNvPr>
                <p:cNvSpPr>
                  <a:spLocks/>
                </p:cNvSpPr>
                <p:nvPr/>
              </p:nvSpPr>
              <p:spPr bwMode="auto">
                <a:xfrm rot="21550041">
                  <a:off x="14972651" y="4412318"/>
                  <a:ext cx="685955" cy="666177"/>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00B050"/>
                </a:solidFill>
                <a:ln w="12700" cap="flat" cmpd="sng">
                  <a:solidFill>
                    <a:schemeClr val="tx1"/>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04" name="AutoShape 2">
                  <a:extLst>
                    <a:ext uri="{FF2B5EF4-FFF2-40B4-BE49-F238E27FC236}">
                      <a16:creationId xmlns:a16="http://schemas.microsoft.com/office/drawing/2014/main" id="{59666E19-4E01-D865-0DC2-9DDAE59D051F}"/>
                    </a:ext>
                  </a:extLst>
                </p:cNvPr>
                <p:cNvSpPr>
                  <a:spLocks/>
                </p:cNvSpPr>
                <p:nvPr/>
              </p:nvSpPr>
              <p:spPr bwMode="auto">
                <a:xfrm rot="317531">
                  <a:off x="15154865" y="4577808"/>
                  <a:ext cx="432194" cy="412998"/>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351" name="Group 78">
                <a:extLst>
                  <a:ext uri="{FF2B5EF4-FFF2-40B4-BE49-F238E27FC236}">
                    <a16:creationId xmlns:a16="http://schemas.microsoft.com/office/drawing/2014/main" id="{F9771757-F420-6659-2A5F-942032FC0FFB}"/>
                  </a:ext>
                </a:extLst>
              </p:cNvPr>
              <p:cNvGrpSpPr/>
              <p:nvPr/>
            </p:nvGrpSpPr>
            <p:grpSpPr>
              <a:xfrm>
                <a:off x="4187143" y="5330223"/>
                <a:ext cx="198628" cy="252858"/>
                <a:chOff x="14972651" y="4412318"/>
                <a:chExt cx="685955" cy="666177"/>
              </a:xfrm>
            </p:grpSpPr>
            <p:sp>
              <p:nvSpPr>
                <p:cNvPr id="401" name="AutoShape 1">
                  <a:extLst>
                    <a:ext uri="{FF2B5EF4-FFF2-40B4-BE49-F238E27FC236}">
                      <a16:creationId xmlns:a16="http://schemas.microsoft.com/office/drawing/2014/main" id="{A987FCD1-A9A2-7C06-5448-377F666D3676}"/>
                    </a:ext>
                  </a:extLst>
                </p:cNvPr>
                <p:cNvSpPr>
                  <a:spLocks/>
                </p:cNvSpPr>
                <p:nvPr/>
              </p:nvSpPr>
              <p:spPr bwMode="auto">
                <a:xfrm rot="21550041">
                  <a:off x="14972651" y="4412318"/>
                  <a:ext cx="685955" cy="666177"/>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00B050"/>
                </a:solidFill>
                <a:ln w="12700" cap="flat" cmpd="sng">
                  <a:solidFill>
                    <a:schemeClr val="tx1"/>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02" name="AutoShape 2">
                  <a:extLst>
                    <a:ext uri="{FF2B5EF4-FFF2-40B4-BE49-F238E27FC236}">
                      <a16:creationId xmlns:a16="http://schemas.microsoft.com/office/drawing/2014/main" id="{E957C6B6-0ADC-2A08-70A6-37EDE5E731D1}"/>
                    </a:ext>
                  </a:extLst>
                </p:cNvPr>
                <p:cNvSpPr>
                  <a:spLocks/>
                </p:cNvSpPr>
                <p:nvPr/>
              </p:nvSpPr>
              <p:spPr bwMode="auto">
                <a:xfrm rot="317531">
                  <a:off x="15154865" y="4577808"/>
                  <a:ext cx="432194" cy="412998"/>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352" name="Freeform 1">
                <a:extLst>
                  <a:ext uri="{FF2B5EF4-FFF2-40B4-BE49-F238E27FC236}">
                    <a16:creationId xmlns:a16="http://schemas.microsoft.com/office/drawing/2014/main" id="{40EBB70F-0BBF-E5DC-D59E-58BE748B70FE}"/>
                  </a:ext>
                </a:extLst>
              </p:cNvPr>
              <p:cNvSpPr>
                <a:spLocks/>
              </p:cNvSpPr>
              <p:nvPr/>
            </p:nvSpPr>
            <p:spPr bwMode="auto">
              <a:xfrm rot="18516715">
                <a:off x="4231363" y="5028560"/>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353" name="Freeform 1">
                <a:extLst>
                  <a:ext uri="{FF2B5EF4-FFF2-40B4-BE49-F238E27FC236}">
                    <a16:creationId xmlns:a16="http://schemas.microsoft.com/office/drawing/2014/main" id="{60F9DF16-CFEA-C330-680D-2AE17DC89D4D}"/>
                  </a:ext>
                </a:extLst>
              </p:cNvPr>
              <p:cNvSpPr>
                <a:spLocks/>
              </p:cNvSpPr>
              <p:nvPr/>
            </p:nvSpPr>
            <p:spPr bwMode="auto">
              <a:xfrm rot="18516715">
                <a:off x="4384603" y="5276326"/>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354" name="Freeform 1">
                <a:extLst>
                  <a:ext uri="{FF2B5EF4-FFF2-40B4-BE49-F238E27FC236}">
                    <a16:creationId xmlns:a16="http://schemas.microsoft.com/office/drawing/2014/main" id="{EDDA2E24-4EED-4FB4-D9EF-84B6E8507BE3}"/>
                  </a:ext>
                </a:extLst>
              </p:cNvPr>
              <p:cNvSpPr>
                <a:spLocks/>
              </p:cNvSpPr>
              <p:nvPr/>
            </p:nvSpPr>
            <p:spPr bwMode="auto">
              <a:xfrm rot="18516715">
                <a:off x="4183576" y="5313287"/>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355" name="Freeform 1">
                <a:extLst>
                  <a:ext uri="{FF2B5EF4-FFF2-40B4-BE49-F238E27FC236}">
                    <a16:creationId xmlns:a16="http://schemas.microsoft.com/office/drawing/2014/main" id="{078437FE-197B-AA1A-1F56-188269C12B40}"/>
                  </a:ext>
                </a:extLst>
              </p:cNvPr>
              <p:cNvSpPr>
                <a:spLocks/>
              </p:cNvSpPr>
              <p:nvPr/>
            </p:nvSpPr>
            <p:spPr bwMode="auto">
              <a:xfrm rot="5196645">
                <a:off x="4427337" y="5087629"/>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00B0F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356" name="Freeform 1">
                <a:extLst>
                  <a:ext uri="{FF2B5EF4-FFF2-40B4-BE49-F238E27FC236}">
                    <a16:creationId xmlns:a16="http://schemas.microsoft.com/office/drawing/2014/main" id="{681CFE80-0692-68FC-D949-08351A455FD8}"/>
                  </a:ext>
                </a:extLst>
              </p:cNvPr>
              <p:cNvSpPr>
                <a:spLocks/>
              </p:cNvSpPr>
              <p:nvPr/>
            </p:nvSpPr>
            <p:spPr bwMode="auto">
              <a:xfrm rot="3443443">
                <a:off x="4542286" y="5257341"/>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00B0F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357" name="Freeform 1">
                <a:extLst>
                  <a:ext uri="{FF2B5EF4-FFF2-40B4-BE49-F238E27FC236}">
                    <a16:creationId xmlns:a16="http://schemas.microsoft.com/office/drawing/2014/main" id="{F70C4D71-C24B-1287-2502-EE35231342E5}"/>
                  </a:ext>
                </a:extLst>
              </p:cNvPr>
              <p:cNvSpPr>
                <a:spLocks/>
              </p:cNvSpPr>
              <p:nvPr/>
            </p:nvSpPr>
            <p:spPr bwMode="auto">
              <a:xfrm rot="7692046">
                <a:off x="4343299" y="5547508"/>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00B0F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grpSp>
            <p:nvGrpSpPr>
              <p:cNvPr id="358" name="Group 108">
                <a:extLst>
                  <a:ext uri="{FF2B5EF4-FFF2-40B4-BE49-F238E27FC236}">
                    <a16:creationId xmlns:a16="http://schemas.microsoft.com/office/drawing/2014/main" id="{BFC3B96C-5A42-144A-B8A1-0B4F5EFBB167}"/>
                  </a:ext>
                </a:extLst>
              </p:cNvPr>
              <p:cNvGrpSpPr>
                <a:grpSpLocks/>
              </p:cNvGrpSpPr>
              <p:nvPr/>
            </p:nvGrpSpPr>
            <p:grpSpPr bwMode="auto">
              <a:xfrm rot="12296574">
                <a:off x="4413121" y="4949407"/>
                <a:ext cx="101523" cy="147887"/>
                <a:chOff x="0" y="0"/>
                <a:chExt cx="344" cy="344"/>
              </a:xfrm>
            </p:grpSpPr>
            <p:sp>
              <p:nvSpPr>
                <p:cNvPr id="397" name="Freeform 104">
                  <a:extLst>
                    <a:ext uri="{FF2B5EF4-FFF2-40B4-BE49-F238E27FC236}">
                      <a16:creationId xmlns:a16="http://schemas.microsoft.com/office/drawing/2014/main" id="{1ACB9682-D53A-19C3-110D-82E6454F6755}"/>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98" name="Line 105">
                  <a:extLst>
                    <a:ext uri="{FF2B5EF4-FFF2-40B4-BE49-F238E27FC236}">
                      <a16:creationId xmlns:a16="http://schemas.microsoft.com/office/drawing/2014/main" id="{9C000E16-C9C4-122C-4835-CB7DCEA2CAE0}"/>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399" name="Freeform 106">
                  <a:extLst>
                    <a:ext uri="{FF2B5EF4-FFF2-40B4-BE49-F238E27FC236}">
                      <a16:creationId xmlns:a16="http://schemas.microsoft.com/office/drawing/2014/main" id="{89ECF3B4-546C-BAEF-B74A-34A6E45BB0AB}"/>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400" name="Line 107">
                  <a:extLst>
                    <a:ext uri="{FF2B5EF4-FFF2-40B4-BE49-F238E27FC236}">
                      <a16:creationId xmlns:a16="http://schemas.microsoft.com/office/drawing/2014/main" id="{B3213C70-8F17-C73F-C0C7-572528491594}"/>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grpSp>
            <p:nvGrpSpPr>
              <p:cNvPr id="359" name="Group 108">
                <a:extLst>
                  <a:ext uri="{FF2B5EF4-FFF2-40B4-BE49-F238E27FC236}">
                    <a16:creationId xmlns:a16="http://schemas.microsoft.com/office/drawing/2014/main" id="{2901620C-9611-FDE9-507A-D0C911436A8F}"/>
                  </a:ext>
                </a:extLst>
              </p:cNvPr>
              <p:cNvGrpSpPr>
                <a:grpSpLocks/>
              </p:cNvGrpSpPr>
              <p:nvPr/>
            </p:nvGrpSpPr>
            <p:grpSpPr bwMode="auto">
              <a:xfrm rot="12296574">
                <a:off x="4505343" y="5120408"/>
                <a:ext cx="101523" cy="147887"/>
                <a:chOff x="0" y="0"/>
                <a:chExt cx="344" cy="344"/>
              </a:xfrm>
            </p:grpSpPr>
            <p:sp>
              <p:nvSpPr>
                <p:cNvPr id="393" name="Freeform 104">
                  <a:extLst>
                    <a:ext uri="{FF2B5EF4-FFF2-40B4-BE49-F238E27FC236}">
                      <a16:creationId xmlns:a16="http://schemas.microsoft.com/office/drawing/2014/main" id="{C7AF4F4F-FE2B-5F50-9D0A-AFFBA303D918}"/>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94" name="Line 105">
                  <a:extLst>
                    <a:ext uri="{FF2B5EF4-FFF2-40B4-BE49-F238E27FC236}">
                      <a16:creationId xmlns:a16="http://schemas.microsoft.com/office/drawing/2014/main" id="{B7A935F9-32EE-095A-0CE5-A0C1A98A4E9C}"/>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395" name="Freeform 106">
                  <a:extLst>
                    <a:ext uri="{FF2B5EF4-FFF2-40B4-BE49-F238E27FC236}">
                      <a16:creationId xmlns:a16="http://schemas.microsoft.com/office/drawing/2014/main" id="{B6AB3998-F97F-031A-634C-07D66230964C}"/>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96" name="Line 107">
                  <a:extLst>
                    <a:ext uri="{FF2B5EF4-FFF2-40B4-BE49-F238E27FC236}">
                      <a16:creationId xmlns:a16="http://schemas.microsoft.com/office/drawing/2014/main" id="{C49BFE1E-E143-5A20-286E-9518C848CD0D}"/>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grpSp>
            <p:nvGrpSpPr>
              <p:cNvPr id="360" name="Group 108">
                <a:extLst>
                  <a:ext uri="{FF2B5EF4-FFF2-40B4-BE49-F238E27FC236}">
                    <a16:creationId xmlns:a16="http://schemas.microsoft.com/office/drawing/2014/main" id="{90685372-9E5E-6AE1-DBAA-71CFFA164035}"/>
                  </a:ext>
                </a:extLst>
              </p:cNvPr>
              <p:cNvGrpSpPr>
                <a:grpSpLocks/>
              </p:cNvGrpSpPr>
              <p:nvPr/>
            </p:nvGrpSpPr>
            <p:grpSpPr bwMode="auto">
              <a:xfrm rot="17533910">
                <a:off x="4349507" y="5620250"/>
                <a:ext cx="127550" cy="117710"/>
                <a:chOff x="0" y="0"/>
                <a:chExt cx="344" cy="344"/>
              </a:xfrm>
            </p:grpSpPr>
            <p:sp>
              <p:nvSpPr>
                <p:cNvPr id="389" name="Freeform 104">
                  <a:extLst>
                    <a:ext uri="{FF2B5EF4-FFF2-40B4-BE49-F238E27FC236}">
                      <a16:creationId xmlns:a16="http://schemas.microsoft.com/office/drawing/2014/main" id="{0E8EA477-DCB0-1C43-DE1E-9398B43EBB2B}"/>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90" name="Line 105">
                  <a:extLst>
                    <a:ext uri="{FF2B5EF4-FFF2-40B4-BE49-F238E27FC236}">
                      <a16:creationId xmlns:a16="http://schemas.microsoft.com/office/drawing/2014/main" id="{FFF0896C-914C-A073-E726-50A1F8DC178C}"/>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391" name="Freeform 106">
                  <a:extLst>
                    <a:ext uri="{FF2B5EF4-FFF2-40B4-BE49-F238E27FC236}">
                      <a16:creationId xmlns:a16="http://schemas.microsoft.com/office/drawing/2014/main" id="{850302A4-05EA-22F7-77DC-65FBF7A68990}"/>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92" name="Line 107">
                  <a:extLst>
                    <a:ext uri="{FF2B5EF4-FFF2-40B4-BE49-F238E27FC236}">
                      <a16:creationId xmlns:a16="http://schemas.microsoft.com/office/drawing/2014/main" id="{8736DFAC-40ED-38FD-D460-ED8EAA1F21F7}"/>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grpSp>
            <p:nvGrpSpPr>
              <p:cNvPr id="361" name="Group 113">
                <a:extLst>
                  <a:ext uri="{FF2B5EF4-FFF2-40B4-BE49-F238E27FC236}">
                    <a16:creationId xmlns:a16="http://schemas.microsoft.com/office/drawing/2014/main" id="{0672E7D7-1FC1-8A4E-729A-05CD7E6B4318}"/>
                  </a:ext>
                </a:extLst>
              </p:cNvPr>
              <p:cNvGrpSpPr/>
              <p:nvPr/>
            </p:nvGrpSpPr>
            <p:grpSpPr>
              <a:xfrm rot="11946195">
                <a:off x="4232724" y="4875238"/>
                <a:ext cx="101523" cy="166537"/>
                <a:chOff x="5463312" y="2680115"/>
                <a:chExt cx="251876" cy="328863"/>
              </a:xfrm>
            </p:grpSpPr>
            <p:grpSp>
              <p:nvGrpSpPr>
                <p:cNvPr id="383" name="Group 108">
                  <a:extLst>
                    <a:ext uri="{FF2B5EF4-FFF2-40B4-BE49-F238E27FC236}">
                      <a16:creationId xmlns:a16="http://schemas.microsoft.com/office/drawing/2014/main" id="{B0458757-1DFD-9E12-1BEF-D05167507A26}"/>
                    </a:ext>
                  </a:extLst>
                </p:cNvPr>
                <p:cNvGrpSpPr>
                  <a:grpSpLocks/>
                </p:cNvGrpSpPr>
                <p:nvPr/>
              </p:nvGrpSpPr>
              <p:grpSpPr bwMode="auto">
                <a:xfrm rot="20760000">
                  <a:off x="5463312" y="2680115"/>
                  <a:ext cx="251876" cy="292035"/>
                  <a:chOff x="0" y="0"/>
                  <a:chExt cx="344" cy="344"/>
                </a:xfrm>
              </p:grpSpPr>
              <p:sp>
                <p:nvSpPr>
                  <p:cNvPr id="385" name="Freeform 104">
                    <a:extLst>
                      <a:ext uri="{FF2B5EF4-FFF2-40B4-BE49-F238E27FC236}">
                        <a16:creationId xmlns:a16="http://schemas.microsoft.com/office/drawing/2014/main" id="{A7873725-72DC-4C80-96AF-88BA6BB69B36}"/>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86" name="Line 105">
                    <a:extLst>
                      <a:ext uri="{FF2B5EF4-FFF2-40B4-BE49-F238E27FC236}">
                        <a16:creationId xmlns:a16="http://schemas.microsoft.com/office/drawing/2014/main" id="{83DE9180-CAF2-B310-FC6B-7C3D4D8FE685}"/>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387" name="Freeform 106">
                    <a:extLst>
                      <a:ext uri="{FF2B5EF4-FFF2-40B4-BE49-F238E27FC236}">
                        <a16:creationId xmlns:a16="http://schemas.microsoft.com/office/drawing/2014/main" id="{BA2DCC46-1B7E-DD7A-845D-E9289EC30833}"/>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88" name="Line 107">
                    <a:extLst>
                      <a:ext uri="{FF2B5EF4-FFF2-40B4-BE49-F238E27FC236}">
                        <a16:creationId xmlns:a16="http://schemas.microsoft.com/office/drawing/2014/main" id="{7413E3B6-7C8B-EA7E-7463-0F3E812CAF56}"/>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384" name="Oval 115">
                  <a:extLst>
                    <a:ext uri="{FF2B5EF4-FFF2-40B4-BE49-F238E27FC236}">
                      <a16:creationId xmlns:a16="http://schemas.microsoft.com/office/drawing/2014/main" id="{3F400FB5-385F-C042-F01F-30B7E50CDA20}"/>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2" name="Group 120">
                <a:extLst>
                  <a:ext uri="{FF2B5EF4-FFF2-40B4-BE49-F238E27FC236}">
                    <a16:creationId xmlns:a16="http://schemas.microsoft.com/office/drawing/2014/main" id="{3250EFB5-8F96-1D42-A82E-0EE11F69258A}"/>
                  </a:ext>
                </a:extLst>
              </p:cNvPr>
              <p:cNvGrpSpPr/>
              <p:nvPr/>
            </p:nvGrpSpPr>
            <p:grpSpPr>
              <a:xfrm rot="11946195">
                <a:off x="4177846" y="5167756"/>
                <a:ext cx="101523" cy="166537"/>
                <a:chOff x="5463312" y="2680115"/>
                <a:chExt cx="251876" cy="328863"/>
              </a:xfrm>
            </p:grpSpPr>
            <p:grpSp>
              <p:nvGrpSpPr>
                <p:cNvPr id="377" name="Group 108">
                  <a:extLst>
                    <a:ext uri="{FF2B5EF4-FFF2-40B4-BE49-F238E27FC236}">
                      <a16:creationId xmlns:a16="http://schemas.microsoft.com/office/drawing/2014/main" id="{C5D3F56D-A763-DE8B-02E4-09C44C89652D}"/>
                    </a:ext>
                  </a:extLst>
                </p:cNvPr>
                <p:cNvGrpSpPr>
                  <a:grpSpLocks/>
                </p:cNvGrpSpPr>
                <p:nvPr/>
              </p:nvGrpSpPr>
              <p:grpSpPr bwMode="auto">
                <a:xfrm rot="20760000">
                  <a:off x="5463312" y="2680115"/>
                  <a:ext cx="251876" cy="292035"/>
                  <a:chOff x="0" y="0"/>
                  <a:chExt cx="344" cy="344"/>
                </a:xfrm>
              </p:grpSpPr>
              <p:sp>
                <p:nvSpPr>
                  <p:cNvPr id="379" name="Freeform 104">
                    <a:extLst>
                      <a:ext uri="{FF2B5EF4-FFF2-40B4-BE49-F238E27FC236}">
                        <a16:creationId xmlns:a16="http://schemas.microsoft.com/office/drawing/2014/main" id="{05C5C5B9-80A5-F25E-31AE-F6D9C5239ECB}"/>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80" name="Line 105">
                    <a:extLst>
                      <a:ext uri="{FF2B5EF4-FFF2-40B4-BE49-F238E27FC236}">
                        <a16:creationId xmlns:a16="http://schemas.microsoft.com/office/drawing/2014/main" id="{139B0A43-C23A-255C-C1B2-63EEE8185FEF}"/>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381" name="Freeform 106">
                    <a:extLst>
                      <a:ext uri="{FF2B5EF4-FFF2-40B4-BE49-F238E27FC236}">
                        <a16:creationId xmlns:a16="http://schemas.microsoft.com/office/drawing/2014/main" id="{6E8E4D1E-8390-B97F-6D6F-D4B210A6286E}"/>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82" name="Line 107">
                    <a:extLst>
                      <a:ext uri="{FF2B5EF4-FFF2-40B4-BE49-F238E27FC236}">
                        <a16:creationId xmlns:a16="http://schemas.microsoft.com/office/drawing/2014/main" id="{DF5FC4FB-7CBA-50BE-D43A-5C54D1FB35B6}"/>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378" name="Oval 122">
                  <a:extLst>
                    <a:ext uri="{FF2B5EF4-FFF2-40B4-BE49-F238E27FC236}">
                      <a16:creationId xmlns:a16="http://schemas.microsoft.com/office/drawing/2014/main" id="{786D2044-6B57-3564-E7F7-40749DCC0DDE}"/>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3" name="Group 127">
                <a:extLst>
                  <a:ext uri="{FF2B5EF4-FFF2-40B4-BE49-F238E27FC236}">
                    <a16:creationId xmlns:a16="http://schemas.microsoft.com/office/drawing/2014/main" id="{83A52365-7EE1-BB51-C9D4-EE5DBA1F7C2B}"/>
                  </a:ext>
                </a:extLst>
              </p:cNvPr>
              <p:cNvGrpSpPr/>
              <p:nvPr/>
            </p:nvGrpSpPr>
            <p:grpSpPr>
              <a:xfrm rot="11946195">
                <a:off x="4293778" y="5112489"/>
                <a:ext cx="101523" cy="166537"/>
                <a:chOff x="5463312" y="2680115"/>
                <a:chExt cx="251876" cy="328863"/>
              </a:xfrm>
            </p:grpSpPr>
            <p:grpSp>
              <p:nvGrpSpPr>
                <p:cNvPr id="371" name="Group 108">
                  <a:extLst>
                    <a:ext uri="{FF2B5EF4-FFF2-40B4-BE49-F238E27FC236}">
                      <a16:creationId xmlns:a16="http://schemas.microsoft.com/office/drawing/2014/main" id="{49518072-7449-9CAC-FA17-CB23CF18F0FF}"/>
                    </a:ext>
                  </a:extLst>
                </p:cNvPr>
                <p:cNvGrpSpPr>
                  <a:grpSpLocks/>
                </p:cNvGrpSpPr>
                <p:nvPr/>
              </p:nvGrpSpPr>
              <p:grpSpPr bwMode="auto">
                <a:xfrm rot="20760000">
                  <a:off x="5463312" y="2680115"/>
                  <a:ext cx="251876" cy="292035"/>
                  <a:chOff x="0" y="0"/>
                  <a:chExt cx="344" cy="344"/>
                </a:xfrm>
              </p:grpSpPr>
              <p:sp>
                <p:nvSpPr>
                  <p:cNvPr id="373" name="Freeform 104">
                    <a:extLst>
                      <a:ext uri="{FF2B5EF4-FFF2-40B4-BE49-F238E27FC236}">
                        <a16:creationId xmlns:a16="http://schemas.microsoft.com/office/drawing/2014/main" id="{87AD9CDD-38FA-685B-9ACF-35E9301876DB}"/>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74" name="Line 105">
                    <a:extLst>
                      <a:ext uri="{FF2B5EF4-FFF2-40B4-BE49-F238E27FC236}">
                        <a16:creationId xmlns:a16="http://schemas.microsoft.com/office/drawing/2014/main" id="{C3445859-5608-7BB2-E1E1-ED243A5DB33E}"/>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375" name="Freeform 106">
                    <a:extLst>
                      <a:ext uri="{FF2B5EF4-FFF2-40B4-BE49-F238E27FC236}">
                        <a16:creationId xmlns:a16="http://schemas.microsoft.com/office/drawing/2014/main" id="{BA447E8B-AB17-A8B0-C6F8-9C91AF2A9129}"/>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76" name="Line 107">
                    <a:extLst>
                      <a:ext uri="{FF2B5EF4-FFF2-40B4-BE49-F238E27FC236}">
                        <a16:creationId xmlns:a16="http://schemas.microsoft.com/office/drawing/2014/main" id="{56A6230D-D2E6-30B7-813F-5E8C07FE572C}"/>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372" name="Oval 129">
                  <a:extLst>
                    <a:ext uri="{FF2B5EF4-FFF2-40B4-BE49-F238E27FC236}">
                      <a16:creationId xmlns:a16="http://schemas.microsoft.com/office/drawing/2014/main" id="{85A8296C-1B6B-5652-498E-434422BE7E36}"/>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4" name="Group 134">
                <a:extLst>
                  <a:ext uri="{FF2B5EF4-FFF2-40B4-BE49-F238E27FC236}">
                    <a16:creationId xmlns:a16="http://schemas.microsoft.com/office/drawing/2014/main" id="{14676524-F0D7-F65A-FBBA-A8C0FC2E89D2}"/>
                  </a:ext>
                </a:extLst>
              </p:cNvPr>
              <p:cNvGrpSpPr/>
              <p:nvPr/>
            </p:nvGrpSpPr>
            <p:grpSpPr>
              <a:xfrm rot="16000833">
                <a:off x="4445055" y="5518618"/>
                <a:ext cx="127550" cy="132554"/>
                <a:chOff x="5463312" y="2680115"/>
                <a:chExt cx="251876" cy="328863"/>
              </a:xfrm>
            </p:grpSpPr>
            <p:grpSp>
              <p:nvGrpSpPr>
                <p:cNvPr id="365" name="Group 108">
                  <a:extLst>
                    <a:ext uri="{FF2B5EF4-FFF2-40B4-BE49-F238E27FC236}">
                      <a16:creationId xmlns:a16="http://schemas.microsoft.com/office/drawing/2014/main" id="{626B4552-DD98-E2F2-20A5-55FE013D44FD}"/>
                    </a:ext>
                  </a:extLst>
                </p:cNvPr>
                <p:cNvGrpSpPr>
                  <a:grpSpLocks/>
                </p:cNvGrpSpPr>
                <p:nvPr/>
              </p:nvGrpSpPr>
              <p:grpSpPr bwMode="auto">
                <a:xfrm rot="20760000">
                  <a:off x="5463312" y="2680115"/>
                  <a:ext cx="251876" cy="292035"/>
                  <a:chOff x="0" y="0"/>
                  <a:chExt cx="344" cy="344"/>
                </a:xfrm>
              </p:grpSpPr>
              <p:sp>
                <p:nvSpPr>
                  <p:cNvPr id="367" name="Freeform 104">
                    <a:extLst>
                      <a:ext uri="{FF2B5EF4-FFF2-40B4-BE49-F238E27FC236}">
                        <a16:creationId xmlns:a16="http://schemas.microsoft.com/office/drawing/2014/main" id="{44318094-2BDD-FE3E-B7BF-DF227101A310}"/>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68" name="Line 105">
                    <a:extLst>
                      <a:ext uri="{FF2B5EF4-FFF2-40B4-BE49-F238E27FC236}">
                        <a16:creationId xmlns:a16="http://schemas.microsoft.com/office/drawing/2014/main" id="{DF000A53-7669-9B72-4AF9-5B7AB6DF2EFE}"/>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369" name="Freeform 106">
                    <a:extLst>
                      <a:ext uri="{FF2B5EF4-FFF2-40B4-BE49-F238E27FC236}">
                        <a16:creationId xmlns:a16="http://schemas.microsoft.com/office/drawing/2014/main" id="{CC213183-4AAA-901F-1AE6-87E58EBCB2F3}"/>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370" name="Line 107">
                    <a:extLst>
                      <a:ext uri="{FF2B5EF4-FFF2-40B4-BE49-F238E27FC236}">
                        <a16:creationId xmlns:a16="http://schemas.microsoft.com/office/drawing/2014/main" id="{44D92794-04C2-F001-17F9-08E19EBFCE11}"/>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366" name="Oval 136">
                  <a:extLst>
                    <a:ext uri="{FF2B5EF4-FFF2-40B4-BE49-F238E27FC236}">
                      <a16:creationId xmlns:a16="http://schemas.microsoft.com/office/drawing/2014/main" id="{A5294A68-A55A-A296-093C-9DEB8BC0EB96}"/>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6" name="TextBox 335">
              <a:extLst>
                <a:ext uri="{FF2B5EF4-FFF2-40B4-BE49-F238E27FC236}">
                  <a16:creationId xmlns:a16="http://schemas.microsoft.com/office/drawing/2014/main" id="{46195E96-1599-E038-9B67-38758A99BFC0}"/>
                </a:ext>
              </a:extLst>
            </p:cNvPr>
            <p:cNvSpPr txBox="1"/>
            <p:nvPr/>
          </p:nvSpPr>
          <p:spPr>
            <a:xfrm>
              <a:off x="2280065" y="3236784"/>
              <a:ext cx="1017779" cy="369332"/>
            </a:xfrm>
            <a:prstGeom prst="rect">
              <a:avLst/>
            </a:prstGeom>
            <a:noFill/>
          </p:spPr>
          <p:txBody>
            <a:bodyPr wrap="none" rtlCol="0">
              <a:spAutoFit/>
            </a:bodyPr>
            <a:lstStyle/>
            <a:p>
              <a:r>
                <a:rPr lang="en-US" b="1" dirty="0"/>
                <a:t>Flow cell</a:t>
              </a:r>
            </a:p>
          </p:txBody>
        </p:sp>
        <p:cxnSp>
          <p:nvCxnSpPr>
            <p:cNvPr id="337" name="Straight Arrow Connector 336">
              <a:extLst>
                <a:ext uri="{FF2B5EF4-FFF2-40B4-BE49-F238E27FC236}">
                  <a16:creationId xmlns:a16="http://schemas.microsoft.com/office/drawing/2014/main" id="{CF9E4B61-4ADB-B16F-2029-C8408CFA61B0}"/>
                </a:ext>
              </a:extLst>
            </p:cNvPr>
            <p:cNvCxnSpPr/>
            <p:nvPr/>
          </p:nvCxnSpPr>
          <p:spPr>
            <a:xfrm>
              <a:off x="3198406" y="3428403"/>
              <a:ext cx="29678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64" name="A look inside the box">
            <a:extLst>
              <a:ext uri="{FF2B5EF4-FFF2-40B4-BE49-F238E27FC236}">
                <a16:creationId xmlns:a16="http://schemas.microsoft.com/office/drawing/2014/main" id="{29220EE2-2685-AC47-0422-EA479506B53E}"/>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465" name="TextBox 464">
            <a:extLst>
              <a:ext uri="{FF2B5EF4-FFF2-40B4-BE49-F238E27FC236}">
                <a16:creationId xmlns:a16="http://schemas.microsoft.com/office/drawing/2014/main" id="{6A407BEF-26B5-C702-BA0E-898884BADD71}"/>
              </a:ext>
            </a:extLst>
          </p:cNvPr>
          <p:cNvSpPr txBox="1"/>
          <p:nvPr/>
        </p:nvSpPr>
        <p:spPr>
          <a:xfrm>
            <a:off x="4476147" y="553777"/>
            <a:ext cx="2492542" cy="584775"/>
          </a:xfrm>
          <a:prstGeom prst="rect">
            <a:avLst/>
          </a:prstGeom>
          <a:noFill/>
        </p:spPr>
        <p:txBody>
          <a:bodyPr wrap="none" rtlCol="0">
            <a:spAutoFit/>
          </a:bodyPr>
          <a:lstStyle/>
          <a:p>
            <a:r>
              <a:rPr lang="en-US" sz="3200" i="1" dirty="0"/>
              <a:t>Fluidic system</a:t>
            </a:r>
          </a:p>
        </p:txBody>
      </p:sp>
      <p:sp>
        <p:nvSpPr>
          <p:cNvPr id="467" name="TextBox 466">
            <a:extLst>
              <a:ext uri="{FF2B5EF4-FFF2-40B4-BE49-F238E27FC236}">
                <a16:creationId xmlns:a16="http://schemas.microsoft.com/office/drawing/2014/main" id="{77626BD2-7B11-3BBF-38D3-372D0402FFAC}"/>
              </a:ext>
            </a:extLst>
          </p:cNvPr>
          <p:cNvSpPr txBox="1"/>
          <p:nvPr/>
        </p:nvSpPr>
        <p:spPr>
          <a:xfrm>
            <a:off x="817174" y="1667646"/>
            <a:ext cx="6096000" cy="1323439"/>
          </a:xfrm>
          <a:prstGeom prst="rect">
            <a:avLst/>
          </a:prstGeom>
          <a:noFill/>
          <a:ln>
            <a:solidFill>
              <a:schemeClr val="tx1"/>
            </a:solidFill>
            <a:prstDash val="dash"/>
          </a:ln>
        </p:spPr>
        <p:txBody>
          <a:bodyPr wrap="square">
            <a:spAutoFit/>
          </a:bodyPr>
          <a:lstStyle/>
          <a:p>
            <a:r>
              <a:rPr lang="en-US" sz="2000" dirty="0"/>
              <a:t>Altering the rate at which the cell suspension is  injected into the center of the sheath fluid will have a direct effect on the width of the sample stream and the number of cells passing through the interrogation point. </a:t>
            </a:r>
          </a:p>
        </p:txBody>
      </p:sp>
      <p:cxnSp>
        <p:nvCxnSpPr>
          <p:cNvPr id="469" name="Connector: Elbow 468">
            <a:extLst>
              <a:ext uri="{FF2B5EF4-FFF2-40B4-BE49-F238E27FC236}">
                <a16:creationId xmlns:a16="http://schemas.microsoft.com/office/drawing/2014/main" id="{FE58EB7F-078E-30A9-51CB-0B15416FB6EA}"/>
              </a:ext>
            </a:extLst>
          </p:cNvPr>
          <p:cNvCxnSpPr>
            <a:cxnSpLocks/>
          </p:cNvCxnSpPr>
          <p:nvPr/>
        </p:nvCxnSpPr>
        <p:spPr>
          <a:xfrm flipV="1">
            <a:off x="8239219" y="3504130"/>
            <a:ext cx="1481247" cy="611259"/>
          </a:xfrm>
          <a:prstGeom prst="bentConnector3">
            <a:avLst>
              <a:gd name="adj1" fmla="val 13102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6" name="AutoShape 1">
            <a:extLst>
              <a:ext uri="{FF2B5EF4-FFF2-40B4-BE49-F238E27FC236}">
                <a16:creationId xmlns:a16="http://schemas.microsoft.com/office/drawing/2014/main" id="{967B0041-EA87-FAA6-7DFF-4E5921914E71}"/>
              </a:ext>
            </a:extLst>
          </p:cNvPr>
          <p:cNvSpPr>
            <a:spLocks/>
          </p:cNvSpPr>
          <p:nvPr/>
        </p:nvSpPr>
        <p:spPr bwMode="auto">
          <a:xfrm rot="10750041">
            <a:off x="9190791" y="174237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77" name="AutoShape 2">
            <a:extLst>
              <a:ext uri="{FF2B5EF4-FFF2-40B4-BE49-F238E27FC236}">
                <a16:creationId xmlns:a16="http://schemas.microsoft.com/office/drawing/2014/main" id="{861004BE-2754-1BFA-AB03-745034C3558F}"/>
              </a:ext>
            </a:extLst>
          </p:cNvPr>
          <p:cNvSpPr>
            <a:spLocks/>
          </p:cNvSpPr>
          <p:nvPr/>
        </p:nvSpPr>
        <p:spPr bwMode="auto">
          <a:xfrm rot="11117531">
            <a:off x="9211794" y="175809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78" name="AutoShape 1">
            <a:extLst>
              <a:ext uri="{FF2B5EF4-FFF2-40B4-BE49-F238E27FC236}">
                <a16:creationId xmlns:a16="http://schemas.microsoft.com/office/drawing/2014/main" id="{BBB084B6-EB0F-0F45-56AD-E66B1F0F808B}"/>
              </a:ext>
            </a:extLst>
          </p:cNvPr>
          <p:cNvSpPr>
            <a:spLocks/>
          </p:cNvSpPr>
          <p:nvPr/>
        </p:nvSpPr>
        <p:spPr bwMode="auto">
          <a:xfrm rot="10750041">
            <a:off x="9186585" y="150050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79" name="AutoShape 2">
            <a:extLst>
              <a:ext uri="{FF2B5EF4-FFF2-40B4-BE49-F238E27FC236}">
                <a16:creationId xmlns:a16="http://schemas.microsoft.com/office/drawing/2014/main" id="{9077411B-F54E-B741-9E9C-B627E2570EE3}"/>
              </a:ext>
            </a:extLst>
          </p:cNvPr>
          <p:cNvSpPr>
            <a:spLocks/>
          </p:cNvSpPr>
          <p:nvPr/>
        </p:nvSpPr>
        <p:spPr bwMode="auto">
          <a:xfrm rot="11117531">
            <a:off x="9207588" y="151622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80" name="AutoShape 1">
            <a:extLst>
              <a:ext uri="{FF2B5EF4-FFF2-40B4-BE49-F238E27FC236}">
                <a16:creationId xmlns:a16="http://schemas.microsoft.com/office/drawing/2014/main" id="{09DBBA52-4D17-85F9-CDA1-92B30B366280}"/>
              </a:ext>
            </a:extLst>
          </p:cNvPr>
          <p:cNvSpPr>
            <a:spLocks/>
          </p:cNvSpPr>
          <p:nvPr/>
        </p:nvSpPr>
        <p:spPr bwMode="auto">
          <a:xfrm rot="10750041">
            <a:off x="9187616" y="1857382"/>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81" name="AutoShape 2">
            <a:extLst>
              <a:ext uri="{FF2B5EF4-FFF2-40B4-BE49-F238E27FC236}">
                <a16:creationId xmlns:a16="http://schemas.microsoft.com/office/drawing/2014/main" id="{27A02927-6FC7-6B52-F4C0-AAA2D11E9448}"/>
              </a:ext>
            </a:extLst>
          </p:cNvPr>
          <p:cNvSpPr>
            <a:spLocks/>
          </p:cNvSpPr>
          <p:nvPr/>
        </p:nvSpPr>
        <p:spPr bwMode="auto">
          <a:xfrm rot="11117531">
            <a:off x="9208619" y="1873103"/>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82" name="AutoShape 1">
            <a:extLst>
              <a:ext uri="{FF2B5EF4-FFF2-40B4-BE49-F238E27FC236}">
                <a16:creationId xmlns:a16="http://schemas.microsoft.com/office/drawing/2014/main" id="{22EE9952-20CD-4531-6225-A684E57A1998}"/>
              </a:ext>
            </a:extLst>
          </p:cNvPr>
          <p:cNvSpPr>
            <a:spLocks/>
          </p:cNvSpPr>
          <p:nvPr/>
        </p:nvSpPr>
        <p:spPr bwMode="auto">
          <a:xfrm rot="10750041">
            <a:off x="9192706" y="120566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83" name="AutoShape 2">
            <a:extLst>
              <a:ext uri="{FF2B5EF4-FFF2-40B4-BE49-F238E27FC236}">
                <a16:creationId xmlns:a16="http://schemas.microsoft.com/office/drawing/2014/main" id="{8E58CF0F-130C-473C-EF61-6882206F365B}"/>
              </a:ext>
            </a:extLst>
          </p:cNvPr>
          <p:cNvSpPr>
            <a:spLocks/>
          </p:cNvSpPr>
          <p:nvPr/>
        </p:nvSpPr>
        <p:spPr bwMode="auto">
          <a:xfrm rot="11117531">
            <a:off x="9213709" y="122138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84" name="AutoShape 1">
            <a:extLst>
              <a:ext uri="{FF2B5EF4-FFF2-40B4-BE49-F238E27FC236}">
                <a16:creationId xmlns:a16="http://schemas.microsoft.com/office/drawing/2014/main" id="{83A0C1C1-0428-33B5-EA6B-246085575B1F}"/>
              </a:ext>
            </a:extLst>
          </p:cNvPr>
          <p:cNvSpPr>
            <a:spLocks/>
          </p:cNvSpPr>
          <p:nvPr/>
        </p:nvSpPr>
        <p:spPr bwMode="auto">
          <a:xfrm rot="10750041">
            <a:off x="9194506" y="107067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85" name="AutoShape 2">
            <a:extLst>
              <a:ext uri="{FF2B5EF4-FFF2-40B4-BE49-F238E27FC236}">
                <a16:creationId xmlns:a16="http://schemas.microsoft.com/office/drawing/2014/main" id="{6FF4F815-563A-DCB5-293B-7FA9744803B0}"/>
              </a:ext>
            </a:extLst>
          </p:cNvPr>
          <p:cNvSpPr>
            <a:spLocks/>
          </p:cNvSpPr>
          <p:nvPr/>
        </p:nvSpPr>
        <p:spPr bwMode="auto">
          <a:xfrm rot="11117531">
            <a:off x="9215509" y="108640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86" name="AutoShape 1">
            <a:extLst>
              <a:ext uri="{FF2B5EF4-FFF2-40B4-BE49-F238E27FC236}">
                <a16:creationId xmlns:a16="http://schemas.microsoft.com/office/drawing/2014/main" id="{BC29E5E1-EE4C-8E9F-348B-C123D2171AAC}"/>
              </a:ext>
            </a:extLst>
          </p:cNvPr>
          <p:cNvSpPr>
            <a:spLocks/>
          </p:cNvSpPr>
          <p:nvPr/>
        </p:nvSpPr>
        <p:spPr bwMode="auto">
          <a:xfrm rot="10750041">
            <a:off x="9188883" y="2097888"/>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87" name="AutoShape 2">
            <a:extLst>
              <a:ext uri="{FF2B5EF4-FFF2-40B4-BE49-F238E27FC236}">
                <a16:creationId xmlns:a16="http://schemas.microsoft.com/office/drawing/2014/main" id="{EE603FDD-5096-937C-72CB-135BF925AB99}"/>
              </a:ext>
            </a:extLst>
          </p:cNvPr>
          <p:cNvSpPr>
            <a:spLocks/>
          </p:cNvSpPr>
          <p:nvPr/>
        </p:nvSpPr>
        <p:spPr bwMode="auto">
          <a:xfrm rot="11117531">
            <a:off x="9209886" y="211360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cxnSp>
        <p:nvCxnSpPr>
          <p:cNvPr id="489" name="Straight Connector 488">
            <a:extLst>
              <a:ext uri="{FF2B5EF4-FFF2-40B4-BE49-F238E27FC236}">
                <a16:creationId xmlns:a16="http://schemas.microsoft.com/office/drawing/2014/main" id="{2EAB105F-6A15-6C8B-EFBA-85FDC455BBC0}"/>
              </a:ext>
            </a:extLst>
          </p:cNvPr>
          <p:cNvCxnSpPr>
            <a:cxnSpLocks/>
          </p:cNvCxnSpPr>
          <p:nvPr/>
        </p:nvCxnSpPr>
        <p:spPr>
          <a:xfrm flipH="1">
            <a:off x="8373405" y="2847902"/>
            <a:ext cx="5706" cy="883593"/>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1FEBB80-B6E6-DA5B-EA0B-C35B829BB9F3}"/>
              </a:ext>
            </a:extLst>
          </p:cNvPr>
          <p:cNvSpPr/>
          <p:nvPr/>
        </p:nvSpPr>
        <p:spPr>
          <a:xfrm>
            <a:off x="8846786" y="1830688"/>
            <a:ext cx="774900" cy="43523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336E173-916D-5B95-2231-4C3A60F503D8}"/>
              </a:ext>
            </a:extLst>
          </p:cNvPr>
          <p:cNvGrpSpPr/>
          <p:nvPr/>
        </p:nvGrpSpPr>
        <p:grpSpPr>
          <a:xfrm>
            <a:off x="8760949" y="2660450"/>
            <a:ext cx="935790" cy="1098851"/>
            <a:chOff x="8749656" y="2567837"/>
            <a:chExt cx="935790" cy="1195552"/>
          </a:xfrm>
        </p:grpSpPr>
        <p:sp>
          <p:nvSpPr>
            <p:cNvPr id="4" name="Rectangle 3">
              <a:extLst>
                <a:ext uri="{FF2B5EF4-FFF2-40B4-BE49-F238E27FC236}">
                  <a16:creationId xmlns:a16="http://schemas.microsoft.com/office/drawing/2014/main" id="{7FF6E416-32D6-FC66-FB85-D7110CE90037}"/>
                </a:ext>
              </a:extLst>
            </p:cNvPr>
            <p:cNvSpPr/>
            <p:nvPr/>
          </p:nvSpPr>
          <p:spPr>
            <a:xfrm>
              <a:off x="8752758" y="2958868"/>
              <a:ext cx="932688" cy="80111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Étiquette 85">
              <a:extLst>
                <a:ext uri="{FF2B5EF4-FFF2-40B4-BE49-F238E27FC236}">
                  <a16:creationId xmlns:a16="http://schemas.microsoft.com/office/drawing/2014/main" id="{ABBAFDFC-C3D3-D0B4-A604-C0A84D0B20D9}"/>
                </a:ext>
              </a:extLst>
            </p:cNvPr>
            <p:cNvSpPr/>
            <p:nvPr/>
          </p:nvSpPr>
          <p:spPr>
            <a:xfrm rot="10800000">
              <a:off x="8749656" y="2567837"/>
              <a:ext cx="934753" cy="1185009"/>
            </a:xfrm>
            <a:prstGeom prst="plaque">
              <a:avLst>
                <a:gd name="adj" fmla="val 363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BD57DDE-088C-47CD-2F1D-85AA92657428}"/>
                </a:ext>
              </a:extLst>
            </p:cNvPr>
            <p:cNvSpPr/>
            <p:nvPr/>
          </p:nvSpPr>
          <p:spPr>
            <a:xfrm rot="10800000">
              <a:off x="9121626" y="2725119"/>
              <a:ext cx="242808" cy="10350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utoShape 1">
              <a:extLst>
                <a:ext uri="{FF2B5EF4-FFF2-40B4-BE49-F238E27FC236}">
                  <a16:creationId xmlns:a16="http://schemas.microsoft.com/office/drawing/2014/main" id="{DF06827C-A841-2AD6-6A61-97FB5318E7BE}"/>
                </a:ext>
              </a:extLst>
            </p:cNvPr>
            <p:cNvSpPr>
              <a:spLocks/>
            </p:cNvSpPr>
            <p:nvPr/>
          </p:nvSpPr>
          <p:spPr bwMode="auto">
            <a:xfrm rot="10750041">
              <a:off x="9212151" y="323285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 name="AutoShape 2">
              <a:extLst>
                <a:ext uri="{FF2B5EF4-FFF2-40B4-BE49-F238E27FC236}">
                  <a16:creationId xmlns:a16="http://schemas.microsoft.com/office/drawing/2014/main" id="{BACD504B-D4A5-B9C2-A7CB-935A34C13341}"/>
                </a:ext>
              </a:extLst>
            </p:cNvPr>
            <p:cNvSpPr>
              <a:spLocks/>
            </p:cNvSpPr>
            <p:nvPr/>
          </p:nvSpPr>
          <p:spPr bwMode="auto">
            <a:xfrm rot="11117531">
              <a:off x="9233154" y="324857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9" name="AutoShape 1">
              <a:extLst>
                <a:ext uri="{FF2B5EF4-FFF2-40B4-BE49-F238E27FC236}">
                  <a16:creationId xmlns:a16="http://schemas.microsoft.com/office/drawing/2014/main" id="{3D0D5612-EF47-EC7F-87FD-FC4770481E8F}"/>
                </a:ext>
              </a:extLst>
            </p:cNvPr>
            <p:cNvSpPr>
              <a:spLocks/>
            </p:cNvSpPr>
            <p:nvPr/>
          </p:nvSpPr>
          <p:spPr bwMode="auto">
            <a:xfrm rot="10750041">
              <a:off x="9172690" y="301704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0" name="AutoShape 2">
              <a:extLst>
                <a:ext uri="{FF2B5EF4-FFF2-40B4-BE49-F238E27FC236}">
                  <a16:creationId xmlns:a16="http://schemas.microsoft.com/office/drawing/2014/main" id="{52AC4810-FA28-BA11-C4A2-F075AA04B630}"/>
                </a:ext>
              </a:extLst>
            </p:cNvPr>
            <p:cNvSpPr>
              <a:spLocks/>
            </p:cNvSpPr>
            <p:nvPr/>
          </p:nvSpPr>
          <p:spPr bwMode="auto">
            <a:xfrm rot="11117531">
              <a:off x="9193693" y="303276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1" name="AutoShape 1">
              <a:extLst>
                <a:ext uri="{FF2B5EF4-FFF2-40B4-BE49-F238E27FC236}">
                  <a16:creationId xmlns:a16="http://schemas.microsoft.com/office/drawing/2014/main" id="{28331D56-AA49-30C8-97E4-BBBDBB4BD511}"/>
                </a:ext>
              </a:extLst>
            </p:cNvPr>
            <p:cNvSpPr>
              <a:spLocks/>
            </p:cNvSpPr>
            <p:nvPr/>
          </p:nvSpPr>
          <p:spPr bwMode="auto">
            <a:xfrm rot="10750041">
              <a:off x="9173349" y="284836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2" name="AutoShape 2">
              <a:extLst>
                <a:ext uri="{FF2B5EF4-FFF2-40B4-BE49-F238E27FC236}">
                  <a16:creationId xmlns:a16="http://schemas.microsoft.com/office/drawing/2014/main" id="{A71135F1-8854-7D4E-6189-1FC571BB501D}"/>
                </a:ext>
              </a:extLst>
            </p:cNvPr>
            <p:cNvSpPr>
              <a:spLocks/>
            </p:cNvSpPr>
            <p:nvPr/>
          </p:nvSpPr>
          <p:spPr bwMode="auto">
            <a:xfrm rot="11117531">
              <a:off x="9194352" y="286408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 name="AutoShape 1">
              <a:extLst>
                <a:ext uri="{FF2B5EF4-FFF2-40B4-BE49-F238E27FC236}">
                  <a16:creationId xmlns:a16="http://schemas.microsoft.com/office/drawing/2014/main" id="{2242DEAD-755C-6D34-0812-19033A94C4A7}"/>
                </a:ext>
              </a:extLst>
            </p:cNvPr>
            <p:cNvSpPr>
              <a:spLocks/>
            </p:cNvSpPr>
            <p:nvPr/>
          </p:nvSpPr>
          <p:spPr bwMode="auto">
            <a:xfrm rot="10750041">
              <a:off x="9219296" y="275593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4" name="AutoShape 2">
              <a:extLst>
                <a:ext uri="{FF2B5EF4-FFF2-40B4-BE49-F238E27FC236}">
                  <a16:creationId xmlns:a16="http://schemas.microsoft.com/office/drawing/2014/main" id="{7085E93B-79B9-88C0-097C-CA7A86A9D7D0}"/>
                </a:ext>
              </a:extLst>
            </p:cNvPr>
            <p:cNvSpPr>
              <a:spLocks/>
            </p:cNvSpPr>
            <p:nvPr/>
          </p:nvSpPr>
          <p:spPr bwMode="auto">
            <a:xfrm rot="11117531">
              <a:off x="9240299" y="277165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 name="AutoShape 1">
              <a:extLst>
                <a:ext uri="{FF2B5EF4-FFF2-40B4-BE49-F238E27FC236}">
                  <a16:creationId xmlns:a16="http://schemas.microsoft.com/office/drawing/2014/main" id="{0EE4E407-34DC-41F4-3388-8927EDF58A8A}"/>
                </a:ext>
              </a:extLst>
            </p:cNvPr>
            <p:cNvSpPr>
              <a:spLocks/>
            </p:cNvSpPr>
            <p:nvPr/>
          </p:nvSpPr>
          <p:spPr bwMode="auto">
            <a:xfrm rot="10750041">
              <a:off x="9257083" y="337676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6" name="AutoShape 2">
              <a:extLst>
                <a:ext uri="{FF2B5EF4-FFF2-40B4-BE49-F238E27FC236}">
                  <a16:creationId xmlns:a16="http://schemas.microsoft.com/office/drawing/2014/main" id="{B01EC88F-EA9D-A6F0-7328-71F1B772DE53}"/>
                </a:ext>
              </a:extLst>
            </p:cNvPr>
            <p:cNvSpPr>
              <a:spLocks/>
            </p:cNvSpPr>
            <p:nvPr/>
          </p:nvSpPr>
          <p:spPr bwMode="auto">
            <a:xfrm rot="11117531">
              <a:off x="9278086" y="337978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7" name="AutoShape 1">
              <a:extLst>
                <a:ext uri="{FF2B5EF4-FFF2-40B4-BE49-F238E27FC236}">
                  <a16:creationId xmlns:a16="http://schemas.microsoft.com/office/drawing/2014/main" id="{18006E2C-5CB5-DA52-984C-DC4200B7AE32}"/>
                </a:ext>
              </a:extLst>
            </p:cNvPr>
            <p:cNvSpPr>
              <a:spLocks/>
            </p:cNvSpPr>
            <p:nvPr/>
          </p:nvSpPr>
          <p:spPr bwMode="auto">
            <a:xfrm rot="10750041">
              <a:off x="9159188" y="338351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8" name="AutoShape 2">
              <a:extLst>
                <a:ext uri="{FF2B5EF4-FFF2-40B4-BE49-F238E27FC236}">
                  <a16:creationId xmlns:a16="http://schemas.microsoft.com/office/drawing/2014/main" id="{F55BE22E-A99E-1A8E-80DF-50CA28049210}"/>
                </a:ext>
              </a:extLst>
            </p:cNvPr>
            <p:cNvSpPr>
              <a:spLocks/>
            </p:cNvSpPr>
            <p:nvPr/>
          </p:nvSpPr>
          <p:spPr bwMode="auto">
            <a:xfrm rot="11117531">
              <a:off x="9180191" y="339923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 name="AutoShape 1">
              <a:extLst>
                <a:ext uri="{FF2B5EF4-FFF2-40B4-BE49-F238E27FC236}">
                  <a16:creationId xmlns:a16="http://schemas.microsoft.com/office/drawing/2014/main" id="{45D3C074-F419-9635-7A42-264AFDDDB3BD}"/>
                </a:ext>
              </a:extLst>
            </p:cNvPr>
            <p:cNvSpPr>
              <a:spLocks/>
            </p:cNvSpPr>
            <p:nvPr/>
          </p:nvSpPr>
          <p:spPr bwMode="auto">
            <a:xfrm rot="10750041">
              <a:off x="9275446" y="286271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0" name="AutoShape 2">
              <a:extLst>
                <a:ext uri="{FF2B5EF4-FFF2-40B4-BE49-F238E27FC236}">
                  <a16:creationId xmlns:a16="http://schemas.microsoft.com/office/drawing/2014/main" id="{56C9AB9A-86FF-E7D1-2D77-B806AEDC0E6F}"/>
                </a:ext>
              </a:extLst>
            </p:cNvPr>
            <p:cNvSpPr>
              <a:spLocks/>
            </p:cNvSpPr>
            <p:nvPr/>
          </p:nvSpPr>
          <p:spPr bwMode="auto">
            <a:xfrm rot="11117531">
              <a:off x="9296449" y="287843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1" name="AutoShape 1">
              <a:extLst>
                <a:ext uri="{FF2B5EF4-FFF2-40B4-BE49-F238E27FC236}">
                  <a16:creationId xmlns:a16="http://schemas.microsoft.com/office/drawing/2014/main" id="{018B307C-5908-3EF4-89E1-09D4D7618F15}"/>
                </a:ext>
              </a:extLst>
            </p:cNvPr>
            <p:cNvSpPr>
              <a:spLocks/>
            </p:cNvSpPr>
            <p:nvPr/>
          </p:nvSpPr>
          <p:spPr bwMode="auto">
            <a:xfrm rot="10750041">
              <a:off x="9258587" y="308500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2" name="AutoShape 2">
              <a:extLst>
                <a:ext uri="{FF2B5EF4-FFF2-40B4-BE49-F238E27FC236}">
                  <a16:creationId xmlns:a16="http://schemas.microsoft.com/office/drawing/2014/main" id="{065EFF21-6A95-437D-1D22-2732FFA50E13}"/>
                </a:ext>
              </a:extLst>
            </p:cNvPr>
            <p:cNvSpPr>
              <a:spLocks/>
            </p:cNvSpPr>
            <p:nvPr/>
          </p:nvSpPr>
          <p:spPr bwMode="auto">
            <a:xfrm rot="11117531">
              <a:off x="9279590" y="310072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3" name="AutoShape 1">
              <a:extLst>
                <a:ext uri="{FF2B5EF4-FFF2-40B4-BE49-F238E27FC236}">
                  <a16:creationId xmlns:a16="http://schemas.microsoft.com/office/drawing/2014/main" id="{553372F9-9063-5D30-F490-1C81AAC0468B}"/>
                </a:ext>
              </a:extLst>
            </p:cNvPr>
            <p:cNvSpPr>
              <a:spLocks/>
            </p:cNvSpPr>
            <p:nvPr/>
          </p:nvSpPr>
          <p:spPr bwMode="auto">
            <a:xfrm rot="10750041">
              <a:off x="9190960" y="357515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4" name="AutoShape 2">
              <a:extLst>
                <a:ext uri="{FF2B5EF4-FFF2-40B4-BE49-F238E27FC236}">
                  <a16:creationId xmlns:a16="http://schemas.microsoft.com/office/drawing/2014/main" id="{8CB737E3-5C2F-7D1B-C84E-94D0A62C1B2B}"/>
                </a:ext>
              </a:extLst>
            </p:cNvPr>
            <p:cNvSpPr>
              <a:spLocks/>
            </p:cNvSpPr>
            <p:nvPr/>
          </p:nvSpPr>
          <p:spPr bwMode="auto">
            <a:xfrm rot="11117531">
              <a:off x="9211963" y="359088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5" name="AutoShape 1">
              <a:extLst>
                <a:ext uri="{FF2B5EF4-FFF2-40B4-BE49-F238E27FC236}">
                  <a16:creationId xmlns:a16="http://schemas.microsoft.com/office/drawing/2014/main" id="{151C5980-838A-AADA-A80F-1797EC0EDABE}"/>
                </a:ext>
              </a:extLst>
            </p:cNvPr>
            <p:cNvSpPr>
              <a:spLocks/>
            </p:cNvSpPr>
            <p:nvPr/>
          </p:nvSpPr>
          <p:spPr bwMode="auto">
            <a:xfrm rot="10750041">
              <a:off x="9294585" y="34843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6" name="AutoShape 2">
              <a:extLst>
                <a:ext uri="{FF2B5EF4-FFF2-40B4-BE49-F238E27FC236}">
                  <a16:creationId xmlns:a16="http://schemas.microsoft.com/office/drawing/2014/main" id="{0D30198B-E2E9-3471-5B2A-09857063D487}"/>
                </a:ext>
              </a:extLst>
            </p:cNvPr>
            <p:cNvSpPr>
              <a:spLocks/>
            </p:cNvSpPr>
            <p:nvPr/>
          </p:nvSpPr>
          <p:spPr bwMode="auto">
            <a:xfrm rot="11117531">
              <a:off x="9315588" y="35000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7" name="AutoShape 1">
              <a:extLst>
                <a:ext uri="{FF2B5EF4-FFF2-40B4-BE49-F238E27FC236}">
                  <a16:creationId xmlns:a16="http://schemas.microsoft.com/office/drawing/2014/main" id="{96B8F42D-460F-243C-7C38-20E88C192E40}"/>
                </a:ext>
              </a:extLst>
            </p:cNvPr>
            <p:cNvSpPr>
              <a:spLocks/>
            </p:cNvSpPr>
            <p:nvPr/>
          </p:nvSpPr>
          <p:spPr bwMode="auto">
            <a:xfrm rot="10750041">
              <a:off x="9187726" y="259700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8" name="AutoShape 2">
              <a:extLst>
                <a:ext uri="{FF2B5EF4-FFF2-40B4-BE49-F238E27FC236}">
                  <a16:creationId xmlns:a16="http://schemas.microsoft.com/office/drawing/2014/main" id="{C313907E-69FF-A804-F436-1E0B66872479}"/>
                </a:ext>
              </a:extLst>
            </p:cNvPr>
            <p:cNvSpPr>
              <a:spLocks/>
            </p:cNvSpPr>
            <p:nvPr/>
          </p:nvSpPr>
          <p:spPr bwMode="auto">
            <a:xfrm rot="11117531">
              <a:off x="9208729" y="261272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29" name="Group 28">
              <a:extLst>
                <a:ext uri="{FF2B5EF4-FFF2-40B4-BE49-F238E27FC236}">
                  <a16:creationId xmlns:a16="http://schemas.microsoft.com/office/drawing/2014/main" id="{E2A4101B-D562-3DAE-0265-DF05AAB03031}"/>
                </a:ext>
              </a:extLst>
            </p:cNvPr>
            <p:cNvGrpSpPr/>
            <p:nvPr/>
          </p:nvGrpSpPr>
          <p:grpSpPr>
            <a:xfrm>
              <a:off x="9461981" y="3588719"/>
              <a:ext cx="71183" cy="82738"/>
              <a:chOff x="3242360" y="3002985"/>
              <a:chExt cx="71183" cy="82738"/>
            </a:xfrm>
          </p:grpSpPr>
          <p:sp>
            <p:nvSpPr>
              <p:cNvPr id="224" name="AutoShape 1">
                <a:extLst>
                  <a:ext uri="{FF2B5EF4-FFF2-40B4-BE49-F238E27FC236}">
                    <a16:creationId xmlns:a16="http://schemas.microsoft.com/office/drawing/2014/main" id="{B25BE676-D6BC-5FEC-7996-2FFFA5085AFD}"/>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25" name="AutoShape 2">
                <a:extLst>
                  <a:ext uri="{FF2B5EF4-FFF2-40B4-BE49-F238E27FC236}">
                    <a16:creationId xmlns:a16="http://schemas.microsoft.com/office/drawing/2014/main" id="{7459E0E9-5DCC-BF5E-1F30-66CC2BDD8D4E}"/>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30" name="AutoShape 1">
              <a:extLst>
                <a:ext uri="{FF2B5EF4-FFF2-40B4-BE49-F238E27FC236}">
                  <a16:creationId xmlns:a16="http://schemas.microsoft.com/office/drawing/2014/main" id="{0C45056B-825D-113C-49AC-66B01DE672C2}"/>
                </a:ext>
              </a:extLst>
            </p:cNvPr>
            <p:cNvSpPr>
              <a:spLocks/>
            </p:cNvSpPr>
            <p:nvPr/>
          </p:nvSpPr>
          <p:spPr bwMode="auto">
            <a:xfrm rot="10750041">
              <a:off x="9274008" y="365769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1" name="AutoShape 2">
              <a:extLst>
                <a:ext uri="{FF2B5EF4-FFF2-40B4-BE49-F238E27FC236}">
                  <a16:creationId xmlns:a16="http://schemas.microsoft.com/office/drawing/2014/main" id="{54358350-367E-685E-19BB-87083A33FC57}"/>
                </a:ext>
              </a:extLst>
            </p:cNvPr>
            <p:cNvSpPr>
              <a:spLocks/>
            </p:cNvSpPr>
            <p:nvPr/>
          </p:nvSpPr>
          <p:spPr bwMode="auto">
            <a:xfrm rot="11117531">
              <a:off x="9295011" y="367341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2" name="AutoShape 1">
              <a:extLst>
                <a:ext uri="{FF2B5EF4-FFF2-40B4-BE49-F238E27FC236}">
                  <a16:creationId xmlns:a16="http://schemas.microsoft.com/office/drawing/2014/main" id="{A4654F63-8625-A7B2-E483-CA7CA3F64D38}"/>
                </a:ext>
              </a:extLst>
            </p:cNvPr>
            <p:cNvSpPr>
              <a:spLocks/>
            </p:cNvSpPr>
            <p:nvPr/>
          </p:nvSpPr>
          <p:spPr bwMode="auto">
            <a:xfrm rot="10750041">
              <a:off x="8847925" y="34139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3" name="AutoShape 2">
              <a:extLst>
                <a:ext uri="{FF2B5EF4-FFF2-40B4-BE49-F238E27FC236}">
                  <a16:creationId xmlns:a16="http://schemas.microsoft.com/office/drawing/2014/main" id="{9FD7E6CC-F384-6E13-054D-16F012C589CB}"/>
                </a:ext>
              </a:extLst>
            </p:cNvPr>
            <p:cNvSpPr>
              <a:spLocks/>
            </p:cNvSpPr>
            <p:nvPr/>
          </p:nvSpPr>
          <p:spPr bwMode="auto">
            <a:xfrm rot="11117531">
              <a:off x="8868928" y="34296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4" name="AutoShape 1">
              <a:extLst>
                <a:ext uri="{FF2B5EF4-FFF2-40B4-BE49-F238E27FC236}">
                  <a16:creationId xmlns:a16="http://schemas.microsoft.com/office/drawing/2014/main" id="{0F9C634F-A973-8626-E260-8A5305A04159}"/>
                </a:ext>
              </a:extLst>
            </p:cNvPr>
            <p:cNvSpPr>
              <a:spLocks/>
            </p:cNvSpPr>
            <p:nvPr/>
          </p:nvSpPr>
          <p:spPr bwMode="auto">
            <a:xfrm rot="10750041">
              <a:off x="9087354" y="363884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5" name="AutoShape 2">
              <a:extLst>
                <a:ext uri="{FF2B5EF4-FFF2-40B4-BE49-F238E27FC236}">
                  <a16:creationId xmlns:a16="http://schemas.microsoft.com/office/drawing/2014/main" id="{9A43D517-8A9B-B975-3F15-56F79419ECB6}"/>
                </a:ext>
              </a:extLst>
            </p:cNvPr>
            <p:cNvSpPr>
              <a:spLocks/>
            </p:cNvSpPr>
            <p:nvPr/>
          </p:nvSpPr>
          <p:spPr bwMode="auto">
            <a:xfrm rot="11117531">
              <a:off x="9108357" y="365456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36" name="Group 35">
              <a:extLst>
                <a:ext uri="{FF2B5EF4-FFF2-40B4-BE49-F238E27FC236}">
                  <a16:creationId xmlns:a16="http://schemas.microsoft.com/office/drawing/2014/main" id="{3052C4D2-FFFA-F79B-F742-AB7BE9EB0BDD}"/>
                </a:ext>
              </a:extLst>
            </p:cNvPr>
            <p:cNvGrpSpPr/>
            <p:nvPr/>
          </p:nvGrpSpPr>
          <p:grpSpPr>
            <a:xfrm>
              <a:off x="8848301" y="3662269"/>
              <a:ext cx="71183" cy="82738"/>
              <a:chOff x="3242360" y="3002985"/>
              <a:chExt cx="71183" cy="82738"/>
            </a:xfrm>
          </p:grpSpPr>
          <p:sp>
            <p:nvSpPr>
              <p:cNvPr id="222" name="AutoShape 1">
                <a:extLst>
                  <a:ext uri="{FF2B5EF4-FFF2-40B4-BE49-F238E27FC236}">
                    <a16:creationId xmlns:a16="http://schemas.microsoft.com/office/drawing/2014/main" id="{CD33FE77-6D21-98EA-2562-73EB7ACFCBAC}"/>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23" name="AutoShape 2">
                <a:extLst>
                  <a:ext uri="{FF2B5EF4-FFF2-40B4-BE49-F238E27FC236}">
                    <a16:creationId xmlns:a16="http://schemas.microsoft.com/office/drawing/2014/main" id="{910C8D4C-7F92-6FB9-21EC-6D726A99FDFB}"/>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37" name="AutoShape 1">
              <a:extLst>
                <a:ext uri="{FF2B5EF4-FFF2-40B4-BE49-F238E27FC236}">
                  <a16:creationId xmlns:a16="http://schemas.microsoft.com/office/drawing/2014/main" id="{D6A5FE92-3078-C7DC-52F3-B3C3CF4CAC07}"/>
                </a:ext>
              </a:extLst>
            </p:cNvPr>
            <p:cNvSpPr>
              <a:spLocks/>
            </p:cNvSpPr>
            <p:nvPr/>
          </p:nvSpPr>
          <p:spPr bwMode="auto">
            <a:xfrm rot="10750041">
              <a:off x="9052206" y="348914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38" name="AutoShape 2">
              <a:extLst>
                <a:ext uri="{FF2B5EF4-FFF2-40B4-BE49-F238E27FC236}">
                  <a16:creationId xmlns:a16="http://schemas.microsoft.com/office/drawing/2014/main" id="{69A4D9FB-A474-1C3C-09EC-35A87CA76E8F}"/>
                </a:ext>
              </a:extLst>
            </p:cNvPr>
            <p:cNvSpPr>
              <a:spLocks/>
            </p:cNvSpPr>
            <p:nvPr/>
          </p:nvSpPr>
          <p:spPr bwMode="auto">
            <a:xfrm rot="11117531">
              <a:off x="9073209" y="350486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39" name="AutoShape 1">
              <a:extLst>
                <a:ext uri="{FF2B5EF4-FFF2-40B4-BE49-F238E27FC236}">
                  <a16:creationId xmlns:a16="http://schemas.microsoft.com/office/drawing/2014/main" id="{C599C9BC-8D9F-E7A1-8C70-9BF5B48F1A75}"/>
                </a:ext>
              </a:extLst>
            </p:cNvPr>
            <p:cNvSpPr>
              <a:spLocks/>
            </p:cNvSpPr>
            <p:nvPr/>
          </p:nvSpPr>
          <p:spPr bwMode="auto">
            <a:xfrm rot="10750041">
              <a:off x="8934370" y="348715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0" name="AutoShape 2">
              <a:extLst>
                <a:ext uri="{FF2B5EF4-FFF2-40B4-BE49-F238E27FC236}">
                  <a16:creationId xmlns:a16="http://schemas.microsoft.com/office/drawing/2014/main" id="{3E142E9A-9B56-28D1-09CE-5670694C8ED0}"/>
                </a:ext>
              </a:extLst>
            </p:cNvPr>
            <p:cNvSpPr>
              <a:spLocks/>
            </p:cNvSpPr>
            <p:nvPr/>
          </p:nvSpPr>
          <p:spPr bwMode="auto">
            <a:xfrm rot="11117531">
              <a:off x="8955373" y="350288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1" name="AutoShape 1">
              <a:extLst>
                <a:ext uri="{FF2B5EF4-FFF2-40B4-BE49-F238E27FC236}">
                  <a16:creationId xmlns:a16="http://schemas.microsoft.com/office/drawing/2014/main" id="{429A0158-E529-1623-7B10-6BDF6F44861D}"/>
                </a:ext>
              </a:extLst>
            </p:cNvPr>
            <p:cNvSpPr>
              <a:spLocks/>
            </p:cNvSpPr>
            <p:nvPr/>
          </p:nvSpPr>
          <p:spPr bwMode="auto">
            <a:xfrm rot="10750041">
              <a:off x="8972243" y="3619662"/>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2" name="AutoShape 2">
              <a:extLst>
                <a:ext uri="{FF2B5EF4-FFF2-40B4-BE49-F238E27FC236}">
                  <a16:creationId xmlns:a16="http://schemas.microsoft.com/office/drawing/2014/main" id="{5C8B3539-A4BB-2296-DCE9-7190189654B3}"/>
                </a:ext>
              </a:extLst>
            </p:cNvPr>
            <p:cNvSpPr>
              <a:spLocks/>
            </p:cNvSpPr>
            <p:nvPr/>
          </p:nvSpPr>
          <p:spPr bwMode="auto">
            <a:xfrm rot="11117531">
              <a:off x="8993246" y="3635383"/>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3" name="AutoShape 1">
              <a:extLst>
                <a:ext uri="{FF2B5EF4-FFF2-40B4-BE49-F238E27FC236}">
                  <a16:creationId xmlns:a16="http://schemas.microsoft.com/office/drawing/2014/main" id="{D7D47151-CB2E-1BF8-91B7-BBE78C09C18A}"/>
                </a:ext>
              </a:extLst>
            </p:cNvPr>
            <p:cNvSpPr>
              <a:spLocks/>
            </p:cNvSpPr>
            <p:nvPr/>
          </p:nvSpPr>
          <p:spPr bwMode="auto">
            <a:xfrm rot="10750041">
              <a:off x="9317926" y="2877862"/>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4" name="AutoShape 2">
              <a:extLst>
                <a:ext uri="{FF2B5EF4-FFF2-40B4-BE49-F238E27FC236}">
                  <a16:creationId xmlns:a16="http://schemas.microsoft.com/office/drawing/2014/main" id="{543FD288-EDA4-9AE6-3FC4-467541D196A3}"/>
                </a:ext>
              </a:extLst>
            </p:cNvPr>
            <p:cNvSpPr>
              <a:spLocks/>
            </p:cNvSpPr>
            <p:nvPr/>
          </p:nvSpPr>
          <p:spPr bwMode="auto">
            <a:xfrm rot="11117531">
              <a:off x="9338929" y="2893583"/>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5" name="AutoShape 1">
              <a:extLst>
                <a:ext uri="{FF2B5EF4-FFF2-40B4-BE49-F238E27FC236}">
                  <a16:creationId xmlns:a16="http://schemas.microsoft.com/office/drawing/2014/main" id="{587E2C36-5CD8-90FB-954E-DCC0ED30C376}"/>
                </a:ext>
              </a:extLst>
            </p:cNvPr>
            <p:cNvSpPr>
              <a:spLocks/>
            </p:cNvSpPr>
            <p:nvPr/>
          </p:nvSpPr>
          <p:spPr bwMode="auto">
            <a:xfrm rot="10750041">
              <a:off x="9362858" y="302177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6" name="AutoShape 2">
              <a:extLst>
                <a:ext uri="{FF2B5EF4-FFF2-40B4-BE49-F238E27FC236}">
                  <a16:creationId xmlns:a16="http://schemas.microsoft.com/office/drawing/2014/main" id="{31391411-B16E-80F6-793B-75DB6232FBC1}"/>
                </a:ext>
              </a:extLst>
            </p:cNvPr>
            <p:cNvSpPr>
              <a:spLocks/>
            </p:cNvSpPr>
            <p:nvPr/>
          </p:nvSpPr>
          <p:spPr bwMode="auto">
            <a:xfrm rot="11117531">
              <a:off x="9383861" y="303749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7" name="AutoShape 1">
              <a:extLst>
                <a:ext uri="{FF2B5EF4-FFF2-40B4-BE49-F238E27FC236}">
                  <a16:creationId xmlns:a16="http://schemas.microsoft.com/office/drawing/2014/main" id="{EC247C0B-5764-14A8-B146-487B19EC799F}"/>
                </a:ext>
              </a:extLst>
            </p:cNvPr>
            <p:cNvSpPr>
              <a:spLocks/>
            </p:cNvSpPr>
            <p:nvPr/>
          </p:nvSpPr>
          <p:spPr bwMode="auto">
            <a:xfrm rot="10750041">
              <a:off x="9264963" y="302852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8" name="AutoShape 2">
              <a:extLst>
                <a:ext uri="{FF2B5EF4-FFF2-40B4-BE49-F238E27FC236}">
                  <a16:creationId xmlns:a16="http://schemas.microsoft.com/office/drawing/2014/main" id="{CB3F7AD8-D8B7-D88F-6818-13BC2798E375}"/>
                </a:ext>
              </a:extLst>
            </p:cNvPr>
            <p:cNvSpPr>
              <a:spLocks/>
            </p:cNvSpPr>
            <p:nvPr/>
          </p:nvSpPr>
          <p:spPr bwMode="auto">
            <a:xfrm rot="11117531">
              <a:off x="9285966" y="304424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9" name="AutoShape 1">
              <a:extLst>
                <a:ext uri="{FF2B5EF4-FFF2-40B4-BE49-F238E27FC236}">
                  <a16:creationId xmlns:a16="http://schemas.microsoft.com/office/drawing/2014/main" id="{4C63D18C-69B7-66EE-58EA-1F97C72A3ADB}"/>
                </a:ext>
              </a:extLst>
            </p:cNvPr>
            <p:cNvSpPr>
              <a:spLocks/>
            </p:cNvSpPr>
            <p:nvPr/>
          </p:nvSpPr>
          <p:spPr bwMode="auto">
            <a:xfrm rot="10750041">
              <a:off x="9296735" y="32201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0" name="AutoShape 2">
              <a:extLst>
                <a:ext uri="{FF2B5EF4-FFF2-40B4-BE49-F238E27FC236}">
                  <a16:creationId xmlns:a16="http://schemas.microsoft.com/office/drawing/2014/main" id="{C6D8B841-5700-B0D8-3F4F-D37100CF854C}"/>
                </a:ext>
              </a:extLst>
            </p:cNvPr>
            <p:cNvSpPr>
              <a:spLocks/>
            </p:cNvSpPr>
            <p:nvPr/>
          </p:nvSpPr>
          <p:spPr bwMode="auto">
            <a:xfrm rot="11117531">
              <a:off x="9317738" y="32358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51" name="AutoShape 1">
              <a:extLst>
                <a:ext uri="{FF2B5EF4-FFF2-40B4-BE49-F238E27FC236}">
                  <a16:creationId xmlns:a16="http://schemas.microsoft.com/office/drawing/2014/main" id="{F8BF7E9B-9605-8644-BC7E-80B46919173D}"/>
                </a:ext>
              </a:extLst>
            </p:cNvPr>
            <p:cNvSpPr>
              <a:spLocks/>
            </p:cNvSpPr>
            <p:nvPr/>
          </p:nvSpPr>
          <p:spPr bwMode="auto">
            <a:xfrm rot="10750041">
              <a:off x="9400360" y="314208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2" name="AutoShape 2">
              <a:extLst>
                <a:ext uri="{FF2B5EF4-FFF2-40B4-BE49-F238E27FC236}">
                  <a16:creationId xmlns:a16="http://schemas.microsoft.com/office/drawing/2014/main" id="{1324C630-F6E4-EB5F-0E9B-C32B5769428C}"/>
                </a:ext>
              </a:extLst>
            </p:cNvPr>
            <p:cNvSpPr>
              <a:spLocks/>
            </p:cNvSpPr>
            <p:nvPr/>
          </p:nvSpPr>
          <p:spPr bwMode="auto">
            <a:xfrm rot="11117531">
              <a:off x="9421363" y="315780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53" name="Group 52">
              <a:extLst>
                <a:ext uri="{FF2B5EF4-FFF2-40B4-BE49-F238E27FC236}">
                  <a16:creationId xmlns:a16="http://schemas.microsoft.com/office/drawing/2014/main" id="{C91E872A-6397-83CD-E2F5-B36778F948FE}"/>
                </a:ext>
              </a:extLst>
            </p:cNvPr>
            <p:cNvGrpSpPr/>
            <p:nvPr/>
          </p:nvGrpSpPr>
          <p:grpSpPr>
            <a:xfrm>
              <a:off x="9567756" y="3246430"/>
              <a:ext cx="71183" cy="82738"/>
              <a:chOff x="3242360" y="3002985"/>
              <a:chExt cx="71183" cy="82738"/>
            </a:xfrm>
          </p:grpSpPr>
          <p:sp>
            <p:nvSpPr>
              <p:cNvPr id="220" name="AutoShape 1">
                <a:extLst>
                  <a:ext uri="{FF2B5EF4-FFF2-40B4-BE49-F238E27FC236}">
                    <a16:creationId xmlns:a16="http://schemas.microsoft.com/office/drawing/2014/main" id="{63337CEB-A7C3-DE25-5D75-968515C78B18}"/>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21" name="AutoShape 2">
                <a:extLst>
                  <a:ext uri="{FF2B5EF4-FFF2-40B4-BE49-F238E27FC236}">
                    <a16:creationId xmlns:a16="http://schemas.microsoft.com/office/drawing/2014/main" id="{B586FBF1-D84C-4638-C92B-94299509203B}"/>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54" name="AutoShape 1">
              <a:extLst>
                <a:ext uri="{FF2B5EF4-FFF2-40B4-BE49-F238E27FC236}">
                  <a16:creationId xmlns:a16="http://schemas.microsoft.com/office/drawing/2014/main" id="{C51AB7E3-06C0-2B20-C7F6-7C9823E62E07}"/>
                </a:ext>
              </a:extLst>
            </p:cNvPr>
            <p:cNvSpPr>
              <a:spLocks/>
            </p:cNvSpPr>
            <p:nvPr/>
          </p:nvSpPr>
          <p:spPr bwMode="auto">
            <a:xfrm rot="10750041">
              <a:off x="9379783" y="331540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5" name="AutoShape 2">
              <a:extLst>
                <a:ext uri="{FF2B5EF4-FFF2-40B4-BE49-F238E27FC236}">
                  <a16:creationId xmlns:a16="http://schemas.microsoft.com/office/drawing/2014/main" id="{6C95398F-5334-3C10-F7F6-30E8838070AF}"/>
                </a:ext>
              </a:extLst>
            </p:cNvPr>
            <p:cNvSpPr>
              <a:spLocks/>
            </p:cNvSpPr>
            <p:nvPr/>
          </p:nvSpPr>
          <p:spPr bwMode="auto">
            <a:xfrm rot="11117531">
              <a:off x="9400786" y="333112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56" name="AutoShape 1">
              <a:extLst>
                <a:ext uri="{FF2B5EF4-FFF2-40B4-BE49-F238E27FC236}">
                  <a16:creationId xmlns:a16="http://schemas.microsoft.com/office/drawing/2014/main" id="{675A6CF9-2430-969F-0142-431F21B4C2A7}"/>
                </a:ext>
              </a:extLst>
            </p:cNvPr>
            <p:cNvSpPr>
              <a:spLocks/>
            </p:cNvSpPr>
            <p:nvPr/>
          </p:nvSpPr>
          <p:spPr bwMode="auto">
            <a:xfrm rot="10750041">
              <a:off x="8953700" y="305898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7" name="AutoShape 2">
              <a:extLst>
                <a:ext uri="{FF2B5EF4-FFF2-40B4-BE49-F238E27FC236}">
                  <a16:creationId xmlns:a16="http://schemas.microsoft.com/office/drawing/2014/main" id="{6D8E1A6E-C330-8C26-61A2-A24A1A603D6D}"/>
                </a:ext>
              </a:extLst>
            </p:cNvPr>
            <p:cNvSpPr>
              <a:spLocks/>
            </p:cNvSpPr>
            <p:nvPr/>
          </p:nvSpPr>
          <p:spPr bwMode="auto">
            <a:xfrm rot="11117531">
              <a:off x="8974703" y="307470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58" name="AutoShape 1">
              <a:extLst>
                <a:ext uri="{FF2B5EF4-FFF2-40B4-BE49-F238E27FC236}">
                  <a16:creationId xmlns:a16="http://schemas.microsoft.com/office/drawing/2014/main" id="{BD088131-1830-5069-C62D-130E589FBEAB}"/>
                </a:ext>
              </a:extLst>
            </p:cNvPr>
            <p:cNvSpPr>
              <a:spLocks/>
            </p:cNvSpPr>
            <p:nvPr/>
          </p:nvSpPr>
          <p:spPr bwMode="auto">
            <a:xfrm rot="10750041">
              <a:off x="9193129" y="328385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9" name="AutoShape 2">
              <a:extLst>
                <a:ext uri="{FF2B5EF4-FFF2-40B4-BE49-F238E27FC236}">
                  <a16:creationId xmlns:a16="http://schemas.microsoft.com/office/drawing/2014/main" id="{C714BD41-0E33-4A73-1716-3314C7DD5919}"/>
                </a:ext>
              </a:extLst>
            </p:cNvPr>
            <p:cNvSpPr>
              <a:spLocks/>
            </p:cNvSpPr>
            <p:nvPr/>
          </p:nvSpPr>
          <p:spPr bwMode="auto">
            <a:xfrm rot="11117531">
              <a:off x="9214132" y="329957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60" name="Group 59">
              <a:extLst>
                <a:ext uri="{FF2B5EF4-FFF2-40B4-BE49-F238E27FC236}">
                  <a16:creationId xmlns:a16="http://schemas.microsoft.com/office/drawing/2014/main" id="{6F42E420-A535-9791-D378-5DD2339649CE}"/>
                </a:ext>
              </a:extLst>
            </p:cNvPr>
            <p:cNvGrpSpPr/>
            <p:nvPr/>
          </p:nvGrpSpPr>
          <p:grpSpPr>
            <a:xfrm>
              <a:off x="8954076" y="3307280"/>
              <a:ext cx="71183" cy="82738"/>
              <a:chOff x="3242360" y="3002985"/>
              <a:chExt cx="71183" cy="82738"/>
            </a:xfrm>
          </p:grpSpPr>
          <p:sp>
            <p:nvSpPr>
              <p:cNvPr id="218" name="AutoShape 1">
                <a:extLst>
                  <a:ext uri="{FF2B5EF4-FFF2-40B4-BE49-F238E27FC236}">
                    <a16:creationId xmlns:a16="http://schemas.microsoft.com/office/drawing/2014/main" id="{2DB9EADD-CB61-DDCA-4935-F4D3EF445AEB}"/>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19" name="AutoShape 2">
                <a:extLst>
                  <a:ext uri="{FF2B5EF4-FFF2-40B4-BE49-F238E27FC236}">
                    <a16:creationId xmlns:a16="http://schemas.microsoft.com/office/drawing/2014/main" id="{601C744B-CA4B-6ECD-E8EE-454A790B88E7}"/>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61" name="AutoShape 1">
              <a:extLst>
                <a:ext uri="{FF2B5EF4-FFF2-40B4-BE49-F238E27FC236}">
                  <a16:creationId xmlns:a16="http://schemas.microsoft.com/office/drawing/2014/main" id="{EB041502-9EC8-BDAB-2084-23B546FD4E8F}"/>
                </a:ext>
              </a:extLst>
            </p:cNvPr>
            <p:cNvSpPr>
              <a:spLocks/>
            </p:cNvSpPr>
            <p:nvPr/>
          </p:nvSpPr>
          <p:spPr bwMode="auto">
            <a:xfrm rot="10750041">
              <a:off x="9157981" y="313415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2" name="AutoShape 2">
              <a:extLst>
                <a:ext uri="{FF2B5EF4-FFF2-40B4-BE49-F238E27FC236}">
                  <a16:creationId xmlns:a16="http://schemas.microsoft.com/office/drawing/2014/main" id="{38886B0B-B62A-51B5-0DC5-E19A7FBF2942}"/>
                </a:ext>
              </a:extLst>
            </p:cNvPr>
            <p:cNvSpPr>
              <a:spLocks/>
            </p:cNvSpPr>
            <p:nvPr/>
          </p:nvSpPr>
          <p:spPr bwMode="auto">
            <a:xfrm rot="11117531">
              <a:off x="9178984" y="314987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63" name="AutoShape 1">
              <a:extLst>
                <a:ext uri="{FF2B5EF4-FFF2-40B4-BE49-F238E27FC236}">
                  <a16:creationId xmlns:a16="http://schemas.microsoft.com/office/drawing/2014/main" id="{3222711D-753E-07BA-3401-3384CD1E764C}"/>
                </a:ext>
              </a:extLst>
            </p:cNvPr>
            <p:cNvSpPr>
              <a:spLocks/>
            </p:cNvSpPr>
            <p:nvPr/>
          </p:nvSpPr>
          <p:spPr bwMode="auto">
            <a:xfrm rot="10750041">
              <a:off x="9040145" y="31321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58" name="AutoShape 2">
              <a:extLst>
                <a:ext uri="{FF2B5EF4-FFF2-40B4-BE49-F238E27FC236}">
                  <a16:creationId xmlns:a16="http://schemas.microsoft.com/office/drawing/2014/main" id="{12BF5EFC-4506-EA01-DF69-894FAFBBE548}"/>
                </a:ext>
              </a:extLst>
            </p:cNvPr>
            <p:cNvSpPr>
              <a:spLocks/>
            </p:cNvSpPr>
            <p:nvPr/>
          </p:nvSpPr>
          <p:spPr bwMode="auto">
            <a:xfrm rot="11117531">
              <a:off x="9061148" y="31478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60" name="AutoShape 1">
              <a:extLst>
                <a:ext uri="{FF2B5EF4-FFF2-40B4-BE49-F238E27FC236}">
                  <a16:creationId xmlns:a16="http://schemas.microsoft.com/office/drawing/2014/main" id="{CB91633D-17B4-140E-7B4F-1239A1E168DC}"/>
                </a:ext>
              </a:extLst>
            </p:cNvPr>
            <p:cNvSpPr>
              <a:spLocks/>
            </p:cNvSpPr>
            <p:nvPr/>
          </p:nvSpPr>
          <p:spPr bwMode="auto">
            <a:xfrm rot="10750041">
              <a:off x="9078018" y="326467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61" name="AutoShape 2">
              <a:extLst>
                <a:ext uri="{FF2B5EF4-FFF2-40B4-BE49-F238E27FC236}">
                  <a16:creationId xmlns:a16="http://schemas.microsoft.com/office/drawing/2014/main" id="{60B6D0C4-C709-732F-78F2-BD028BEBF646}"/>
                </a:ext>
              </a:extLst>
            </p:cNvPr>
            <p:cNvSpPr>
              <a:spLocks/>
            </p:cNvSpPr>
            <p:nvPr/>
          </p:nvSpPr>
          <p:spPr bwMode="auto">
            <a:xfrm rot="11117531">
              <a:off x="9099021" y="328039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66" name="AutoShape 1">
              <a:extLst>
                <a:ext uri="{FF2B5EF4-FFF2-40B4-BE49-F238E27FC236}">
                  <a16:creationId xmlns:a16="http://schemas.microsoft.com/office/drawing/2014/main" id="{39886A5F-7A3B-1AD9-E63E-04B3C427575C}"/>
                </a:ext>
              </a:extLst>
            </p:cNvPr>
            <p:cNvSpPr>
              <a:spLocks/>
            </p:cNvSpPr>
            <p:nvPr/>
          </p:nvSpPr>
          <p:spPr bwMode="auto">
            <a:xfrm rot="10750041">
              <a:off x="9353083" y="325580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70" name="AutoShape 2">
              <a:extLst>
                <a:ext uri="{FF2B5EF4-FFF2-40B4-BE49-F238E27FC236}">
                  <a16:creationId xmlns:a16="http://schemas.microsoft.com/office/drawing/2014/main" id="{349ABB61-CF05-78D0-EA7F-D2831B6D7CCB}"/>
                </a:ext>
              </a:extLst>
            </p:cNvPr>
            <p:cNvSpPr>
              <a:spLocks/>
            </p:cNvSpPr>
            <p:nvPr/>
          </p:nvSpPr>
          <p:spPr bwMode="auto">
            <a:xfrm rot="11117531">
              <a:off x="9374086" y="327152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71" name="AutoShape 1">
              <a:extLst>
                <a:ext uri="{FF2B5EF4-FFF2-40B4-BE49-F238E27FC236}">
                  <a16:creationId xmlns:a16="http://schemas.microsoft.com/office/drawing/2014/main" id="{20FF1BB7-D9EE-4D63-EEA4-CAEFFC4F3AED}"/>
                </a:ext>
              </a:extLst>
            </p:cNvPr>
            <p:cNvSpPr>
              <a:spLocks/>
            </p:cNvSpPr>
            <p:nvPr/>
          </p:nvSpPr>
          <p:spPr bwMode="auto">
            <a:xfrm rot="10750041">
              <a:off x="9398015" y="338702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72" name="AutoShape 2">
              <a:extLst>
                <a:ext uri="{FF2B5EF4-FFF2-40B4-BE49-F238E27FC236}">
                  <a16:creationId xmlns:a16="http://schemas.microsoft.com/office/drawing/2014/main" id="{A295864C-BC25-A420-3461-7DF8BC1D827D}"/>
                </a:ext>
              </a:extLst>
            </p:cNvPr>
            <p:cNvSpPr>
              <a:spLocks/>
            </p:cNvSpPr>
            <p:nvPr/>
          </p:nvSpPr>
          <p:spPr bwMode="auto">
            <a:xfrm rot="11117531">
              <a:off x="9419018" y="340274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73" name="AutoShape 1">
              <a:extLst>
                <a:ext uri="{FF2B5EF4-FFF2-40B4-BE49-F238E27FC236}">
                  <a16:creationId xmlns:a16="http://schemas.microsoft.com/office/drawing/2014/main" id="{505296DD-260F-C7FE-424F-865A15759856}"/>
                </a:ext>
              </a:extLst>
            </p:cNvPr>
            <p:cNvSpPr>
              <a:spLocks/>
            </p:cNvSpPr>
            <p:nvPr/>
          </p:nvSpPr>
          <p:spPr bwMode="auto">
            <a:xfrm rot="10750041">
              <a:off x="9102667" y="293604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75" name="AutoShape 2">
              <a:extLst>
                <a:ext uri="{FF2B5EF4-FFF2-40B4-BE49-F238E27FC236}">
                  <a16:creationId xmlns:a16="http://schemas.microsoft.com/office/drawing/2014/main" id="{D7D3AA46-5F94-AC7C-23D0-1C73F4167FA0}"/>
                </a:ext>
              </a:extLst>
            </p:cNvPr>
            <p:cNvSpPr>
              <a:spLocks/>
            </p:cNvSpPr>
            <p:nvPr/>
          </p:nvSpPr>
          <p:spPr bwMode="auto">
            <a:xfrm rot="11117531">
              <a:off x="9123670" y="295176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88" name="AutoShape 1">
              <a:extLst>
                <a:ext uri="{FF2B5EF4-FFF2-40B4-BE49-F238E27FC236}">
                  <a16:creationId xmlns:a16="http://schemas.microsoft.com/office/drawing/2014/main" id="{1DF5AD14-20CF-22A9-009E-6A66740D1F37}"/>
                </a:ext>
              </a:extLst>
            </p:cNvPr>
            <p:cNvSpPr>
              <a:spLocks/>
            </p:cNvSpPr>
            <p:nvPr/>
          </p:nvSpPr>
          <p:spPr bwMode="auto">
            <a:xfrm rot="10750041">
              <a:off x="9331892" y="358541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90" name="AutoShape 2">
              <a:extLst>
                <a:ext uri="{FF2B5EF4-FFF2-40B4-BE49-F238E27FC236}">
                  <a16:creationId xmlns:a16="http://schemas.microsoft.com/office/drawing/2014/main" id="{E0BEA915-E250-FC15-A4C0-CE7A52024ADE}"/>
                </a:ext>
              </a:extLst>
            </p:cNvPr>
            <p:cNvSpPr>
              <a:spLocks/>
            </p:cNvSpPr>
            <p:nvPr/>
          </p:nvSpPr>
          <p:spPr bwMode="auto">
            <a:xfrm rot="11117531">
              <a:off x="9155442" y="314340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91" name="AutoShape 1">
              <a:extLst>
                <a:ext uri="{FF2B5EF4-FFF2-40B4-BE49-F238E27FC236}">
                  <a16:creationId xmlns:a16="http://schemas.microsoft.com/office/drawing/2014/main" id="{DA6C50B1-F33C-2AFA-D0FD-CDC4D419279C}"/>
                </a:ext>
              </a:extLst>
            </p:cNvPr>
            <p:cNvSpPr>
              <a:spLocks/>
            </p:cNvSpPr>
            <p:nvPr/>
          </p:nvSpPr>
          <p:spPr bwMode="auto">
            <a:xfrm rot="10750041">
              <a:off x="9435517" y="350732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92" name="AutoShape 2">
              <a:extLst>
                <a:ext uri="{FF2B5EF4-FFF2-40B4-BE49-F238E27FC236}">
                  <a16:creationId xmlns:a16="http://schemas.microsoft.com/office/drawing/2014/main" id="{26F50672-1EBB-788B-A2A9-7FC0F97F54E1}"/>
                </a:ext>
              </a:extLst>
            </p:cNvPr>
            <p:cNvSpPr>
              <a:spLocks/>
            </p:cNvSpPr>
            <p:nvPr/>
          </p:nvSpPr>
          <p:spPr bwMode="auto">
            <a:xfrm rot="11117531">
              <a:off x="9456520" y="352304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493" name="Group 492">
              <a:extLst>
                <a:ext uri="{FF2B5EF4-FFF2-40B4-BE49-F238E27FC236}">
                  <a16:creationId xmlns:a16="http://schemas.microsoft.com/office/drawing/2014/main" id="{B4BC61C4-30B7-0584-8142-104028F9CA35}"/>
                </a:ext>
              </a:extLst>
            </p:cNvPr>
            <p:cNvGrpSpPr/>
            <p:nvPr/>
          </p:nvGrpSpPr>
          <p:grpSpPr>
            <a:xfrm>
              <a:off x="9602913" y="3624374"/>
              <a:ext cx="71183" cy="82738"/>
              <a:chOff x="3242360" y="3002985"/>
              <a:chExt cx="71183" cy="82738"/>
            </a:xfrm>
          </p:grpSpPr>
          <p:sp>
            <p:nvSpPr>
              <p:cNvPr id="216" name="AutoShape 1">
                <a:extLst>
                  <a:ext uri="{FF2B5EF4-FFF2-40B4-BE49-F238E27FC236}">
                    <a16:creationId xmlns:a16="http://schemas.microsoft.com/office/drawing/2014/main" id="{6AAC878C-5301-47B3-23E3-5CFAD6BB7952}"/>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17" name="AutoShape 2">
                <a:extLst>
                  <a:ext uri="{FF2B5EF4-FFF2-40B4-BE49-F238E27FC236}">
                    <a16:creationId xmlns:a16="http://schemas.microsoft.com/office/drawing/2014/main" id="{BD3FEA7C-23FD-00F8-6685-8984D82505AC}"/>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494" name="AutoShape 1">
              <a:extLst>
                <a:ext uri="{FF2B5EF4-FFF2-40B4-BE49-F238E27FC236}">
                  <a16:creationId xmlns:a16="http://schemas.microsoft.com/office/drawing/2014/main" id="{9251D1CC-7CD5-2306-759B-486943475C4A}"/>
                </a:ext>
              </a:extLst>
            </p:cNvPr>
            <p:cNvSpPr>
              <a:spLocks/>
            </p:cNvSpPr>
            <p:nvPr/>
          </p:nvSpPr>
          <p:spPr bwMode="auto">
            <a:xfrm rot="10750041">
              <a:off x="9414940" y="368065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95" name="AutoShape 2">
              <a:extLst>
                <a:ext uri="{FF2B5EF4-FFF2-40B4-BE49-F238E27FC236}">
                  <a16:creationId xmlns:a16="http://schemas.microsoft.com/office/drawing/2014/main" id="{1247232B-D3F5-D3AA-C0B6-F16EE9874669}"/>
                </a:ext>
              </a:extLst>
            </p:cNvPr>
            <p:cNvSpPr>
              <a:spLocks/>
            </p:cNvSpPr>
            <p:nvPr/>
          </p:nvSpPr>
          <p:spPr bwMode="auto">
            <a:xfrm rot="11117531">
              <a:off x="9435943" y="369637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96" name="AutoShape 1">
              <a:extLst>
                <a:ext uri="{FF2B5EF4-FFF2-40B4-BE49-F238E27FC236}">
                  <a16:creationId xmlns:a16="http://schemas.microsoft.com/office/drawing/2014/main" id="{7D344EF7-D79D-E184-5FDF-07AB19D2816D}"/>
                </a:ext>
              </a:extLst>
            </p:cNvPr>
            <p:cNvSpPr>
              <a:spLocks/>
            </p:cNvSpPr>
            <p:nvPr/>
          </p:nvSpPr>
          <p:spPr bwMode="auto">
            <a:xfrm rot="10750041">
              <a:off x="8791404" y="296649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97" name="AutoShape 2">
              <a:extLst>
                <a:ext uri="{FF2B5EF4-FFF2-40B4-BE49-F238E27FC236}">
                  <a16:creationId xmlns:a16="http://schemas.microsoft.com/office/drawing/2014/main" id="{F016AD54-71ED-7F4E-9A8C-CDCF980ACA8D}"/>
                </a:ext>
              </a:extLst>
            </p:cNvPr>
            <p:cNvSpPr>
              <a:spLocks/>
            </p:cNvSpPr>
            <p:nvPr/>
          </p:nvSpPr>
          <p:spPr bwMode="auto">
            <a:xfrm rot="11117531">
              <a:off x="8812407" y="298222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498" name="AutoShape 1">
              <a:extLst>
                <a:ext uri="{FF2B5EF4-FFF2-40B4-BE49-F238E27FC236}">
                  <a16:creationId xmlns:a16="http://schemas.microsoft.com/office/drawing/2014/main" id="{079D2937-E4A4-2EAF-43B6-F82BC6DB3C1D}"/>
                </a:ext>
              </a:extLst>
            </p:cNvPr>
            <p:cNvSpPr>
              <a:spLocks/>
            </p:cNvSpPr>
            <p:nvPr/>
          </p:nvSpPr>
          <p:spPr bwMode="auto">
            <a:xfrm rot="10750041">
              <a:off x="9030833" y="319137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499" name="AutoShape 2">
              <a:extLst>
                <a:ext uri="{FF2B5EF4-FFF2-40B4-BE49-F238E27FC236}">
                  <a16:creationId xmlns:a16="http://schemas.microsoft.com/office/drawing/2014/main" id="{4AFF2C01-AE46-6843-46A7-63279C0CA281}"/>
                </a:ext>
              </a:extLst>
            </p:cNvPr>
            <p:cNvSpPr>
              <a:spLocks/>
            </p:cNvSpPr>
            <p:nvPr/>
          </p:nvSpPr>
          <p:spPr bwMode="auto">
            <a:xfrm rot="11117531">
              <a:off x="9051836" y="320709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500" name="Group 499">
              <a:extLst>
                <a:ext uri="{FF2B5EF4-FFF2-40B4-BE49-F238E27FC236}">
                  <a16:creationId xmlns:a16="http://schemas.microsoft.com/office/drawing/2014/main" id="{A54BD680-A252-565A-482A-CEF87F6E5191}"/>
                </a:ext>
              </a:extLst>
            </p:cNvPr>
            <p:cNvGrpSpPr/>
            <p:nvPr/>
          </p:nvGrpSpPr>
          <p:grpSpPr>
            <a:xfrm>
              <a:off x="8791780" y="3214798"/>
              <a:ext cx="71183" cy="82738"/>
              <a:chOff x="3242360" y="3002985"/>
              <a:chExt cx="71183" cy="82738"/>
            </a:xfrm>
          </p:grpSpPr>
          <p:sp>
            <p:nvSpPr>
              <p:cNvPr id="214" name="AutoShape 1">
                <a:extLst>
                  <a:ext uri="{FF2B5EF4-FFF2-40B4-BE49-F238E27FC236}">
                    <a16:creationId xmlns:a16="http://schemas.microsoft.com/office/drawing/2014/main" id="{13604E5B-889C-97D6-E468-C89053F63BFF}"/>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15" name="AutoShape 2">
                <a:extLst>
                  <a:ext uri="{FF2B5EF4-FFF2-40B4-BE49-F238E27FC236}">
                    <a16:creationId xmlns:a16="http://schemas.microsoft.com/office/drawing/2014/main" id="{B41F56D9-74CB-7564-4C0C-848E32728123}"/>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501" name="AutoShape 1">
              <a:extLst>
                <a:ext uri="{FF2B5EF4-FFF2-40B4-BE49-F238E27FC236}">
                  <a16:creationId xmlns:a16="http://schemas.microsoft.com/office/drawing/2014/main" id="{0FA80CD4-8738-0279-3C3A-8CE2EF27BDD5}"/>
                </a:ext>
              </a:extLst>
            </p:cNvPr>
            <p:cNvSpPr>
              <a:spLocks/>
            </p:cNvSpPr>
            <p:nvPr/>
          </p:nvSpPr>
          <p:spPr bwMode="auto">
            <a:xfrm rot="10750041">
              <a:off x="8995685" y="304167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02" name="AutoShape 2">
              <a:extLst>
                <a:ext uri="{FF2B5EF4-FFF2-40B4-BE49-F238E27FC236}">
                  <a16:creationId xmlns:a16="http://schemas.microsoft.com/office/drawing/2014/main" id="{59FBD3CE-AECB-A6F5-C6F8-7255E7D770F8}"/>
                </a:ext>
              </a:extLst>
            </p:cNvPr>
            <p:cNvSpPr>
              <a:spLocks/>
            </p:cNvSpPr>
            <p:nvPr/>
          </p:nvSpPr>
          <p:spPr bwMode="auto">
            <a:xfrm rot="11117531">
              <a:off x="9016688" y="305739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503" name="AutoShape 1">
              <a:extLst>
                <a:ext uri="{FF2B5EF4-FFF2-40B4-BE49-F238E27FC236}">
                  <a16:creationId xmlns:a16="http://schemas.microsoft.com/office/drawing/2014/main" id="{D377210D-C1DB-671D-1FC2-5E447D6DC576}"/>
                </a:ext>
              </a:extLst>
            </p:cNvPr>
            <p:cNvSpPr>
              <a:spLocks/>
            </p:cNvSpPr>
            <p:nvPr/>
          </p:nvSpPr>
          <p:spPr bwMode="auto">
            <a:xfrm rot="10750041">
              <a:off x="8877849" y="3039688"/>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04" name="AutoShape 2">
              <a:extLst>
                <a:ext uri="{FF2B5EF4-FFF2-40B4-BE49-F238E27FC236}">
                  <a16:creationId xmlns:a16="http://schemas.microsoft.com/office/drawing/2014/main" id="{90C52A68-B8C1-A3EA-EC19-BE3610F0DE9B}"/>
                </a:ext>
              </a:extLst>
            </p:cNvPr>
            <p:cNvSpPr>
              <a:spLocks/>
            </p:cNvSpPr>
            <p:nvPr/>
          </p:nvSpPr>
          <p:spPr bwMode="auto">
            <a:xfrm rot="11117531">
              <a:off x="8898852" y="305540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505" name="AutoShape 1">
              <a:extLst>
                <a:ext uri="{FF2B5EF4-FFF2-40B4-BE49-F238E27FC236}">
                  <a16:creationId xmlns:a16="http://schemas.microsoft.com/office/drawing/2014/main" id="{72D3A293-DD74-E5EF-BEA4-AA5A3BEBB069}"/>
                </a:ext>
              </a:extLst>
            </p:cNvPr>
            <p:cNvSpPr>
              <a:spLocks/>
            </p:cNvSpPr>
            <p:nvPr/>
          </p:nvSpPr>
          <p:spPr bwMode="auto">
            <a:xfrm rot="10750041">
              <a:off x="8915722" y="317219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06" name="AutoShape 2">
              <a:extLst>
                <a:ext uri="{FF2B5EF4-FFF2-40B4-BE49-F238E27FC236}">
                  <a16:creationId xmlns:a16="http://schemas.microsoft.com/office/drawing/2014/main" id="{D59E28C3-F595-726F-D4BB-5DF32912B2EA}"/>
                </a:ext>
              </a:extLst>
            </p:cNvPr>
            <p:cNvSpPr>
              <a:spLocks/>
            </p:cNvSpPr>
            <p:nvPr/>
          </p:nvSpPr>
          <p:spPr bwMode="auto">
            <a:xfrm rot="11117531">
              <a:off x="8936725" y="318791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507" name="AutoShape 1">
              <a:extLst>
                <a:ext uri="{FF2B5EF4-FFF2-40B4-BE49-F238E27FC236}">
                  <a16:creationId xmlns:a16="http://schemas.microsoft.com/office/drawing/2014/main" id="{540D6B08-1346-4253-09F9-A93CB129BBA5}"/>
                </a:ext>
              </a:extLst>
            </p:cNvPr>
            <p:cNvSpPr>
              <a:spLocks/>
            </p:cNvSpPr>
            <p:nvPr/>
          </p:nvSpPr>
          <p:spPr bwMode="auto">
            <a:xfrm rot="10750041">
              <a:off x="9535622" y="334171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08" name="AutoShape 2">
              <a:extLst>
                <a:ext uri="{FF2B5EF4-FFF2-40B4-BE49-F238E27FC236}">
                  <a16:creationId xmlns:a16="http://schemas.microsoft.com/office/drawing/2014/main" id="{E6C5E168-6A21-A319-9EB0-6F3AFEDB9823}"/>
                </a:ext>
              </a:extLst>
            </p:cNvPr>
            <p:cNvSpPr>
              <a:spLocks/>
            </p:cNvSpPr>
            <p:nvPr/>
          </p:nvSpPr>
          <p:spPr bwMode="auto">
            <a:xfrm rot="11117531">
              <a:off x="9556625" y="335743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509" name="AutoShape 1">
              <a:extLst>
                <a:ext uri="{FF2B5EF4-FFF2-40B4-BE49-F238E27FC236}">
                  <a16:creationId xmlns:a16="http://schemas.microsoft.com/office/drawing/2014/main" id="{C41AC776-5999-028D-7F4A-E24EA2CB3C2C}"/>
                </a:ext>
              </a:extLst>
            </p:cNvPr>
            <p:cNvSpPr>
              <a:spLocks/>
            </p:cNvSpPr>
            <p:nvPr/>
          </p:nvSpPr>
          <p:spPr bwMode="auto">
            <a:xfrm rot="10750041">
              <a:off x="9580554" y="348562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10" name="AutoShape 2">
              <a:extLst>
                <a:ext uri="{FF2B5EF4-FFF2-40B4-BE49-F238E27FC236}">
                  <a16:creationId xmlns:a16="http://schemas.microsoft.com/office/drawing/2014/main" id="{C94DF287-4000-10C6-2EB2-6BACAD57E939}"/>
                </a:ext>
              </a:extLst>
            </p:cNvPr>
            <p:cNvSpPr>
              <a:spLocks/>
            </p:cNvSpPr>
            <p:nvPr/>
          </p:nvSpPr>
          <p:spPr bwMode="auto">
            <a:xfrm rot="11117531">
              <a:off x="9601557" y="350134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511" name="AutoShape 1">
              <a:extLst>
                <a:ext uri="{FF2B5EF4-FFF2-40B4-BE49-F238E27FC236}">
                  <a16:creationId xmlns:a16="http://schemas.microsoft.com/office/drawing/2014/main" id="{40133A5F-781D-3F65-C259-F5B960284884}"/>
                </a:ext>
              </a:extLst>
            </p:cNvPr>
            <p:cNvSpPr>
              <a:spLocks/>
            </p:cNvSpPr>
            <p:nvPr/>
          </p:nvSpPr>
          <p:spPr bwMode="auto">
            <a:xfrm rot="10750041">
              <a:off x="9482659" y="349237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92" name="AutoShape 2">
              <a:extLst>
                <a:ext uri="{FF2B5EF4-FFF2-40B4-BE49-F238E27FC236}">
                  <a16:creationId xmlns:a16="http://schemas.microsoft.com/office/drawing/2014/main" id="{377F9F9F-5987-FED7-8183-46DB37E83B22}"/>
                </a:ext>
              </a:extLst>
            </p:cNvPr>
            <p:cNvSpPr>
              <a:spLocks/>
            </p:cNvSpPr>
            <p:nvPr/>
          </p:nvSpPr>
          <p:spPr bwMode="auto">
            <a:xfrm rot="11117531">
              <a:off x="9503662" y="350809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3" name="AutoShape 1">
              <a:extLst>
                <a:ext uri="{FF2B5EF4-FFF2-40B4-BE49-F238E27FC236}">
                  <a16:creationId xmlns:a16="http://schemas.microsoft.com/office/drawing/2014/main" id="{EDB474A7-16EC-2F26-87B9-1ADC087ED768}"/>
                </a:ext>
              </a:extLst>
            </p:cNvPr>
            <p:cNvSpPr>
              <a:spLocks/>
            </p:cNvSpPr>
            <p:nvPr/>
          </p:nvSpPr>
          <p:spPr bwMode="auto">
            <a:xfrm rot="10750041">
              <a:off x="8852940" y="3316428"/>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94" name="AutoShape 2">
              <a:extLst>
                <a:ext uri="{FF2B5EF4-FFF2-40B4-BE49-F238E27FC236}">
                  <a16:creationId xmlns:a16="http://schemas.microsoft.com/office/drawing/2014/main" id="{F424D916-39FB-EF2C-1AB9-5478D141D5A2}"/>
                </a:ext>
              </a:extLst>
            </p:cNvPr>
            <p:cNvSpPr>
              <a:spLocks/>
            </p:cNvSpPr>
            <p:nvPr/>
          </p:nvSpPr>
          <p:spPr bwMode="auto">
            <a:xfrm rot="11117531">
              <a:off x="8873943" y="333214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5" name="AutoShape 1">
              <a:extLst>
                <a:ext uri="{FF2B5EF4-FFF2-40B4-BE49-F238E27FC236}">
                  <a16:creationId xmlns:a16="http://schemas.microsoft.com/office/drawing/2014/main" id="{D056CA61-25B8-AD79-E69C-7A0E21C25F33}"/>
                </a:ext>
              </a:extLst>
            </p:cNvPr>
            <p:cNvSpPr>
              <a:spLocks/>
            </p:cNvSpPr>
            <p:nvPr/>
          </p:nvSpPr>
          <p:spPr bwMode="auto">
            <a:xfrm rot="10750041">
              <a:off x="9419027" y="295848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96" name="AutoShape 2">
              <a:extLst>
                <a:ext uri="{FF2B5EF4-FFF2-40B4-BE49-F238E27FC236}">
                  <a16:creationId xmlns:a16="http://schemas.microsoft.com/office/drawing/2014/main" id="{E88BCF52-9FAE-9E86-72C5-F7E08606B920}"/>
                </a:ext>
              </a:extLst>
            </p:cNvPr>
            <p:cNvSpPr>
              <a:spLocks/>
            </p:cNvSpPr>
            <p:nvPr/>
          </p:nvSpPr>
          <p:spPr bwMode="auto">
            <a:xfrm rot="11117531">
              <a:off x="9440030" y="297420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7" name="AutoShape 1">
              <a:extLst>
                <a:ext uri="{FF2B5EF4-FFF2-40B4-BE49-F238E27FC236}">
                  <a16:creationId xmlns:a16="http://schemas.microsoft.com/office/drawing/2014/main" id="{A2C502FE-49E2-E7A4-0588-287345264762}"/>
                </a:ext>
              </a:extLst>
            </p:cNvPr>
            <p:cNvSpPr>
              <a:spLocks/>
            </p:cNvSpPr>
            <p:nvPr/>
          </p:nvSpPr>
          <p:spPr bwMode="auto">
            <a:xfrm rot="10750041">
              <a:off x="9049156" y="337324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198" name="AutoShape 2">
              <a:extLst>
                <a:ext uri="{FF2B5EF4-FFF2-40B4-BE49-F238E27FC236}">
                  <a16:creationId xmlns:a16="http://schemas.microsoft.com/office/drawing/2014/main" id="{D13FE880-9E71-F553-2341-CD8F0B4A1B06}"/>
                </a:ext>
              </a:extLst>
            </p:cNvPr>
            <p:cNvSpPr>
              <a:spLocks/>
            </p:cNvSpPr>
            <p:nvPr/>
          </p:nvSpPr>
          <p:spPr bwMode="auto">
            <a:xfrm rot="11117531">
              <a:off x="9070159" y="338896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199" name="Group 198">
              <a:extLst>
                <a:ext uri="{FF2B5EF4-FFF2-40B4-BE49-F238E27FC236}">
                  <a16:creationId xmlns:a16="http://schemas.microsoft.com/office/drawing/2014/main" id="{CD8743D4-BF37-E1C8-2F6A-0496ADB94E88}"/>
                </a:ext>
              </a:extLst>
            </p:cNvPr>
            <p:cNvGrpSpPr/>
            <p:nvPr/>
          </p:nvGrpSpPr>
          <p:grpSpPr>
            <a:xfrm>
              <a:off x="9419403" y="3206786"/>
              <a:ext cx="71183" cy="82738"/>
              <a:chOff x="3242360" y="3002985"/>
              <a:chExt cx="71183" cy="82738"/>
            </a:xfrm>
          </p:grpSpPr>
          <p:sp>
            <p:nvSpPr>
              <p:cNvPr id="212" name="AutoShape 1">
                <a:extLst>
                  <a:ext uri="{FF2B5EF4-FFF2-40B4-BE49-F238E27FC236}">
                    <a16:creationId xmlns:a16="http://schemas.microsoft.com/office/drawing/2014/main" id="{A906F839-7E4C-0CD0-4121-68A49672E7A2}"/>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13" name="AutoShape 2">
                <a:extLst>
                  <a:ext uri="{FF2B5EF4-FFF2-40B4-BE49-F238E27FC236}">
                    <a16:creationId xmlns:a16="http://schemas.microsoft.com/office/drawing/2014/main" id="{084847CA-A630-CA89-C2E3-CD19CEC4D64F}"/>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200" name="AutoShape 1">
              <a:extLst>
                <a:ext uri="{FF2B5EF4-FFF2-40B4-BE49-F238E27FC236}">
                  <a16:creationId xmlns:a16="http://schemas.microsoft.com/office/drawing/2014/main" id="{19FEF273-D3CE-1997-E598-5535106AFA2C}"/>
                </a:ext>
              </a:extLst>
            </p:cNvPr>
            <p:cNvSpPr>
              <a:spLocks/>
            </p:cNvSpPr>
            <p:nvPr/>
          </p:nvSpPr>
          <p:spPr bwMode="auto">
            <a:xfrm rot="10750041">
              <a:off x="8807358" y="353098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01" name="AutoShape 2">
              <a:extLst>
                <a:ext uri="{FF2B5EF4-FFF2-40B4-BE49-F238E27FC236}">
                  <a16:creationId xmlns:a16="http://schemas.microsoft.com/office/drawing/2014/main" id="{A9D8C398-93CD-C00C-C826-6E087F9EC378}"/>
                </a:ext>
              </a:extLst>
            </p:cNvPr>
            <p:cNvSpPr>
              <a:spLocks/>
            </p:cNvSpPr>
            <p:nvPr/>
          </p:nvSpPr>
          <p:spPr bwMode="auto">
            <a:xfrm rot="11117531">
              <a:off x="8828361" y="354670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2" name="AutoShape 1">
              <a:extLst>
                <a:ext uri="{FF2B5EF4-FFF2-40B4-BE49-F238E27FC236}">
                  <a16:creationId xmlns:a16="http://schemas.microsoft.com/office/drawing/2014/main" id="{893E45FC-BCC3-33A8-3661-7B6ABEF34BA6}"/>
                </a:ext>
              </a:extLst>
            </p:cNvPr>
            <p:cNvSpPr>
              <a:spLocks/>
            </p:cNvSpPr>
            <p:nvPr/>
          </p:nvSpPr>
          <p:spPr bwMode="auto">
            <a:xfrm rot="10750041">
              <a:off x="9505472" y="303167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03" name="AutoShape 2">
              <a:extLst>
                <a:ext uri="{FF2B5EF4-FFF2-40B4-BE49-F238E27FC236}">
                  <a16:creationId xmlns:a16="http://schemas.microsoft.com/office/drawing/2014/main" id="{A88F6F0B-5A3D-5601-2EEF-1D8BCEB05655}"/>
                </a:ext>
              </a:extLst>
            </p:cNvPr>
            <p:cNvSpPr>
              <a:spLocks/>
            </p:cNvSpPr>
            <p:nvPr/>
          </p:nvSpPr>
          <p:spPr bwMode="auto">
            <a:xfrm rot="11117531">
              <a:off x="9526475" y="304739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4" name="AutoShape 1">
              <a:extLst>
                <a:ext uri="{FF2B5EF4-FFF2-40B4-BE49-F238E27FC236}">
                  <a16:creationId xmlns:a16="http://schemas.microsoft.com/office/drawing/2014/main" id="{7DE0C314-9604-E92D-C623-B9000C3329B3}"/>
                </a:ext>
              </a:extLst>
            </p:cNvPr>
            <p:cNvSpPr>
              <a:spLocks/>
            </p:cNvSpPr>
            <p:nvPr/>
          </p:nvSpPr>
          <p:spPr bwMode="auto">
            <a:xfrm rot="10750041">
              <a:off x="9543345" y="316417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05" name="AutoShape 2">
              <a:extLst>
                <a:ext uri="{FF2B5EF4-FFF2-40B4-BE49-F238E27FC236}">
                  <a16:creationId xmlns:a16="http://schemas.microsoft.com/office/drawing/2014/main" id="{63D44BB7-188C-2CAA-6BA0-9DAD15AFECBE}"/>
                </a:ext>
              </a:extLst>
            </p:cNvPr>
            <p:cNvSpPr>
              <a:spLocks/>
            </p:cNvSpPr>
            <p:nvPr/>
          </p:nvSpPr>
          <p:spPr bwMode="auto">
            <a:xfrm rot="11117531">
              <a:off x="9564348" y="317990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6" name="AutoShape 1">
              <a:extLst>
                <a:ext uri="{FF2B5EF4-FFF2-40B4-BE49-F238E27FC236}">
                  <a16:creationId xmlns:a16="http://schemas.microsoft.com/office/drawing/2014/main" id="{56CA466C-48F4-9752-9244-810DB088633A}"/>
                </a:ext>
              </a:extLst>
            </p:cNvPr>
            <p:cNvSpPr>
              <a:spLocks/>
            </p:cNvSpPr>
            <p:nvPr/>
          </p:nvSpPr>
          <p:spPr bwMode="auto">
            <a:xfrm rot="10750041">
              <a:off x="9278459" y="266748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07" name="AutoShape 2">
              <a:extLst>
                <a:ext uri="{FF2B5EF4-FFF2-40B4-BE49-F238E27FC236}">
                  <a16:creationId xmlns:a16="http://schemas.microsoft.com/office/drawing/2014/main" id="{8A9419F0-7D44-AD82-302E-1E0E35679DF4}"/>
                </a:ext>
              </a:extLst>
            </p:cNvPr>
            <p:cNvSpPr>
              <a:spLocks/>
            </p:cNvSpPr>
            <p:nvPr/>
          </p:nvSpPr>
          <p:spPr bwMode="auto">
            <a:xfrm rot="11117531">
              <a:off x="9299462" y="268320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8" name="AutoShape 1">
              <a:extLst>
                <a:ext uri="{FF2B5EF4-FFF2-40B4-BE49-F238E27FC236}">
                  <a16:creationId xmlns:a16="http://schemas.microsoft.com/office/drawing/2014/main" id="{1519EB13-A72F-3232-CE16-FA1D12471139}"/>
                </a:ext>
              </a:extLst>
            </p:cNvPr>
            <p:cNvSpPr>
              <a:spLocks/>
            </p:cNvSpPr>
            <p:nvPr/>
          </p:nvSpPr>
          <p:spPr bwMode="auto">
            <a:xfrm rot="10750041">
              <a:off x="8972242" y="285737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09" name="AutoShape 2">
              <a:extLst>
                <a:ext uri="{FF2B5EF4-FFF2-40B4-BE49-F238E27FC236}">
                  <a16:creationId xmlns:a16="http://schemas.microsoft.com/office/drawing/2014/main" id="{4D061CEE-6730-5BF2-F37B-F104E87149AA}"/>
                </a:ext>
              </a:extLst>
            </p:cNvPr>
            <p:cNvSpPr>
              <a:spLocks/>
            </p:cNvSpPr>
            <p:nvPr/>
          </p:nvSpPr>
          <p:spPr bwMode="auto">
            <a:xfrm rot="11117531">
              <a:off x="8993245" y="287309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10" name="AutoShape 1">
              <a:extLst>
                <a:ext uri="{FF2B5EF4-FFF2-40B4-BE49-F238E27FC236}">
                  <a16:creationId xmlns:a16="http://schemas.microsoft.com/office/drawing/2014/main" id="{831DBE38-A7E6-5A89-4D75-03889224100A}"/>
                </a:ext>
              </a:extLst>
            </p:cNvPr>
            <p:cNvSpPr>
              <a:spLocks/>
            </p:cNvSpPr>
            <p:nvPr/>
          </p:nvSpPr>
          <p:spPr bwMode="auto">
            <a:xfrm rot="10750041">
              <a:off x="9096950" y="268956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211" name="AutoShape 2">
              <a:extLst>
                <a:ext uri="{FF2B5EF4-FFF2-40B4-BE49-F238E27FC236}">
                  <a16:creationId xmlns:a16="http://schemas.microsoft.com/office/drawing/2014/main" id="{2B8F1D46-FFF6-BD9A-F3EB-0ABD3CD5D309}"/>
                </a:ext>
              </a:extLst>
            </p:cNvPr>
            <p:cNvSpPr>
              <a:spLocks/>
            </p:cNvSpPr>
            <p:nvPr/>
          </p:nvSpPr>
          <p:spPr bwMode="auto">
            <a:xfrm rot="11117531">
              <a:off x="9117953" y="270528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227" name="Rectangle 226">
            <a:extLst>
              <a:ext uri="{FF2B5EF4-FFF2-40B4-BE49-F238E27FC236}">
                <a16:creationId xmlns:a16="http://schemas.microsoft.com/office/drawing/2014/main" id="{26DB25A6-239D-510D-4B8F-EDACC6B9B411}"/>
              </a:ext>
            </a:extLst>
          </p:cNvPr>
          <p:cNvSpPr/>
          <p:nvPr/>
        </p:nvSpPr>
        <p:spPr>
          <a:xfrm>
            <a:off x="9137204" y="3762784"/>
            <a:ext cx="198045" cy="1512818"/>
          </a:xfrm>
          <a:prstGeom prst="rect">
            <a:avLst/>
          </a:prstGeom>
          <a:solidFill>
            <a:srgbClr val="7030A0">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4" name="Group 513">
            <a:extLst>
              <a:ext uri="{FF2B5EF4-FFF2-40B4-BE49-F238E27FC236}">
                <a16:creationId xmlns:a16="http://schemas.microsoft.com/office/drawing/2014/main" id="{8036B175-FE7E-34D7-FBA6-0A3FA86C1EB1}"/>
              </a:ext>
            </a:extLst>
          </p:cNvPr>
          <p:cNvGrpSpPr/>
          <p:nvPr/>
        </p:nvGrpSpPr>
        <p:grpSpPr>
          <a:xfrm>
            <a:off x="9154747" y="3767185"/>
            <a:ext cx="71183" cy="82738"/>
            <a:chOff x="3242360" y="3002985"/>
            <a:chExt cx="71183" cy="82738"/>
          </a:xfrm>
        </p:grpSpPr>
        <p:sp>
          <p:nvSpPr>
            <p:cNvPr id="515" name="AutoShape 1">
              <a:extLst>
                <a:ext uri="{FF2B5EF4-FFF2-40B4-BE49-F238E27FC236}">
                  <a16:creationId xmlns:a16="http://schemas.microsoft.com/office/drawing/2014/main" id="{15D1BFAC-2DF6-7F1E-8C43-246DFC6F1A42}"/>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16" name="AutoShape 2">
              <a:extLst>
                <a:ext uri="{FF2B5EF4-FFF2-40B4-BE49-F238E27FC236}">
                  <a16:creationId xmlns:a16="http://schemas.microsoft.com/office/drawing/2014/main" id="{F08946C0-7D7A-02C9-B1DD-C4E5E9E1554E}"/>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549" name="AutoShape 2">
            <a:extLst>
              <a:ext uri="{FF2B5EF4-FFF2-40B4-BE49-F238E27FC236}">
                <a16:creationId xmlns:a16="http://schemas.microsoft.com/office/drawing/2014/main" id="{E7FA399A-F264-98E0-E352-6728DCC01199}"/>
              </a:ext>
            </a:extLst>
          </p:cNvPr>
          <p:cNvSpPr>
            <a:spLocks/>
          </p:cNvSpPr>
          <p:nvPr/>
        </p:nvSpPr>
        <p:spPr bwMode="auto">
          <a:xfrm rot="11117531">
            <a:off x="9358773" y="360412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551" name="Group 550">
            <a:extLst>
              <a:ext uri="{FF2B5EF4-FFF2-40B4-BE49-F238E27FC236}">
                <a16:creationId xmlns:a16="http://schemas.microsoft.com/office/drawing/2014/main" id="{A7112DCF-5745-E6B9-EF06-857DC29A91FD}"/>
              </a:ext>
            </a:extLst>
          </p:cNvPr>
          <p:cNvGrpSpPr/>
          <p:nvPr/>
        </p:nvGrpSpPr>
        <p:grpSpPr>
          <a:xfrm>
            <a:off x="9228895" y="3836943"/>
            <a:ext cx="71183" cy="82738"/>
            <a:chOff x="11527715" y="2200733"/>
            <a:chExt cx="71183" cy="82738"/>
          </a:xfrm>
        </p:grpSpPr>
        <p:sp>
          <p:nvSpPr>
            <p:cNvPr id="552" name="AutoShape 1">
              <a:extLst>
                <a:ext uri="{FF2B5EF4-FFF2-40B4-BE49-F238E27FC236}">
                  <a16:creationId xmlns:a16="http://schemas.microsoft.com/office/drawing/2014/main" id="{580D2146-7261-5B2C-9463-28C2D1C32C9E}"/>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53" name="AutoShape 2">
              <a:extLst>
                <a:ext uri="{FF2B5EF4-FFF2-40B4-BE49-F238E27FC236}">
                  <a16:creationId xmlns:a16="http://schemas.microsoft.com/office/drawing/2014/main" id="{FDBF5E72-B9BB-C74E-988E-351643C2B33F}"/>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54" name="Group 553">
            <a:extLst>
              <a:ext uri="{FF2B5EF4-FFF2-40B4-BE49-F238E27FC236}">
                <a16:creationId xmlns:a16="http://schemas.microsoft.com/office/drawing/2014/main" id="{38C76A72-A28A-2C23-EA3A-5FEE80B0DA4A}"/>
              </a:ext>
            </a:extLst>
          </p:cNvPr>
          <p:cNvGrpSpPr/>
          <p:nvPr/>
        </p:nvGrpSpPr>
        <p:grpSpPr>
          <a:xfrm>
            <a:off x="9196266" y="3942912"/>
            <a:ext cx="71183" cy="82738"/>
            <a:chOff x="11527715" y="2200733"/>
            <a:chExt cx="71183" cy="82738"/>
          </a:xfrm>
        </p:grpSpPr>
        <p:sp>
          <p:nvSpPr>
            <p:cNvPr id="555" name="AutoShape 1">
              <a:extLst>
                <a:ext uri="{FF2B5EF4-FFF2-40B4-BE49-F238E27FC236}">
                  <a16:creationId xmlns:a16="http://schemas.microsoft.com/office/drawing/2014/main" id="{16117AB6-8116-DA85-7C3B-526A46920CDD}"/>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56" name="AutoShape 2">
              <a:extLst>
                <a:ext uri="{FF2B5EF4-FFF2-40B4-BE49-F238E27FC236}">
                  <a16:creationId xmlns:a16="http://schemas.microsoft.com/office/drawing/2014/main" id="{C9AFC507-99AE-6915-CD9D-66ACE70F6255}"/>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57" name="Group 556">
            <a:extLst>
              <a:ext uri="{FF2B5EF4-FFF2-40B4-BE49-F238E27FC236}">
                <a16:creationId xmlns:a16="http://schemas.microsoft.com/office/drawing/2014/main" id="{F4FC751F-A71A-4CCB-019D-1C8F7EA25295}"/>
              </a:ext>
            </a:extLst>
          </p:cNvPr>
          <p:cNvGrpSpPr/>
          <p:nvPr/>
        </p:nvGrpSpPr>
        <p:grpSpPr>
          <a:xfrm>
            <a:off x="9235572" y="4144435"/>
            <a:ext cx="71183" cy="82738"/>
            <a:chOff x="11527715" y="2200733"/>
            <a:chExt cx="71183" cy="82738"/>
          </a:xfrm>
        </p:grpSpPr>
        <p:sp>
          <p:nvSpPr>
            <p:cNvPr id="558" name="AutoShape 1">
              <a:extLst>
                <a:ext uri="{FF2B5EF4-FFF2-40B4-BE49-F238E27FC236}">
                  <a16:creationId xmlns:a16="http://schemas.microsoft.com/office/drawing/2014/main" id="{A76A7FD7-558E-EC85-FF70-0DF037F554BE}"/>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59" name="AutoShape 2">
              <a:extLst>
                <a:ext uri="{FF2B5EF4-FFF2-40B4-BE49-F238E27FC236}">
                  <a16:creationId xmlns:a16="http://schemas.microsoft.com/office/drawing/2014/main" id="{B4D359D3-7616-805D-84CF-F76439C9E11F}"/>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60" name="Group 559">
            <a:extLst>
              <a:ext uri="{FF2B5EF4-FFF2-40B4-BE49-F238E27FC236}">
                <a16:creationId xmlns:a16="http://schemas.microsoft.com/office/drawing/2014/main" id="{8440E241-E6DC-3708-009B-07ED7BDC3072}"/>
              </a:ext>
            </a:extLst>
          </p:cNvPr>
          <p:cNvGrpSpPr/>
          <p:nvPr/>
        </p:nvGrpSpPr>
        <p:grpSpPr>
          <a:xfrm>
            <a:off x="9146760" y="4163120"/>
            <a:ext cx="71183" cy="82738"/>
            <a:chOff x="11527715" y="2200733"/>
            <a:chExt cx="71183" cy="82738"/>
          </a:xfrm>
        </p:grpSpPr>
        <p:sp>
          <p:nvSpPr>
            <p:cNvPr id="561" name="AutoShape 1">
              <a:extLst>
                <a:ext uri="{FF2B5EF4-FFF2-40B4-BE49-F238E27FC236}">
                  <a16:creationId xmlns:a16="http://schemas.microsoft.com/office/drawing/2014/main" id="{C99C6A35-E8D8-47B3-B604-7438D43C7250}"/>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62" name="AutoShape 2">
              <a:extLst>
                <a:ext uri="{FF2B5EF4-FFF2-40B4-BE49-F238E27FC236}">
                  <a16:creationId xmlns:a16="http://schemas.microsoft.com/office/drawing/2014/main" id="{555B0F84-65F4-BC04-7256-536FF8F80805}"/>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63" name="Group 562">
            <a:extLst>
              <a:ext uri="{FF2B5EF4-FFF2-40B4-BE49-F238E27FC236}">
                <a16:creationId xmlns:a16="http://schemas.microsoft.com/office/drawing/2014/main" id="{3C6CBFCD-83CC-DE44-DEFA-89E2023E5AE3}"/>
              </a:ext>
            </a:extLst>
          </p:cNvPr>
          <p:cNvGrpSpPr/>
          <p:nvPr/>
        </p:nvGrpSpPr>
        <p:grpSpPr>
          <a:xfrm>
            <a:off x="9170480" y="4054082"/>
            <a:ext cx="71183" cy="82738"/>
            <a:chOff x="11527715" y="2200733"/>
            <a:chExt cx="71183" cy="82738"/>
          </a:xfrm>
        </p:grpSpPr>
        <p:sp>
          <p:nvSpPr>
            <p:cNvPr id="564" name="AutoShape 1">
              <a:extLst>
                <a:ext uri="{FF2B5EF4-FFF2-40B4-BE49-F238E27FC236}">
                  <a16:creationId xmlns:a16="http://schemas.microsoft.com/office/drawing/2014/main" id="{B1C1037C-9040-2620-9CCB-33E2BF1CFD01}"/>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65" name="AutoShape 2">
              <a:extLst>
                <a:ext uri="{FF2B5EF4-FFF2-40B4-BE49-F238E27FC236}">
                  <a16:creationId xmlns:a16="http://schemas.microsoft.com/office/drawing/2014/main" id="{805CA43F-980E-9A31-7808-EDD56CD342A8}"/>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66" name="Group 565">
            <a:extLst>
              <a:ext uri="{FF2B5EF4-FFF2-40B4-BE49-F238E27FC236}">
                <a16:creationId xmlns:a16="http://schemas.microsoft.com/office/drawing/2014/main" id="{6F649E56-BE5B-7BDA-F185-7E2055043533}"/>
              </a:ext>
            </a:extLst>
          </p:cNvPr>
          <p:cNvGrpSpPr/>
          <p:nvPr/>
        </p:nvGrpSpPr>
        <p:grpSpPr>
          <a:xfrm>
            <a:off x="9212976" y="4266339"/>
            <a:ext cx="71183" cy="82738"/>
            <a:chOff x="11527715" y="2200733"/>
            <a:chExt cx="71183" cy="82738"/>
          </a:xfrm>
        </p:grpSpPr>
        <p:sp>
          <p:nvSpPr>
            <p:cNvPr id="567" name="AutoShape 1">
              <a:extLst>
                <a:ext uri="{FF2B5EF4-FFF2-40B4-BE49-F238E27FC236}">
                  <a16:creationId xmlns:a16="http://schemas.microsoft.com/office/drawing/2014/main" id="{2EE2AF44-0083-C90B-5A41-E67578564F45}"/>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68" name="AutoShape 2">
              <a:extLst>
                <a:ext uri="{FF2B5EF4-FFF2-40B4-BE49-F238E27FC236}">
                  <a16:creationId xmlns:a16="http://schemas.microsoft.com/office/drawing/2014/main" id="{852DAB78-08FB-1301-D2B6-839919FDBFDA}"/>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69" name="Group 568">
            <a:extLst>
              <a:ext uri="{FF2B5EF4-FFF2-40B4-BE49-F238E27FC236}">
                <a16:creationId xmlns:a16="http://schemas.microsoft.com/office/drawing/2014/main" id="{D99F29E1-D1E5-646C-E89E-CA5F536B5F95}"/>
              </a:ext>
            </a:extLst>
          </p:cNvPr>
          <p:cNvGrpSpPr/>
          <p:nvPr/>
        </p:nvGrpSpPr>
        <p:grpSpPr>
          <a:xfrm>
            <a:off x="9151662" y="4360188"/>
            <a:ext cx="71183" cy="82738"/>
            <a:chOff x="11527715" y="2200733"/>
            <a:chExt cx="71183" cy="82738"/>
          </a:xfrm>
        </p:grpSpPr>
        <p:sp>
          <p:nvSpPr>
            <p:cNvPr id="570" name="AutoShape 1">
              <a:extLst>
                <a:ext uri="{FF2B5EF4-FFF2-40B4-BE49-F238E27FC236}">
                  <a16:creationId xmlns:a16="http://schemas.microsoft.com/office/drawing/2014/main" id="{8591DC14-779D-A601-2007-77F54046A892}"/>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71" name="AutoShape 2">
              <a:extLst>
                <a:ext uri="{FF2B5EF4-FFF2-40B4-BE49-F238E27FC236}">
                  <a16:creationId xmlns:a16="http://schemas.microsoft.com/office/drawing/2014/main" id="{9F52054B-7050-4D9C-5454-2075A6FCF08A}"/>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72" name="Group 571">
            <a:extLst>
              <a:ext uri="{FF2B5EF4-FFF2-40B4-BE49-F238E27FC236}">
                <a16:creationId xmlns:a16="http://schemas.microsoft.com/office/drawing/2014/main" id="{5AE000A7-238A-DBEE-32C7-23C52B90F0E4}"/>
              </a:ext>
            </a:extLst>
          </p:cNvPr>
          <p:cNvGrpSpPr/>
          <p:nvPr/>
        </p:nvGrpSpPr>
        <p:grpSpPr>
          <a:xfrm>
            <a:off x="9238215" y="4546248"/>
            <a:ext cx="71183" cy="82738"/>
            <a:chOff x="11527715" y="2200733"/>
            <a:chExt cx="71183" cy="82738"/>
          </a:xfrm>
        </p:grpSpPr>
        <p:sp>
          <p:nvSpPr>
            <p:cNvPr id="573" name="AutoShape 1">
              <a:extLst>
                <a:ext uri="{FF2B5EF4-FFF2-40B4-BE49-F238E27FC236}">
                  <a16:creationId xmlns:a16="http://schemas.microsoft.com/office/drawing/2014/main" id="{6EFBAA8C-EF8C-F4E9-1527-6631C3F37EB5}"/>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74" name="AutoShape 2">
              <a:extLst>
                <a:ext uri="{FF2B5EF4-FFF2-40B4-BE49-F238E27FC236}">
                  <a16:creationId xmlns:a16="http://schemas.microsoft.com/office/drawing/2014/main" id="{69C2D009-3B4A-5C05-0729-831D04B747FC}"/>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75" name="Group 574">
            <a:extLst>
              <a:ext uri="{FF2B5EF4-FFF2-40B4-BE49-F238E27FC236}">
                <a16:creationId xmlns:a16="http://schemas.microsoft.com/office/drawing/2014/main" id="{A92C888F-49EA-29CD-EE38-B291CE638B0C}"/>
              </a:ext>
            </a:extLst>
          </p:cNvPr>
          <p:cNvGrpSpPr/>
          <p:nvPr/>
        </p:nvGrpSpPr>
        <p:grpSpPr>
          <a:xfrm>
            <a:off x="9149403" y="4564933"/>
            <a:ext cx="71183" cy="82738"/>
            <a:chOff x="11527715" y="2200733"/>
            <a:chExt cx="71183" cy="82738"/>
          </a:xfrm>
        </p:grpSpPr>
        <p:sp>
          <p:nvSpPr>
            <p:cNvPr id="576" name="AutoShape 1">
              <a:extLst>
                <a:ext uri="{FF2B5EF4-FFF2-40B4-BE49-F238E27FC236}">
                  <a16:creationId xmlns:a16="http://schemas.microsoft.com/office/drawing/2014/main" id="{25E192DC-D174-B5E7-42AF-AB75B07E7694}"/>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77" name="AutoShape 2">
              <a:extLst>
                <a:ext uri="{FF2B5EF4-FFF2-40B4-BE49-F238E27FC236}">
                  <a16:creationId xmlns:a16="http://schemas.microsoft.com/office/drawing/2014/main" id="{84DBA002-5574-18D3-D925-CD475C36988A}"/>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78" name="Group 577">
            <a:extLst>
              <a:ext uri="{FF2B5EF4-FFF2-40B4-BE49-F238E27FC236}">
                <a16:creationId xmlns:a16="http://schemas.microsoft.com/office/drawing/2014/main" id="{10BD1E21-3F5C-F27B-8306-947A0CC85DD9}"/>
              </a:ext>
            </a:extLst>
          </p:cNvPr>
          <p:cNvGrpSpPr/>
          <p:nvPr/>
        </p:nvGrpSpPr>
        <p:grpSpPr>
          <a:xfrm>
            <a:off x="9244857" y="4369670"/>
            <a:ext cx="71183" cy="82738"/>
            <a:chOff x="11527715" y="2200733"/>
            <a:chExt cx="71183" cy="82738"/>
          </a:xfrm>
        </p:grpSpPr>
        <p:sp>
          <p:nvSpPr>
            <p:cNvPr id="579" name="AutoShape 1">
              <a:extLst>
                <a:ext uri="{FF2B5EF4-FFF2-40B4-BE49-F238E27FC236}">
                  <a16:creationId xmlns:a16="http://schemas.microsoft.com/office/drawing/2014/main" id="{21B2E8CF-4BA7-C6D7-4DC7-52245E1B4D01}"/>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80" name="AutoShape 2">
              <a:extLst>
                <a:ext uri="{FF2B5EF4-FFF2-40B4-BE49-F238E27FC236}">
                  <a16:creationId xmlns:a16="http://schemas.microsoft.com/office/drawing/2014/main" id="{628F7A70-2B18-7A08-58A4-DD3CEA0DA57A}"/>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81" name="Group 580">
            <a:extLst>
              <a:ext uri="{FF2B5EF4-FFF2-40B4-BE49-F238E27FC236}">
                <a16:creationId xmlns:a16="http://schemas.microsoft.com/office/drawing/2014/main" id="{A4329A61-AF15-64E0-3B2F-0B27518AEE74}"/>
              </a:ext>
            </a:extLst>
          </p:cNvPr>
          <p:cNvGrpSpPr/>
          <p:nvPr/>
        </p:nvGrpSpPr>
        <p:grpSpPr>
          <a:xfrm>
            <a:off x="9183543" y="4463519"/>
            <a:ext cx="71183" cy="82738"/>
            <a:chOff x="11527715" y="2200733"/>
            <a:chExt cx="71183" cy="82738"/>
          </a:xfrm>
        </p:grpSpPr>
        <p:sp>
          <p:nvSpPr>
            <p:cNvPr id="582" name="AutoShape 1">
              <a:extLst>
                <a:ext uri="{FF2B5EF4-FFF2-40B4-BE49-F238E27FC236}">
                  <a16:creationId xmlns:a16="http://schemas.microsoft.com/office/drawing/2014/main" id="{D7A512C5-0775-1A1B-FB9C-EB10742F9CA9}"/>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83" name="AutoShape 2">
              <a:extLst>
                <a:ext uri="{FF2B5EF4-FFF2-40B4-BE49-F238E27FC236}">
                  <a16:creationId xmlns:a16="http://schemas.microsoft.com/office/drawing/2014/main" id="{75866F1F-C421-ECB1-CA70-3543144E6298}"/>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84" name="Group 583">
            <a:extLst>
              <a:ext uri="{FF2B5EF4-FFF2-40B4-BE49-F238E27FC236}">
                <a16:creationId xmlns:a16="http://schemas.microsoft.com/office/drawing/2014/main" id="{716E7286-6BFB-C37C-7DD2-20DD2E4D3C09}"/>
              </a:ext>
            </a:extLst>
          </p:cNvPr>
          <p:cNvGrpSpPr/>
          <p:nvPr/>
        </p:nvGrpSpPr>
        <p:grpSpPr>
          <a:xfrm>
            <a:off x="9149000" y="3868476"/>
            <a:ext cx="71183" cy="82738"/>
            <a:chOff x="11527715" y="2200733"/>
            <a:chExt cx="71183" cy="82738"/>
          </a:xfrm>
        </p:grpSpPr>
        <p:sp>
          <p:nvSpPr>
            <p:cNvPr id="585" name="AutoShape 1">
              <a:extLst>
                <a:ext uri="{FF2B5EF4-FFF2-40B4-BE49-F238E27FC236}">
                  <a16:creationId xmlns:a16="http://schemas.microsoft.com/office/drawing/2014/main" id="{485AB612-5073-5503-6CF3-D720E2ADBB72}"/>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86" name="AutoShape 2">
              <a:extLst>
                <a:ext uri="{FF2B5EF4-FFF2-40B4-BE49-F238E27FC236}">
                  <a16:creationId xmlns:a16="http://schemas.microsoft.com/office/drawing/2014/main" id="{0CBFD3E1-F456-ACCE-374B-5DA92ED1A245}"/>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87" name="Group 586">
            <a:extLst>
              <a:ext uri="{FF2B5EF4-FFF2-40B4-BE49-F238E27FC236}">
                <a16:creationId xmlns:a16="http://schemas.microsoft.com/office/drawing/2014/main" id="{A1C1F515-4D45-DC79-F4F8-85A54166A84B}"/>
              </a:ext>
            </a:extLst>
          </p:cNvPr>
          <p:cNvGrpSpPr/>
          <p:nvPr/>
        </p:nvGrpSpPr>
        <p:grpSpPr>
          <a:xfrm>
            <a:off x="9195131" y="4632138"/>
            <a:ext cx="71183" cy="82738"/>
            <a:chOff x="11527715" y="2200733"/>
            <a:chExt cx="71183" cy="82738"/>
          </a:xfrm>
        </p:grpSpPr>
        <p:sp>
          <p:nvSpPr>
            <p:cNvPr id="588" name="AutoShape 1">
              <a:extLst>
                <a:ext uri="{FF2B5EF4-FFF2-40B4-BE49-F238E27FC236}">
                  <a16:creationId xmlns:a16="http://schemas.microsoft.com/office/drawing/2014/main" id="{DB3AD172-3006-7275-BF33-CEAC2C1547D0}"/>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89" name="AutoShape 2">
              <a:extLst>
                <a:ext uri="{FF2B5EF4-FFF2-40B4-BE49-F238E27FC236}">
                  <a16:creationId xmlns:a16="http://schemas.microsoft.com/office/drawing/2014/main" id="{38590784-D7CC-5004-BA80-27301909C906}"/>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Tree>
    <p:extLst>
      <p:ext uri="{BB962C8B-B14F-4D97-AF65-F5344CB8AC3E}">
        <p14:creationId xmlns:p14="http://schemas.microsoft.com/office/powerpoint/2010/main" val="11332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Flow Cell">
            <a:extLst>
              <a:ext uri="{FF2B5EF4-FFF2-40B4-BE49-F238E27FC236}">
                <a16:creationId xmlns:a16="http://schemas.microsoft.com/office/drawing/2014/main" id="{4AACD350-941F-6BB7-4615-CB4503A86C86}"/>
              </a:ext>
            </a:extLst>
          </p:cNvPr>
          <p:cNvSpPr txBox="1">
            <a:spLocks/>
          </p:cNvSpPr>
          <p:nvPr/>
        </p:nvSpPr>
        <p:spPr>
          <a:xfrm>
            <a:off x="788748" y="2158242"/>
            <a:ext cx="3597957" cy="9215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latin typeface="+mn-lt"/>
              </a:rPr>
              <a:t>The Flow Cell</a:t>
            </a:r>
          </a:p>
        </p:txBody>
      </p:sp>
      <p:sp>
        <p:nvSpPr>
          <p:cNvPr id="277" name="Content Placeholder 2">
            <a:extLst>
              <a:ext uri="{FF2B5EF4-FFF2-40B4-BE49-F238E27FC236}">
                <a16:creationId xmlns:a16="http://schemas.microsoft.com/office/drawing/2014/main" id="{20BD3076-981D-75CA-8524-B23E0D3829E7}"/>
              </a:ext>
            </a:extLst>
          </p:cNvPr>
          <p:cNvSpPr txBox="1">
            <a:spLocks/>
          </p:cNvSpPr>
          <p:nvPr/>
        </p:nvSpPr>
        <p:spPr>
          <a:xfrm>
            <a:off x="815542" y="2758014"/>
            <a:ext cx="3412799" cy="2185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504190" marR="40639" indent="-463550"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1pPr>
            <a:lvl2pPr marL="955039" marR="40639" indent="-457199" algn="l" defTabSz="914400" rtl="0" latinLnBrk="0">
              <a:lnSpc>
                <a:spcPct val="100000"/>
              </a:lnSpc>
              <a:spcBef>
                <a:spcPts val="600"/>
              </a:spcBef>
              <a:spcAft>
                <a:spcPts val="0"/>
              </a:spcAft>
              <a:buClrTx/>
              <a:buSzPct val="58499"/>
              <a:buFontTx/>
              <a:buBlip>
                <a:blip r:embed="rId4"/>
              </a:buBlip>
              <a:tabLst/>
              <a:defRPr sz="2200" b="0" i="0" u="none" strike="noStrike" cap="none" spc="0" baseline="0">
                <a:solidFill>
                  <a:srgbClr val="000000"/>
                </a:solidFill>
                <a:uFill>
                  <a:solidFill>
                    <a:srgbClr val="000000"/>
                  </a:solidFill>
                </a:uFill>
                <a:latin typeface="+mn-lt"/>
                <a:ea typeface="+mn-ea"/>
                <a:cs typeface="+mn-cs"/>
                <a:sym typeface="Goudy Old Style"/>
              </a:defRPr>
            </a:lvl2pPr>
            <a:lvl3pPr marL="1296352" marR="40639" indent="-341312" algn="l" defTabSz="914400" rtl="0" latinLnBrk="0">
              <a:lnSpc>
                <a:spcPct val="100000"/>
              </a:lnSpc>
              <a:spcBef>
                <a:spcPts val="600"/>
              </a:spcBef>
              <a:spcAft>
                <a:spcPts val="0"/>
              </a:spcAft>
              <a:buClrTx/>
              <a:buSzPct val="58499"/>
              <a:buFontTx/>
              <a:buBlip>
                <a:blip r:embed="rId3"/>
              </a:buBlip>
              <a:tabLst/>
              <a:defRPr sz="2000" b="0" i="0" u="none" strike="noStrike" cap="none" spc="0" baseline="0">
                <a:solidFill>
                  <a:srgbClr val="000000"/>
                </a:solidFill>
                <a:uFill>
                  <a:solidFill>
                    <a:srgbClr val="000000"/>
                  </a:solidFill>
                </a:uFill>
                <a:latin typeface="+mn-lt"/>
                <a:ea typeface="+mn-ea"/>
                <a:cs typeface="+mn-cs"/>
                <a:sym typeface="Goudy Old Style"/>
              </a:defRPr>
            </a:lvl3pPr>
            <a:lvl4pPr marL="1637664" marR="40639" indent="-341312" algn="l" defTabSz="914400" rtl="0" latinLnBrk="0">
              <a:lnSpc>
                <a:spcPct val="100000"/>
              </a:lnSpc>
              <a:spcBef>
                <a:spcPts val="600"/>
              </a:spcBef>
              <a:spcAft>
                <a:spcPts val="0"/>
              </a:spcAft>
              <a:buClrTx/>
              <a:buSzPct val="58499"/>
              <a:buFontTx/>
              <a:buBlip>
                <a:blip r:embed="rId3"/>
              </a:buBlip>
              <a:tabLst/>
              <a:defRPr sz="1800" b="0" i="0" u="none" strike="noStrike" cap="none" spc="0" baseline="0">
                <a:solidFill>
                  <a:srgbClr val="000000"/>
                </a:solidFill>
                <a:uFill>
                  <a:solidFill>
                    <a:srgbClr val="000000"/>
                  </a:solidFill>
                </a:uFill>
                <a:latin typeface="+mn-lt"/>
                <a:ea typeface="+mn-ea"/>
                <a:cs typeface="+mn-cs"/>
                <a:sym typeface="Goudy Old Style"/>
              </a:defRPr>
            </a:lvl4pPr>
            <a:lvl5pPr marL="1978977" marR="40639" indent="-341312" algn="l" defTabSz="914400" rtl="0" latinLnBrk="0">
              <a:lnSpc>
                <a:spcPct val="100000"/>
              </a:lnSpc>
              <a:spcBef>
                <a:spcPts val="600"/>
              </a:spcBef>
              <a:spcAft>
                <a:spcPts val="0"/>
              </a:spcAft>
              <a:buClrTx/>
              <a:buSzPct val="58499"/>
              <a:buFontTx/>
              <a:buBlip>
                <a:blip r:embed="rId3"/>
              </a:buBlip>
              <a:tabLst/>
              <a:defRPr sz="1800" b="0" i="0" u="none" strike="noStrike" cap="none" spc="0" baseline="0">
                <a:solidFill>
                  <a:srgbClr val="000000"/>
                </a:solidFill>
                <a:uFill>
                  <a:solidFill>
                    <a:srgbClr val="000000"/>
                  </a:solidFill>
                </a:uFill>
                <a:latin typeface="+mn-lt"/>
                <a:ea typeface="+mn-ea"/>
                <a:cs typeface="+mn-cs"/>
                <a:sym typeface="Goudy Old Style"/>
              </a:defRPr>
            </a:lvl5pPr>
            <a:lvl6pPr marL="2092748" marR="40639" indent="-455083"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6pPr>
            <a:lvl7pPr marL="2092748" marR="40639" indent="-455083"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7pPr>
            <a:lvl8pPr marL="2092748" marR="40639" indent="-455083"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8pPr>
            <a:lvl9pPr marL="2092748" marR="40639" indent="-455083"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9pPr>
          </a:lstStyle>
          <a:p>
            <a:pPr marL="40640" indent="0" algn="just" hangingPunct="1">
              <a:buNone/>
            </a:pPr>
            <a:r>
              <a:rPr lang="en-US" sz="1800" dirty="0"/>
              <a:t>In order to get information about each cell individually, we need cells to pass the interrogation point one at a time.</a:t>
            </a:r>
          </a:p>
          <a:p>
            <a:pPr marL="40640" indent="0" algn="just" hangingPunct="1">
              <a:buNone/>
            </a:pPr>
            <a:r>
              <a:rPr lang="en-US" sz="1800" dirty="0"/>
              <a:t>The hydrodynamic focusing within the flow cell aligns the cells in single line.</a:t>
            </a:r>
          </a:p>
        </p:txBody>
      </p:sp>
      <p:sp>
        <p:nvSpPr>
          <p:cNvPr id="668" name="A look inside the box">
            <a:extLst>
              <a:ext uri="{FF2B5EF4-FFF2-40B4-BE49-F238E27FC236}">
                <a16:creationId xmlns:a16="http://schemas.microsoft.com/office/drawing/2014/main" id="{8EB796E8-7C2E-A991-40CD-D465D3A92516}"/>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669" name="TextBox 668">
            <a:extLst>
              <a:ext uri="{FF2B5EF4-FFF2-40B4-BE49-F238E27FC236}">
                <a16:creationId xmlns:a16="http://schemas.microsoft.com/office/drawing/2014/main" id="{CA2C41E3-4C7E-A99A-67F7-AEE8C4524E2A}"/>
              </a:ext>
            </a:extLst>
          </p:cNvPr>
          <p:cNvSpPr txBox="1"/>
          <p:nvPr/>
        </p:nvSpPr>
        <p:spPr>
          <a:xfrm>
            <a:off x="4476147" y="553777"/>
            <a:ext cx="2492542" cy="584775"/>
          </a:xfrm>
          <a:prstGeom prst="rect">
            <a:avLst/>
          </a:prstGeom>
          <a:noFill/>
        </p:spPr>
        <p:txBody>
          <a:bodyPr wrap="none" rtlCol="0">
            <a:spAutoFit/>
          </a:bodyPr>
          <a:lstStyle/>
          <a:p>
            <a:r>
              <a:rPr lang="en-US" sz="3200" i="1" dirty="0"/>
              <a:t>Fluidic system</a:t>
            </a:r>
          </a:p>
        </p:txBody>
      </p:sp>
      <p:pic>
        <p:nvPicPr>
          <p:cNvPr id="676" name="Picture 675" descr="A close-up of a machine&#10;&#10;Description automatically generated">
            <a:extLst>
              <a:ext uri="{FF2B5EF4-FFF2-40B4-BE49-F238E27FC236}">
                <a16:creationId xmlns:a16="http://schemas.microsoft.com/office/drawing/2014/main" id="{78C17166-2B11-24A9-3EE0-B19C48A02A06}"/>
              </a:ext>
            </a:extLst>
          </p:cNvPr>
          <p:cNvPicPr>
            <a:picLocks noChangeAspect="1"/>
          </p:cNvPicPr>
          <p:nvPr/>
        </p:nvPicPr>
        <p:blipFill rotWithShape="1">
          <a:blip r:embed="rId5">
            <a:extLst>
              <a:ext uri="{28A0092B-C50C-407E-A947-70E740481C1C}">
                <a14:useLocalDpi xmlns:a14="http://schemas.microsoft.com/office/drawing/2010/main" val="0"/>
              </a:ext>
            </a:extLst>
          </a:blip>
          <a:srcRect l="49469" t="27536" r="35531"/>
          <a:stretch/>
        </p:blipFill>
        <p:spPr>
          <a:xfrm>
            <a:off x="10111660" y="1180599"/>
            <a:ext cx="1490501" cy="5400277"/>
          </a:xfrm>
          <a:prstGeom prst="rect">
            <a:avLst/>
          </a:prstGeom>
        </p:spPr>
      </p:pic>
      <p:grpSp>
        <p:nvGrpSpPr>
          <p:cNvPr id="992" name="Group 991">
            <a:extLst>
              <a:ext uri="{FF2B5EF4-FFF2-40B4-BE49-F238E27FC236}">
                <a16:creationId xmlns:a16="http://schemas.microsoft.com/office/drawing/2014/main" id="{8C52EF0D-92FB-E6CA-4723-B2A2B0F01E15}"/>
              </a:ext>
            </a:extLst>
          </p:cNvPr>
          <p:cNvGrpSpPr/>
          <p:nvPr/>
        </p:nvGrpSpPr>
        <p:grpSpPr>
          <a:xfrm>
            <a:off x="5465476" y="1180599"/>
            <a:ext cx="3758984" cy="5447281"/>
            <a:chOff x="5812481" y="1200696"/>
            <a:chExt cx="3758984" cy="5447281"/>
          </a:xfrm>
        </p:grpSpPr>
        <p:grpSp>
          <p:nvGrpSpPr>
            <p:cNvPr id="984" name="Group 983">
              <a:extLst>
                <a:ext uri="{FF2B5EF4-FFF2-40B4-BE49-F238E27FC236}">
                  <a16:creationId xmlns:a16="http://schemas.microsoft.com/office/drawing/2014/main" id="{4D7B611A-89DC-A63A-F9E4-F65E8E61D3E5}"/>
                </a:ext>
              </a:extLst>
            </p:cNvPr>
            <p:cNvGrpSpPr/>
            <p:nvPr/>
          </p:nvGrpSpPr>
          <p:grpSpPr>
            <a:xfrm>
              <a:off x="7474658" y="1200696"/>
              <a:ext cx="2096807" cy="5447281"/>
              <a:chOff x="575921" y="166937"/>
              <a:chExt cx="1285823" cy="3340431"/>
            </a:xfrm>
          </p:grpSpPr>
          <p:grpSp>
            <p:nvGrpSpPr>
              <p:cNvPr id="677" name="Group 676">
                <a:extLst>
                  <a:ext uri="{FF2B5EF4-FFF2-40B4-BE49-F238E27FC236}">
                    <a16:creationId xmlns:a16="http://schemas.microsoft.com/office/drawing/2014/main" id="{97C34889-F1BD-6BDB-9FF8-91C700F618E2}"/>
                  </a:ext>
                </a:extLst>
              </p:cNvPr>
              <p:cNvGrpSpPr/>
              <p:nvPr/>
            </p:nvGrpSpPr>
            <p:grpSpPr>
              <a:xfrm>
                <a:off x="575921" y="166937"/>
                <a:ext cx="1285823" cy="2076433"/>
                <a:chOff x="3521923" y="1350602"/>
                <a:chExt cx="1690931" cy="2730627"/>
              </a:xfrm>
            </p:grpSpPr>
            <p:sp>
              <p:nvSpPr>
                <p:cNvPr id="678" name="Rectangle avec coins rognés du même côté 83">
                  <a:extLst>
                    <a:ext uri="{FF2B5EF4-FFF2-40B4-BE49-F238E27FC236}">
                      <a16:creationId xmlns:a16="http://schemas.microsoft.com/office/drawing/2014/main" id="{881145B4-3461-0E6D-7466-EAD4A68D3256}"/>
                    </a:ext>
                  </a:extLst>
                </p:cNvPr>
                <p:cNvSpPr/>
                <p:nvPr/>
              </p:nvSpPr>
              <p:spPr>
                <a:xfrm>
                  <a:off x="3521923" y="2588473"/>
                  <a:ext cx="1690931" cy="1492756"/>
                </a:xfrm>
                <a:prstGeom prst="snip2SameRect">
                  <a:avLst>
                    <a:gd name="adj1" fmla="val 38663"/>
                    <a:gd name="adj2" fmla="val 0"/>
                  </a:avLst>
                </a:prstGeom>
                <a:blipFill>
                  <a:blip r:embed="rId6"/>
                  <a:tile tx="0" ty="0" sx="100000" sy="100000" flip="none" algn="tl"/>
                </a:blip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fr-FR" dirty="0">
                    <a:ln>
                      <a:solidFill>
                        <a:schemeClr val="tx1">
                          <a:lumMod val="95000"/>
                          <a:lumOff val="5000"/>
                        </a:schemeClr>
                      </a:solidFill>
                    </a:ln>
                  </a:endParaRPr>
                </a:p>
              </p:txBody>
            </p:sp>
            <p:sp>
              <p:nvSpPr>
                <p:cNvPr id="679" name="Rectangle 678">
                  <a:extLst>
                    <a:ext uri="{FF2B5EF4-FFF2-40B4-BE49-F238E27FC236}">
                      <a16:creationId xmlns:a16="http://schemas.microsoft.com/office/drawing/2014/main" id="{A3ED4036-9325-85C7-3699-D97433652539}"/>
                    </a:ext>
                  </a:extLst>
                </p:cNvPr>
                <p:cNvSpPr/>
                <p:nvPr/>
              </p:nvSpPr>
              <p:spPr>
                <a:xfrm rot="10800000">
                  <a:off x="4090329" y="1350602"/>
                  <a:ext cx="542223" cy="1237872"/>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0" name="Étiquette 85">
                  <a:extLst>
                    <a:ext uri="{FF2B5EF4-FFF2-40B4-BE49-F238E27FC236}">
                      <a16:creationId xmlns:a16="http://schemas.microsoft.com/office/drawing/2014/main" id="{AE46FFA7-FDBF-1F15-DE98-D2DA94239A08}"/>
                    </a:ext>
                  </a:extLst>
                </p:cNvPr>
                <p:cNvSpPr/>
                <p:nvPr/>
              </p:nvSpPr>
              <p:spPr>
                <a:xfrm rot="10800000">
                  <a:off x="4242760" y="2875104"/>
                  <a:ext cx="263442" cy="272655"/>
                </a:xfrm>
                <a:prstGeom prst="plaque">
                  <a:avLst>
                    <a:gd name="adj" fmla="val 363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1" name="Rectangle 680">
                  <a:extLst>
                    <a:ext uri="{FF2B5EF4-FFF2-40B4-BE49-F238E27FC236}">
                      <a16:creationId xmlns:a16="http://schemas.microsoft.com/office/drawing/2014/main" id="{7ACF716A-8599-7F1B-AF73-07A8B2A62483}"/>
                    </a:ext>
                  </a:extLst>
                </p:cNvPr>
                <p:cNvSpPr/>
                <p:nvPr/>
              </p:nvSpPr>
              <p:spPr>
                <a:xfrm rot="10800000">
                  <a:off x="4313313" y="1379475"/>
                  <a:ext cx="117652" cy="16812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2" name="Virage 99">
                  <a:extLst>
                    <a:ext uri="{FF2B5EF4-FFF2-40B4-BE49-F238E27FC236}">
                      <a16:creationId xmlns:a16="http://schemas.microsoft.com/office/drawing/2014/main" id="{10D6B04A-6102-25E4-4F21-189DA9C23968}"/>
                    </a:ext>
                  </a:extLst>
                </p:cNvPr>
                <p:cNvSpPr/>
                <p:nvPr/>
              </p:nvSpPr>
              <p:spPr>
                <a:xfrm rot="20476136">
                  <a:off x="3603037" y="3117178"/>
                  <a:ext cx="503548" cy="590128"/>
                </a:xfrm>
                <a:prstGeom prst="bentArrow">
                  <a:avLst>
                    <a:gd name="adj1" fmla="val 17578"/>
                    <a:gd name="adj2" fmla="val 22753"/>
                    <a:gd name="adj3" fmla="val 27247"/>
                    <a:gd name="adj4" fmla="val 7275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83" name="Virage 100">
                  <a:extLst>
                    <a:ext uri="{FF2B5EF4-FFF2-40B4-BE49-F238E27FC236}">
                      <a16:creationId xmlns:a16="http://schemas.microsoft.com/office/drawing/2014/main" id="{77366F38-B5B4-ED31-9FB0-A021D6B92295}"/>
                    </a:ext>
                  </a:extLst>
                </p:cNvPr>
                <p:cNvSpPr/>
                <p:nvPr/>
              </p:nvSpPr>
              <p:spPr>
                <a:xfrm rot="1384206">
                  <a:off x="4654924" y="3103153"/>
                  <a:ext cx="503548" cy="590128"/>
                </a:xfrm>
                <a:prstGeom prst="bentArrow">
                  <a:avLst>
                    <a:gd name="adj1" fmla="val 17578"/>
                    <a:gd name="adj2" fmla="val 22753"/>
                    <a:gd name="adj3" fmla="val 27247"/>
                    <a:gd name="adj4" fmla="val 72753"/>
                  </a:avLst>
                </a:prstGeom>
                <a:solidFill>
                  <a:schemeClr val="accent1">
                    <a:lumMod val="75000"/>
                  </a:schemeClr>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684" name="Group 683">
                <a:extLst>
                  <a:ext uri="{FF2B5EF4-FFF2-40B4-BE49-F238E27FC236}">
                    <a16:creationId xmlns:a16="http://schemas.microsoft.com/office/drawing/2014/main" id="{CEB44597-DF60-39F7-5A60-619937348308}"/>
                  </a:ext>
                </a:extLst>
              </p:cNvPr>
              <p:cNvGrpSpPr/>
              <p:nvPr/>
            </p:nvGrpSpPr>
            <p:grpSpPr>
              <a:xfrm>
                <a:off x="1195850" y="1822300"/>
                <a:ext cx="54129" cy="62916"/>
                <a:chOff x="3242360" y="3002985"/>
                <a:chExt cx="71183" cy="82738"/>
              </a:xfrm>
            </p:grpSpPr>
            <p:sp>
              <p:nvSpPr>
                <p:cNvPr id="685" name="AutoShape 1">
                  <a:extLst>
                    <a:ext uri="{FF2B5EF4-FFF2-40B4-BE49-F238E27FC236}">
                      <a16:creationId xmlns:a16="http://schemas.microsoft.com/office/drawing/2014/main" id="{CF4EE955-FB4F-93F0-5262-B5CBC2C368BA}"/>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86" name="AutoShape 2">
                  <a:extLst>
                    <a:ext uri="{FF2B5EF4-FFF2-40B4-BE49-F238E27FC236}">
                      <a16:creationId xmlns:a16="http://schemas.microsoft.com/office/drawing/2014/main" id="{9373788F-6CFA-A953-A968-D54CB2E3E0E0}"/>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87" name="Group 686">
                <a:extLst>
                  <a:ext uri="{FF2B5EF4-FFF2-40B4-BE49-F238E27FC236}">
                    <a16:creationId xmlns:a16="http://schemas.microsoft.com/office/drawing/2014/main" id="{22B8E905-2005-B184-CABE-6B52FC6856DF}"/>
                  </a:ext>
                </a:extLst>
              </p:cNvPr>
              <p:cNvGrpSpPr/>
              <p:nvPr/>
            </p:nvGrpSpPr>
            <p:grpSpPr>
              <a:xfrm>
                <a:off x="1165843" y="1658194"/>
                <a:ext cx="54129" cy="62916"/>
                <a:chOff x="3242360" y="3002985"/>
                <a:chExt cx="71183" cy="82738"/>
              </a:xfrm>
            </p:grpSpPr>
            <p:sp>
              <p:nvSpPr>
                <p:cNvPr id="688" name="AutoShape 1">
                  <a:extLst>
                    <a:ext uri="{FF2B5EF4-FFF2-40B4-BE49-F238E27FC236}">
                      <a16:creationId xmlns:a16="http://schemas.microsoft.com/office/drawing/2014/main" id="{D3005C52-8FCA-392D-477A-EEBC41DD8855}"/>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89" name="AutoShape 2">
                  <a:extLst>
                    <a:ext uri="{FF2B5EF4-FFF2-40B4-BE49-F238E27FC236}">
                      <a16:creationId xmlns:a16="http://schemas.microsoft.com/office/drawing/2014/main" id="{C0AE1095-F084-2C72-7D91-E1327D508F6C}"/>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90" name="Group 689">
                <a:extLst>
                  <a:ext uri="{FF2B5EF4-FFF2-40B4-BE49-F238E27FC236}">
                    <a16:creationId xmlns:a16="http://schemas.microsoft.com/office/drawing/2014/main" id="{C17B46E8-1EE9-5E50-D113-AD94D2049FDF}"/>
                  </a:ext>
                </a:extLst>
              </p:cNvPr>
              <p:cNvGrpSpPr/>
              <p:nvPr/>
            </p:nvGrpSpPr>
            <p:grpSpPr>
              <a:xfrm>
                <a:off x="1166344" y="1529926"/>
                <a:ext cx="54129" cy="62916"/>
                <a:chOff x="3242360" y="3002985"/>
                <a:chExt cx="71183" cy="82738"/>
              </a:xfrm>
            </p:grpSpPr>
            <p:sp>
              <p:nvSpPr>
                <p:cNvPr id="691" name="AutoShape 1">
                  <a:extLst>
                    <a:ext uri="{FF2B5EF4-FFF2-40B4-BE49-F238E27FC236}">
                      <a16:creationId xmlns:a16="http://schemas.microsoft.com/office/drawing/2014/main" id="{A2807901-8374-BEC2-77ED-6CD618C2B86B}"/>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92" name="AutoShape 2">
                  <a:extLst>
                    <a:ext uri="{FF2B5EF4-FFF2-40B4-BE49-F238E27FC236}">
                      <a16:creationId xmlns:a16="http://schemas.microsoft.com/office/drawing/2014/main" id="{FD2598DB-28BD-7F37-101A-6085D6A953EA}"/>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93" name="Group 692">
                <a:extLst>
                  <a:ext uri="{FF2B5EF4-FFF2-40B4-BE49-F238E27FC236}">
                    <a16:creationId xmlns:a16="http://schemas.microsoft.com/office/drawing/2014/main" id="{6B25AAEE-BE6D-2EAA-389C-CCEF8C9E47C3}"/>
                  </a:ext>
                </a:extLst>
              </p:cNvPr>
              <p:cNvGrpSpPr/>
              <p:nvPr/>
            </p:nvGrpSpPr>
            <p:grpSpPr>
              <a:xfrm>
                <a:off x="1201283" y="1459642"/>
                <a:ext cx="54129" cy="62916"/>
                <a:chOff x="3242360" y="3002985"/>
                <a:chExt cx="71183" cy="82738"/>
              </a:xfrm>
            </p:grpSpPr>
            <p:sp>
              <p:nvSpPr>
                <p:cNvPr id="694" name="AutoShape 1">
                  <a:extLst>
                    <a:ext uri="{FF2B5EF4-FFF2-40B4-BE49-F238E27FC236}">
                      <a16:creationId xmlns:a16="http://schemas.microsoft.com/office/drawing/2014/main" id="{A7B9B428-7D4B-3D06-9D4C-EEFB9A181C18}"/>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95" name="AutoShape 2">
                  <a:extLst>
                    <a:ext uri="{FF2B5EF4-FFF2-40B4-BE49-F238E27FC236}">
                      <a16:creationId xmlns:a16="http://schemas.microsoft.com/office/drawing/2014/main" id="{825520A6-D0F4-7C99-5FBC-27434AA68EDE}"/>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96" name="Group 695">
                <a:extLst>
                  <a:ext uri="{FF2B5EF4-FFF2-40B4-BE49-F238E27FC236}">
                    <a16:creationId xmlns:a16="http://schemas.microsoft.com/office/drawing/2014/main" id="{686707B7-372F-9F4F-2607-CAF2C5B180D5}"/>
                  </a:ext>
                </a:extLst>
              </p:cNvPr>
              <p:cNvGrpSpPr/>
              <p:nvPr/>
            </p:nvGrpSpPr>
            <p:grpSpPr>
              <a:xfrm>
                <a:off x="1230017" y="1931735"/>
                <a:ext cx="54129" cy="62916"/>
                <a:chOff x="3242360" y="3002985"/>
                <a:chExt cx="71183" cy="82738"/>
              </a:xfrm>
            </p:grpSpPr>
            <p:sp>
              <p:nvSpPr>
                <p:cNvPr id="697" name="AutoShape 1">
                  <a:extLst>
                    <a:ext uri="{FF2B5EF4-FFF2-40B4-BE49-F238E27FC236}">
                      <a16:creationId xmlns:a16="http://schemas.microsoft.com/office/drawing/2014/main" id="{3EDA6E03-F035-D9E6-0B7B-E1295D69BB9C}"/>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98" name="AutoShape 2">
                  <a:extLst>
                    <a:ext uri="{FF2B5EF4-FFF2-40B4-BE49-F238E27FC236}">
                      <a16:creationId xmlns:a16="http://schemas.microsoft.com/office/drawing/2014/main" id="{1BCA3562-7E19-3189-D67B-BA95BD564C04}"/>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99" name="Group 698">
                <a:extLst>
                  <a:ext uri="{FF2B5EF4-FFF2-40B4-BE49-F238E27FC236}">
                    <a16:creationId xmlns:a16="http://schemas.microsoft.com/office/drawing/2014/main" id="{CBEBFC01-1C22-5F5A-72F7-196E97F8CFA8}"/>
                  </a:ext>
                </a:extLst>
              </p:cNvPr>
              <p:cNvGrpSpPr/>
              <p:nvPr/>
            </p:nvGrpSpPr>
            <p:grpSpPr>
              <a:xfrm>
                <a:off x="1155575" y="1936868"/>
                <a:ext cx="54129" cy="62916"/>
                <a:chOff x="3242360" y="3002985"/>
                <a:chExt cx="71183" cy="82738"/>
              </a:xfrm>
            </p:grpSpPr>
            <p:sp>
              <p:nvSpPr>
                <p:cNvPr id="700" name="AutoShape 1">
                  <a:extLst>
                    <a:ext uri="{FF2B5EF4-FFF2-40B4-BE49-F238E27FC236}">
                      <a16:creationId xmlns:a16="http://schemas.microsoft.com/office/drawing/2014/main" id="{69C8596A-3073-488C-25DD-F6F2C70F9787}"/>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01" name="AutoShape 2">
                  <a:extLst>
                    <a:ext uri="{FF2B5EF4-FFF2-40B4-BE49-F238E27FC236}">
                      <a16:creationId xmlns:a16="http://schemas.microsoft.com/office/drawing/2014/main" id="{FDB86754-A19A-F9E0-15F4-47F0C05A4242}"/>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02" name="Group 701">
                <a:extLst>
                  <a:ext uri="{FF2B5EF4-FFF2-40B4-BE49-F238E27FC236}">
                    <a16:creationId xmlns:a16="http://schemas.microsoft.com/office/drawing/2014/main" id="{525B1695-30FC-DD22-0F96-A5F8A50EBE94}"/>
                  </a:ext>
                </a:extLst>
              </p:cNvPr>
              <p:cNvGrpSpPr/>
              <p:nvPr/>
            </p:nvGrpSpPr>
            <p:grpSpPr>
              <a:xfrm>
                <a:off x="1243981" y="1540840"/>
                <a:ext cx="54129" cy="62916"/>
                <a:chOff x="3242360" y="3002985"/>
                <a:chExt cx="71183" cy="82738"/>
              </a:xfrm>
            </p:grpSpPr>
            <p:sp>
              <p:nvSpPr>
                <p:cNvPr id="703" name="AutoShape 1">
                  <a:extLst>
                    <a:ext uri="{FF2B5EF4-FFF2-40B4-BE49-F238E27FC236}">
                      <a16:creationId xmlns:a16="http://schemas.microsoft.com/office/drawing/2014/main" id="{1674944A-A75E-A692-8D7C-ABC2E91F2DED}"/>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04" name="AutoShape 2">
                  <a:extLst>
                    <a:ext uri="{FF2B5EF4-FFF2-40B4-BE49-F238E27FC236}">
                      <a16:creationId xmlns:a16="http://schemas.microsoft.com/office/drawing/2014/main" id="{4B7FEE1F-9339-390C-8497-CEFF6F655E85}"/>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05" name="Group 704">
                <a:extLst>
                  <a:ext uri="{FF2B5EF4-FFF2-40B4-BE49-F238E27FC236}">
                    <a16:creationId xmlns:a16="http://schemas.microsoft.com/office/drawing/2014/main" id="{9ABA2996-82B0-8B9D-E7AE-CAC220F5428A}"/>
                  </a:ext>
                </a:extLst>
              </p:cNvPr>
              <p:cNvGrpSpPr/>
              <p:nvPr/>
            </p:nvGrpSpPr>
            <p:grpSpPr>
              <a:xfrm>
                <a:off x="1231161" y="1709874"/>
                <a:ext cx="54129" cy="62916"/>
                <a:chOff x="3242360" y="3002985"/>
                <a:chExt cx="71183" cy="82738"/>
              </a:xfrm>
            </p:grpSpPr>
            <p:sp>
              <p:nvSpPr>
                <p:cNvPr id="706" name="AutoShape 1">
                  <a:extLst>
                    <a:ext uri="{FF2B5EF4-FFF2-40B4-BE49-F238E27FC236}">
                      <a16:creationId xmlns:a16="http://schemas.microsoft.com/office/drawing/2014/main" id="{D3DF5B00-B690-BF65-63A7-685B2F61A8B4}"/>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07" name="AutoShape 2">
                  <a:extLst>
                    <a:ext uri="{FF2B5EF4-FFF2-40B4-BE49-F238E27FC236}">
                      <a16:creationId xmlns:a16="http://schemas.microsoft.com/office/drawing/2014/main" id="{82A0713F-86E1-A888-5865-7C8B4FB3FFA7}"/>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08" name="Group 707">
                <a:extLst>
                  <a:ext uri="{FF2B5EF4-FFF2-40B4-BE49-F238E27FC236}">
                    <a16:creationId xmlns:a16="http://schemas.microsoft.com/office/drawing/2014/main" id="{9AB76ACF-575A-3F23-E5F5-3C7AAA3A65BC}"/>
                  </a:ext>
                </a:extLst>
              </p:cNvPr>
              <p:cNvGrpSpPr/>
              <p:nvPr/>
            </p:nvGrpSpPr>
            <p:grpSpPr>
              <a:xfrm>
                <a:off x="1194200" y="886075"/>
                <a:ext cx="54129" cy="62916"/>
                <a:chOff x="3236139" y="2935592"/>
                <a:chExt cx="71183" cy="82738"/>
              </a:xfrm>
            </p:grpSpPr>
            <p:sp>
              <p:nvSpPr>
                <p:cNvPr id="709" name="AutoShape 1">
                  <a:extLst>
                    <a:ext uri="{FF2B5EF4-FFF2-40B4-BE49-F238E27FC236}">
                      <a16:creationId xmlns:a16="http://schemas.microsoft.com/office/drawing/2014/main" id="{868328B5-D030-7325-369E-950063C03150}"/>
                    </a:ext>
                  </a:extLst>
                </p:cNvPr>
                <p:cNvSpPr>
                  <a:spLocks/>
                </p:cNvSpPr>
                <p:nvPr/>
              </p:nvSpPr>
              <p:spPr bwMode="auto">
                <a:xfrm rot="10750041">
                  <a:off x="3236139" y="2935592"/>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10" name="AutoShape 2">
                  <a:extLst>
                    <a:ext uri="{FF2B5EF4-FFF2-40B4-BE49-F238E27FC236}">
                      <a16:creationId xmlns:a16="http://schemas.microsoft.com/office/drawing/2014/main" id="{38D9C64C-DB07-CAD1-3AE9-5BB506AF331D}"/>
                    </a:ext>
                  </a:extLst>
                </p:cNvPr>
                <p:cNvSpPr>
                  <a:spLocks/>
                </p:cNvSpPr>
                <p:nvPr/>
              </p:nvSpPr>
              <p:spPr bwMode="auto">
                <a:xfrm rot="11117531">
                  <a:off x="3257142" y="2951313"/>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11" name="Group 710">
                <a:extLst>
                  <a:ext uri="{FF2B5EF4-FFF2-40B4-BE49-F238E27FC236}">
                    <a16:creationId xmlns:a16="http://schemas.microsoft.com/office/drawing/2014/main" id="{BAD1ABA9-60E4-EC8D-3068-291F24860074}"/>
                  </a:ext>
                </a:extLst>
              </p:cNvPr>
              <p:cNvGrpSpPr/>
              <p:nvPr/>
            </p:nvGrpSpPr>
            <p:grpSpPr>
              <a:xfrm>
                <a:off x="1201229" y="1080688"/>
                <a:ext cx="54129" cy="62916"/>
                <a:chOff x="3242360" y="3002985"/>
                <a:chExt cx="71183" cy="82738"/>
              </a:xfrm>
            </p:grpSpPr>
            <p:sp>
              <p:nvSpPr>
                <p:cNvPr id="712" name="AutoShape 1">
                  <a:extLst>
                    <a:ext uri="{FF2B5EF4-FFF2-40B4-BE49-F238E27FC236}">
                      <a16:creationId xmlns:a16="http://schemas.microsoft.com/office/drawing/2014/main" id="{6F1B551C-D629-51DB-A055-206A2D200E7E}"/>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13" name="AutoShape 2">
                  <a:extLst>
                    <a:ext uri="{FF2B5EF4-FFF2-40B4-BE49-F238E27FC236}">
                      <a16:creationId xmlns:a16="http://schemas.microsoft.com/office/drawing/2014/main" id="{38023625-156D-744E-B156-F4279895D4D2}"/>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14" name="Group 713">
                <a:extLst>
                  <a:ext uri="{FF2B5EF4-FFF2-40B4-BE49-F238E27FC236}">
                    <a16:creationId xmlns:a16="http://schemas.microsoft.com/office/drawing/2014/main" id="{144FCAC2-9A53-0809-A56C-DCD8E2CA916C}"/>
                  </a:ext>
                </a:extLst>
              </p:cNvPr>
              <p:cNvGrpSpPr/>
              <p:nvPr/>
            </p:nvGrpSpPr>
            <p:grpSpPr>
              <a:xfrm>
                <a:off x="1179736" y="2082599"/>
                <a:ext cx="54129" cy="62916"/>
                <a:chOff x="3242360" y="3002985"/>
                <a:chExt cx="71183" cy="82738"/>
              </a:xfrm>
            </p:grpSpPr>
            <p:sp>
              <p:nvSpPr>
                <p:cNvPr id="715" name="AutoShape 1">
                  <a:extLst>
                    <a:ext uri="{FF2B5EF4-FFF2-40B4-BE49-F238E27FC236}">
                      <a16:creationId xmlns:a16="http://schemas.microsoft.com/office/drawing/2014/main" id="{3FEBE34B-CB9F-A441-77F8-154763DDB3C7}"/>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16" name="AutoShape 2">
                  <a:extLst>
                    <a:ext uri="{FF2B5EF4-FFF2-40B4-BE49-F238E27FC236}">
                      <a16:creationId xmlns:a16="http://schemas.microsoft.com/office/drawing/2014/main" id="{78AC400A-F0A4-6B0B-38D8-A21EDDC51BBE}"/>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17" name="Group 716">
                <a:extLst>
                  <a:ext uri="{FF2B5EF4-FFF2-40B4-BE49-F238E27FC236}">
                    <a16:creationId xmlns:a16="http://schemas.microsoft.com/office/drawing/2014/main" id="{3C5ADA6E-DB14-95C0-3F83-5081906AAE73}"/>
                  </a:ext>
                </a:extLst>
              </p:cNvPr>
              <p:cNvGrpSpPr/>
              <p:nvPr/>
            </p:nvGrpSpPr>
            <p:grpSpPr>
              <a:xfrm>
                <a:off x="1200698" y="1203763"/>
                <a:ext cx="54129" cy="62916"/>
                <a:chOff x="3242360" y="3002985"/>
                <a:chExt cx="71183" cy="82738"/>
              </a:xfrm>
            </p:grpSpPr>
            <p:sp>
              <p:nvSpPr>
                <p:cNvPr id="718" name="AutoShape 1">
                  <a:extLst>
                    <a:ext uri="{FF2B5EF4-FFF2-40B4-BE49-F238E27FC236}">
                      <a16:creationId xmlns:a16="http://schemas.microsoft.com/office/drawing/2014/main" id="{24A9FAF9-62CC-E371-6F6B-2BC8B7EF282C}"/>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19" name="AutoShape 2">
                  <a:extLst>
                    <a:ext uri="{FF2B5EF4-FFF2-40B4-BE49-F238E27FC236}">
                      <a16:creationId xmlns:a16="http://schemas.microsoft.com/office/drawing/2014/main" id="{CBB51799-5B21-84CC-B744-AF84832241D6}"/>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20" name="Group 719">
                <a:extLst>
                  <a:ext uri="{FF2B5EF4-FFF2-40B4-BE49-F238E27FC236}">
                    <a16:creationId xmlns:a16="http://schemas.microsoft.com/office/drawing/2014/main" id="{A2981883-F6C9-6E22-E466-53587CB1EF80}"/>
                  </a:ext>
                </a:extLst>
              </p:cNvPr>
              <p:cNvGrpSpPr/>
              <p:nvPr/>
            </p:nvGrpSpPr>
            <p:grpSpPr>
              <a:xfrm>
                <a:off x="1189944" y="617702"/>
                <a:ext cx="54129" cy="62916"/>
                <a:chOff x="3239286" y="3016004"/>
                <a:chExt cx="71183" cy="82738"/>
              </a:xfrm>
            </p:grpSpPr>
            <p:sp>
              <p:nvSpPr>
                <p:cNvPr id="721" name="AutoShape 1">
                  <a:extLst>
                    <a:ext uri="{FF2B5EF4-FFF2-40B4-BE49-F238E27FC236}">
                      <a16:creationId xmlns:a16="http://schemas.microsoft.com/office/drawing/2014/main" id="{EC775C39-4C18-451E-08EE-6EEFA87B4493}"/>
                    </a:ext>
                  </a:extLst>
                </p:cNvPr>
                <p:cNvSpPr>
                  <a:spLocks/>
                </p:cNvSpPr>
                <p:nvPr/>
              </p:nvSpPr>
              <p:spPr bwMode="auto">
                <a:xfrm rot="10750041">
                  <a:off x="3239286" y="301600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22" name="AutoShape 2">
                  <a:extLst>
                    <a:ext uri="{FF2B5EF4-FFF2-40B4-BE49-F238E27FC236}">
                      <a16:creationId xmlns:a16="http://schemas.microsoft.com/office/drawing/2014/main" id="{3D29013D-CF02-444E-7AB7-78B0CC330E52}"/>
                    </a:ext>
                  </a:extLst>
                </p:cNvPr>
                <p:cNvSpPr>
                  <a:spLocks/>
                </p:cNvSpPr>
                <p:nvPr/>
              </p:nvSpPr>
              <p:spPr bwMode="auto">
                <a:xfrm rot="11117531">
                  <a:off x="3260289" y="303172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23" name="Group 722">
                <a:extLst>
                  <a:ext uri="{FF2B5EF4-FFF2-40B4-BE49-F238E27FC236}">
                    <a16:creationId xmlns:a16="http://schemas.microsoft.com/office/drawing/2014/main" id="{DF9528F4-AE21-BE56-2E80-BB28A84177DD}"/>
                  </a:ext>
                </a:extLst>
              </p:cNvPr>
              <p:cNvGrpSpPr/>
              <p:nvPr/>
            </p:nvGrpSpPr>
            <p:grpSpPr>
              <a:xfrm>
                <a:off x="1193056" y="405791"/>
                <a:ext cx="54129" cy="62916"/>
                <a:chOff x="3232808" y="3018870"/>
                <a:chExt cx="71183" cy="82738"/>
              </a:xfrm>
            </p:grpSpPr>
            <p:sp>
              <p:nvSpPr>
                <p:cNvPr id="724" name="AutoShape 1">
                  <a:extLst>
                    <a:ext uri="{FF2B5EF4-FFF2-40B4-BE49-F238E27FC236}">
                      <a16:creationId xmlns:a16="http://schemas.microsoft.com/office/drawing/2014/main" id="{0A3FCFF0-7F46-13E1-7C32-40E2F6F2DC23}"/>
                    </a:ext>
                  </a:extLst>
                </p:cNvPr>
                <p:cNvSpPr>
                  <a:spLocks/>
                </p:cNvSpPr>
                <p:nvPr/>
              </p:nvSpPr>
              <p:spPr bwMode="auto">
                <a:xfrm rot="10750041">
                  <a:off x="3232808" y="30188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25" name="AutoShape 2">
                  <a:extLst>
                    <a:ext uri="{FF2B5EF4-FFF2-40B4-BE49-F238E27FC236}">
                      <a16:creationId xmlns:a16="http://schemas.microsoft.com/office/drawing/2014/main" id="{B4BC4E55-D34C-1686-B022-CEF23D6CF555}"/>
                    </a:ext>
                  </a:extLst>
                </p:cNvPr>
                <p:cNvSpPr>
                  <a:spLocks/>
                </p:cNvSpPr>
                <p:nvPr/>
              </p:nvSpPr>
              <p:spPr bwMode="auto">
                <a:xfrm rot="11117531">
                  <a:off x="3253811" y="30345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26" name="Group 725">
                <a:extLst>
                  <a:ext uri="{FF2B5EF4-FFF2-40B4-BE49-F238E27FC236}">
                    <a16:creationId xmlns:a16="http://schemas.microsoft.com/office/drawing/2014/main" id="{67AC3FC1-7266-2D7A-22F6-ED8ACAEEC34B}"/>
                  </a:ext>
                </a:extLst>
              </p:cNvPr>
              <p:cNvGrpSpPr/>
              <p:nvPr/>
            </p:nvGrpSpPr>
            <p:grpSpPr>
              <a:xfrm>
                <a:off x="1258534" y="2023218"/>
                <a:ext cx="54129" cy="62916"/>
                <a:chOff x="3242360" y="3002985"/>
                <a:chExt cx="71183" cy="82738"/>
              </a:xfrm>
            </p:grpSpPr>
            <p:sp>
              <p:nvSpPr>
                <p:cNvPr id="727" name="AutoShape 1">
                  <a:extLst>
                    <a:ext uri="{FF2B5EF4-FFF2-40B4-BE49-F238E27FC236}">
                      <a16:creationId xmlns:a16="http://schemas.microsoft.com/office/drawing/2014/main" id="{2BE82822-6B0D-BC36-5D7E-AE0E941EDB32}"/>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28" name="AutoShape 2">
                  <a:extLst>
                    <a:ext uri="{FF2B5EF4-FFF2-40B4-BE49-F238E27FC236}">
                      <a16:creationId xmlns:a16="http://schemas.microsoft.com/office/drawing/2014/main" id="{0AD1C9EE-259E-E03C-8663-7F8F4491E43E}"/>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29" name="Group 728">
                <a:extLst>
                  <a:ext uri="{FF2B5EF4-FFF2-40B4-BE49-F238E27FC236}">
                    <a16:creationId xmlns:a16="http://schemas.microsoft.com/office/drawing/2014/main" id="{E26A20B5-E579-E308-EFF0-B5CFD950FEA5}"/>
                  </a:ext>
                </a:extLst>
              </p:cNvPr>
              <p:cNvGrpSpPr/>
              <p:nvPr/>
            </p:nvGrpSpPr>
            <p:grpSpPr>
              <a:xfrm>
                <a:off x="1201228" y="1300710"/>
                <a:ext cx="54129" cy="62916"/>
                <a:chOff x="3242360" y="2938333"/>
                <a:chExt cx="71183" cy="82738"/>
              </a:xfrm>
            </p:grpSpPr>
            <p:sp>
              <p:nvSpPr>
                <p:cNvPr id="730" name="AutoShape 1">
                  <a:extLst>
                    <a:ext uri="{FF2B5EF4-FFF2-40B4-BE49-F238E27FC236}">
                      <a16:creationId xmlns:a16="http://schemas.microsoft.com/office/drawing/2014/main" id="{A33AC54B-E0BE-6736-E112-50182B290C6D}"/>
                    </a:ext>
                  </a:extLst>
                </p:cNvPr>
                <p:cNvSpPr>
                  <a:spLocks/>
                </p:cNvSpPr>
                <p:nvPr/>
              </p:nvSpPr>
              <p:spPr bwMode="auto">
                <a:xfrm rot="10750041">
                  <a:off x="3242360" y="29383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31" name="AutoShape 2">
                  <a:extLst>
                    <a:ext uri="{FF2B5EF4-FFF2-40B4-BE49-F238E27FC236}">
                      <a16:creationId xmlns:a16="http://schemas.microsoft.com/office/drawing/2014/main" id="{126F83A0-D6B0-346C-0B89-13E84293CC9C}"/>
                    </a:ext>
                  </a:extLst>
                </p:cNvPr>
                <p:cNvSpPr>
                  <a:spLocks/>
                </p:cNvSpPr>
                <p:nvPr/>
              </p:nvSpPr>
              <p:spPr bwMode="auto">
                <a:xfrm rot="11117531">
                  <a:off x="3257186" y="295543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32" name="Group 731">
                <a:extLst>
                  <a:ext uri="{FF2B5EF4-FFF2-40B4-BE49-F238E27FC236}">
                    <a16:creationId xmlns:a16="http://schemas.microsoft.com/office/drawing/2014/main" id="{1022CC63-4044-E0C9-EE84-498349CAB451}"/>
                  </a:ext>
                </a:extLst>
              </p:cNvPr>
              <p:cNvGrpSpPr/>
              <p:nvPr/>
            </p:nvGrpSpPr>
            <p:grpSpPr>
              <a:xfrm>
                <a:off x="1058995" y="2141799"/>
                <a:ext cx="335585" cy="1365569"/>
                <a:chOff x="4166717" y="3947657"/>
                <a:chExt cx="441313" cy="1795801"/>
              </a:xfrm>
            </p:grpSpPr>
            <p:grpSp>
              <p:nvGrpSpPr>
                <p:cNvPr id="733" name="Group 732">
                  <a:extLst>
                    <a:ext uri="{FF2B5EF4-FFF2-40B4-BE49-F238E27FC236}">
                      <a16:creationId xmlns:a16="http://schemas.microsoft.com/office/drawing/2014/main" id="{451E2DBA-3352-62DE-96D9-67BA440140EB}"/>
                    </a:ext>
                  </a:extLst>
                </p:cNvPr>
                <p:cNvGrpSpPr/>
                <p:nvPr/>
              </p:nvGrpSpPr>
              <p:grpSpPr>
                <a:xfrm>
                  <a:off x="4408546" y="3965043"/>
                  <a:ext cx="71183" cy="82738"/>
                  <a:chOff x="3242360" y="3002985"/>
                  <a:chExt cx="71183" cy="82738"/>
                </a:xfrm>
              </p:grpSpPr>
              <p:sp>
                <p:nvSpPr>
                  <p:cNvPr id="795" name="AutoShape 1">
                    <a:extLst>
                      <a:ext uri="{FF2B5EF4-FFF2-40B4-BE49-F238E27FC236}">
                        <a16:creationId xmlns:a16="http://schemas.microsoft.com/office/drawing/2014/main" id="{DEE29AB5-0997-CE95-22FB-F811F5B7D26B}"/>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96" name="AutoShape 2">
                    <a:extLst>
                      <a:ext uri="{FF2B5EF4-FFF2-40B4-BE49-F238E27FC236}">
                        <a16:creationId xmlns:a16="http://schemas.microsoft.com/office/drawing/2014/main" id="{152118A2-E10B-3C8E-9E69-E517EB386E05}"/>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734" name="Oval 73">
                  <a:extLst>
                    <a:ext uri="{FF2B5EF4-FFF2-40B4-BE49-F238E27FC236}">
                      <a16:creationId xmlns:a16="http://schemas.microsoft.com/office/drawing/2014/main" id="{92DFA571-3DBE-1E5A-8078-92B697BDBBC4}"/>
                    </a:ext>
                  </a:extLst>
                </p:cNvPr>
                <p:cNvSpPr/>
                <p:nvPr/>
              </p:nvSpPr>
              <p:spPr>
                <a:xfrm>
                  <a:off x="4169738" y="5186541"/>
                  <a:ext cx="438292" cy="556917"/>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5" name="Rectangle 734">
                  <a:extLst>
                    <a:ext uri="{FF2B5EF4-FFF2-40B4-BE49-F238E27FC236}">
                      <a16:creationId xmlns:a16="http://schemas.microsoft.com/office/drawing/2014/main" id="{EA639EE3-4663-4B59-66DC-B108634167FA}"/>
                    </a:ext>
                  </a:extLst>
                </p:cNvPr>
                <p:cNvSpPr/>
                <p:nvPr/>
              </p:nvSpPr>
              <p:spPr>
                <a:xfrm>
                  <a:off x="4169737" y="4845559"/>
                  <a:ext cx="438292" cy="6163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6" name="Freeform 75">
                  <a:extLst>
                    <a:ext uri="{FF2B5EF4-FFF2-40B4-BE49-F238E27FC236}">
                      <a16:creationId xmlns:a16="http://schemas.microsoft.com/office/drawing/2014/main" id="{6C6AF3D0-CBDD-9C13-AD2E-71DA4A1BB747}"/>
                    </a:ext>
                  </a:extLst>
                </p:cNvPr>
                <p:cNvSpPr/>
                <p:nvPr/>
              </p:nvSpPr>
              <p:spPr>
                <a:xfrm>
                  <a:off x="4168077" y="3947657"/>
                  <a:ext cx="439953" cy="1528815"/>
                </a:xfrm>
                <a:custGeom>
                  <a:avLst/>
                  <a:gdLst>
                    <a:gd name="connsiteX0" fmla="*/ 0 w 1117600"/>
                    <a:gd name="connsiteY0" fmla="*/ 2975428 h 3018971"/>
                    <a:gd name="connsiteX1" fmla="*/ 0 w 1117600"/>
                    <a:gd name="connsiteY1" fmla="*/ 0 h 3018971"/>
                    <a:gd name="connsiteX2" fmla="*/ 1117600 w 1117600"/>
                    <a:gd name="connsiteY2" fmla="*/ 0 h 3018971"/>
                    <a:gd name="connsiteX3" fmla="*/ 1117600 w 1117600"/>
                    <a:gd name="connsiteY3" fmla="*/ 3018971 h 3018971"/>
                  </a:gdLst>
                  <a:ahLst/>
                  <a:cxnLst>
                    <a:cxn ang="0">
                      <a:pos x="connsiteX0" y="connsiteY0"/>
                    </a:cxn>
                    <a:cxn ang="0">
                      <a:pos x="connsiteX1" y="connsiteY1"/>
                    </a:cxn>
                    <a:cxn ang="0">
                      <a:pos x="connsiteX2" y="connsiteY2"/>
                    </a:cxn>
                    <a:cxn ang="0">
                      <a:pos x="connsiteX3" y="connsiteY3"/>
                    </a:cxn>
                  </a:cxnLst>
                  <a:rect l="l" t="t" r="r" b="b"/>
                  <a:pathLst>
                    <a:path w="1117600" h="3018971">
                      <a:moveTo>
                        <a:pt x="0" y="2975428"/>
                      </a:moveTo>
                      <a:lnTo>
                        <a:pt x="0" y="0"/>
                      </a:lnTo>
                      <a:lnTo>
                        <a:pt x="1117600" y="0"/>
                      </a:lnTo>
                      <a:lnTo>
                        <a:pt x="1117600" y="301897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37" name="Group 76">
                  <a:extLst>
                    <a:ext uri="{FF2B5EF4-FFF2-40B4-BE49-F238E27FC236}">
                      <a16:creationId xmlns:a16="http://schemas.microsoft.com/office/drawing/2014/main" id="{1FACE2BA-531D-8FD0-9D56-C3ACEC0BE16B}"/>
                    </a:ext>
                  </a:extLst>
                </p:cNvPr>
                <p:cNvGrpSpPr/>
                <p:nvPr/>
              </p:nvGrpSpPr>
              <p:grpSpPr>
                <a:xfrm>
                  <a:off x="4225233" y="5040183"/>
                  <a:ext cx="198628" cy="252858"/>
                  <a:chOff x="13827782" y="4264886"/>
                  <a:chExt cx="685955" cy="666177"/>
                </a:xfrm>
              </p:grpSpPr>
              <p:sp>
                <p:nvSpPr>
                  <p:cNvPr id="793" name="AutoShape 1">
                    <a:extLst>
                      <a:ext uri="{FF2B5EF4-FFF2-40B4-BE49-F238E27FC236}">
                        <a16:creationId xmlns:a16="http://schemas.microsoft.com/office/drawing/2014/main" id="{0EA8341C-F7B3-EC05-49DC-BE59D5B01157}"/>
                      </a:ext>
                    </a:extLst>
                  </p:cNvPr>
                  <p:cNvSpPr>
                    <a:spLocks/>
                  </p:cNvSpPr>
                  <p:nvPr/>
                </p:nvSpPr>
                <p:spPr bwMode="auto">
                  <a:xfrm rot="21550041">
                    <a:off x="13827782" y="4264886"/>
                    <a:ext cx="685955" cy="666177"/>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00B050"/>
                  </a:solidFill>
                  <a:ln w="12700" cap="flat" cmpd="sng">
                    <a:solidFill>
                      <a:schemeClr val="tx1"/>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94" name="AutoShape 2">
                    <a:extLst>
                      <a:ext uri="{FF2B5EF4-FFF2-40B4-BE49-F238E27FC236}">
                        <a16:creationId xmlns:a16="http://schemas.microsoft.com/office/drawing/2014/main" id="{E285830B-A3C7-C4B1-A436-2407DA48C5CC}"/>
                      </a:ext>
                    </a:extLst>
                  </p:cNvPr>
                  <p:cNvSpPr>
                    <a:spLocks/>
                  </p:cNvSpPr>
                  <p:nvPr/>
                </p:nvSpPr>
                <p:spPr bwMode="auto">
                  <a:xfrm rot="317531">
                    <a:off x="13972734" y="4396958"/>
                    <a:ext cx="432194" cy="412999"/>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38" name="Group 77">
                  <a:extLst>
                    <a:ext uri="{FF2B5EF4-FFF2-40B4-BE49-F238E27FC236}">
                      <a16:creationId xmlns:a16="http://schemas.microsoft.com/office/drawing/2014/main" id="{0F587C11-E739-48DC-6CDF-9911C4459995}"/>
                    </a:ext>
                  </a:extLst>
                </p:cNvPr>
                <p:cNvGrpSpPr/>
                <p:nvPr/>
              </p:nvGrpSpPr>
              <p:grpSpPr>
                <a:xfrm>
                  <a:off x="4388053" y="5274325"/>
                  <a:ext cx="198628" cy="252858"/>
                  <a:chOff x="14972651" y="4412318"/>
                  <a:chExt cx="685955" cy="666177"/>
                </a:xfrm>
              </p:grpSpPr>
              <p:sp>
                <p:nvSpPr>
                  <p:cNvPr id="791" name="AutoShape 1">
                    <a:extLst>
                      <a:ext uri="{FF2B5EF4-FFF2-40B4-BE49-F238E27FC236}">
                        <a16:creationId xmlns:a16="http://schemas.microsoft.com/office/drawing/2014/main" id="{291A43AB-41DC-421E-D364-FE2E0A97E6EF}"/>
                      </a:ext>
                    </a:extLst>
                  </p:cNvPr>
                  <p:cNvSpPr>
                    <a:spLocks/>
                  </p:cNvSpPr>
                  <p:nvPr/>
                </p:nvSpPr>
                <p:spPr bwMode="auto">
                  <a:xfrm rot="21550041">
                    <a:off x="14972651" y="4412318"/>
                    <a:ext cx="685955" cy="666177"/>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00B050"/>
                  </a:solidFill>
                  <a:ln w="12700" cap="flat" cmpd="sng">
                    <a:solidFill>
                      <a:schemeClr val="tx1"/>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92" name="AutoShape 2">
                    <a:extLst>
                      <a:ext uri="{FF2B5EF4-FFF2-40B4-BE49-F238E27FC236}">
                        <a16:creationId xmlns:a16="http://schemas.microsoft.com/office/drawing/2014/main" id="{B01561CB-7B40-252F-7F9E-A49DA2DCA1CA}"/>
                      </a:ext>
                    </a:extLst>
                  </p:cNvPr>
                  <p:cNvSpPr>
                    <a:spLocks/>
                  </p:cNvSpPr>
                  <p:nvPr/>
                </p:nvSpPr>
                <p:spPr bwMode="auto">
                  <a:xfrm rot="317531">
                    <a:off x="15154865" y="4577808"/>
                    <a:ext cx="432194" cy="412998"/>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739" name="Group 78">
                  <a:extLst>
                    <a:ext uri="{FF2B5EF4-FFF2-40B4-BE49-F238E27FC236}">
                      <a16:creationId xmlns:a16="http://schemas.microsoft.com/office/drawing/2014/main" id="{AA172315-E8D6-0B86-BBA7-2A81C244F6C1}"/>
                    </a:ext>
                  </a:extLst>
                </p:cNvPr>
                <p:cNvGrpSpPr/>
                <p:nvPr/>
              </p:nvGrpSpPr>
              <p:grpSpPr>
                <a:xfrm>
                  <a:off x="4187143" y="5330223"/>
                  <a:ext cx="198628" cy="252858"/>
                  <a:chOff x="14972651" y="4412318"/>
                  <a:chExt cx="685955" cy="666177"/>
                </a:xfrm>
              </p:grpSpPr>
              <p:sp>
                <p:nvSpPr>
                  <p:cNvPr id="789" name="AutoShape 1">
                    <a:extLst>
                      <a:ext uri="{FF2B5EF4-FFF2-40B4-BE49-F238E27FC236}">
                        <a16:creationId xmlns:a16="http://schemas.microsoft.com/office/drawing/2014/main" id="{E9A92104-96B7-12BD-FAC9-FD2EB36D8875}"/>
                      </a:ext>
                    </a:extLst>
                  </p:cNvPr>
                  <p:cNvSpPr>
                    <a:spLocks/>
                  </p:cNvSpPr>
                  <p:nvPr/>
                </p:nvSpPr>
                <p:spPr bwMode="auto">
                  <a:xfrm rot="21550041">
                    <a:off x="14972651" y="4412318"/>
                    <a:ext cx="685955" cy="666177"/>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00B050"/>
                  </a:solidFill>
                  <a:ln w="12700" cap="flat" cmpd="sng">
                    <a:solidFill>
                      <a:schemeClr val="tx1"/>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90" name="AutoShape 2">
                    <a:extLst>
                      <a:ext uri="{FF2B5EF4-FFF2-40B4-BE49-F238E27FC236}">
                        <a16:creationId xmlns:a16="http://schemas.microsoft.com/office/drawing/2014/main" id="{95601E14-6BB2-7DF3-4B13-0F0C665ABBF5}"/>
                      </a:ext>
                    </a:extLst>
                  </p:cNvPr>
                  <p:cNvSpPr>
                    <a:spLocks/>
                  </p:cNvSpPr>
                  <p:nvPr/>
                </p:nvSpPr>
                <p:spPr bwMode="auto">
                  <a:xfrm rot="317531">
                    <a:off x="15154865" y="4577808"/>
                    <a:ext cx="432194" cy="412998"/>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740" name="Freeform 1">
                  <a:extLst>
                    <a:ext uri="{FF2B5EF4-FFF2-40B4-BE49-F238E27FC236}">
                      <a16:creationId xmlns:a16="http://schemas.microsoft.com/office/drawing/2014/main" id="{E19C0D46-7830-7A1E-133D-416858A5FBE6}"/>
                    </a:ext>
                  </a:extLst>
                </p:cNvPr>
                <p:cNvSpPr>
                  <a:spLocks/>
                </p:cNvSpPr>
                <p:nvPr/>
              </p:nvSpPr>
              <p:spPr bwMode="auto">
                <a:xfrm rot="18516715">
                  <a:off x="4231363" y="5028560"/>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741" name="Freeform 1">
                  <a:extLst>
                    <a:ext uri="{FF2B5EF4-FFF2-40B4-BE49-F238E27FC236}">
                      <a16:creationId xmlns:a16="http://schemas.microsoft.com/office/drawing/2014/main" id="{4B30FAA3-670E-E1DA-C784-E3FB7D6B8946}"/>
                    </a:ext>
                  </a:extLst>
                </p:cNvPr>
                <p:cNvSpPr>
                  <a:spLocks/>
                </p:cNvSpPr>
                <p:nvPr/>
              </p:nvSpPr>
              <p:spPr bwMode="auto">
                <a:xfrm rot="18516715">
                  <a:off x="4384603" y="5276326"/>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742" name="Freeform 1">
                  <a:extLst>
                    <a:ext uri="{FF2B5EF4-FFF2-40B4-BE49-F238E27FC236}">
                      <a16:creationId xmlns:a16="http://schemas.microsoft.com/office/drawing/2014/main" id="{D75F9D58-35F9-D174-B31C-0654A5CE1E48}"/>
                    </a:ext>
                  </a:extLst>
                </p:cNvPr>
                <p:cNvSpPr>
                  <a:spLocks/>
                </p:cNvSpPr>
                <p:nvPr/>
              </p:nvSpPr>
              <p:spPr bwMode="auto">
                <a:xfrm rot="18516715">
                  <a:off x="4183576" y="5313287"/>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743" name="Freeform 1">
                  <a:extLst>
                    <a:ext uri="{FF2B5EF4-FFF2-40B4-BE49-F238E27FC236}">
                      <a16:creationId xmlns:a16="http://schemas.microsoft.com/office/drawing/2014/main" id="{39CB836D-C50D-41EA-4ED1-51D03246C3C1}"/>
                    </a:ext>
                  </a:extLst>
                </p:cNvPr>
                <p:cNvSpPr>
                  <a:spLocks/>
                </p:cNvSpPr>
                <p:nvPr/>
              </p:nvSpPr>
              <p:spPr bwMode="auto">
                <a:xfrm rot="5196645">
                  <a:off x="4427337" y="5087629"/>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00B0F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744" name="Freeform 1">
                  <a:extLst>
                    <a:ext uri="{FF2B5EF4-FFF2-40B4-BE49-F238E27FC236}">
                      <a16:creationId xmlns:a16="http://schemas.microsoft.com/office/drawing/2014/main" id="{6E8A7FDD-F4F7-CF6A-F31E-EE3F8558BD62}"/>
                    </a:ext>
                  </a:extLst>
                </p:cNvPr>
                <p:cNvSpPr>
                  <a:spLocks/>
                </p:cNvSpPr>
                <p:nvPr/>
              </p:nvSpPr>
              <p:spPr bwMode="auto">
                <a:xfrm rot="3443443">
                  <a:off x="4542286" y="5257341"/>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00B0F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745" name="Freeform 1">
                  <a:extLst>
                    <a:ext uri="{FF2B5EF4-FFF2-40B4-BE49-F238E27FC236}">
                      <a16:creationId xmlns:a16="http://schemas.microsoft.com/office/drawing/2014/main" id="{42DF69AC-EDFB-8944-0226-04AED5799B9A}"/>
                    </a:ext>
                  </a:extLst>
                </p:cNvPr>
                <p:cNvSpPr>
                  <a:spLocks/>
                </p:cNvSpPr>
                <p:nvPr/>
              </p:nvSpPr>
              <p:spPr bwMode="auto">
                <a:xfrm rot="7692046">
                  <a:off x="4343299" y="5547508"/>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00B0F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grpSp>
              <p:nvGrpSpPr>
                <p:cNvPr id="746" name="Group 108">
                  <a:extLst>
                    <a:ext uri="{FF2B5EF4-FFF2-40B4-BE49-F238E27FC236}">
                      <a16:creationId xmlns:a16="http://schemas.microsoft.com/office/drawing/2014/main" id="{4A59B1A2-423A-E3C5-8FFD-0E51B5BDD657}"/>
                    </a:ext>
                  </a:extLst>
                </p:cNvPr>
                <p:cNvGrpSpPr>
                  <a:grpSpLocks/>
                </p:cNvGrpSpPr>
                <p:nvPr/>
              </p:nvGrpSpPr>
              <p:grpSpPr bwMode="auto">
                <a:xfrm rot="12296574">
                  <a:off x="4413121" y="4949407"/>
                  <a:ext cx="101523" cy="147887"/>
                  <a:chOff x="0" y="0"/>
                  <a:chExt cx="344" cy="344"/>
                </a:xfrm>
              </p:grpSpPr>
              <p:sp>
                <p:nvSpPr>
                  <p:cNvPr id="785" name="Freeform 104">
                    <a:extLst>
                      <a:ext uri="{FF2B5EF4-FFF2-40B4-BE49-F238E27FC236}">
                        <a16:creationId xmlns:a16="http://schemas.microsoft.com/office/drawing/2014/main" id="{1F72DC38-BDB4-4222-0E01-A47815F0DCCD}"/>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86" name="Line 105">
                    <a:extLst>
                      <a:ext uri="{FF2B5EF4-FFF2-40B4-BE49-F238E27FC236}">
                        <a16:creationId xmlns:a16="http://schemas.microsoft.com/office/drawing/2014/main" id="{7F021185-BA68-CDA2-87DF-671C25BBE9A1}"/>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787" name="Freeform 106">
                    <a:extLst>
                      <a:ext uri="{FF2B5EF4-FFF2-40B4-BE49-F238E27FC236}">
                        <a16:creationId xmlns:a16="http://schemas.microsoft.com/office/drawing/2014/main" id="{649FDFA5-D229-6DCC-299D-492021A74CC6}"/>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88" name="Line 107">
                    <a:extLst>
                      <a:ext uri="{FF2B5EF4-FFF2-40B4-BE49-F238E27FC236}">
                        <a16:creationId xmlns:a16="http://schemas.microsoft.com/office/drawing/2014/main" id="{5CE8E27F-1A7F-40CB-D376-B6533EDCEC6B}"/>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grpSp>
              <p:nvGrpSpPr>
                <p:cNvPr id="747" name="Group 108">
                  <a:extLst>
                    <a:ext uri="{FF2B5EF4-FFF2-40B4-BE49-F238E27FC236}">
                      <a16:creationId xmlns:a16="http://schemas.microsoft.com/office/drawing/2014/main" id="{E3A17711-B9D5-B322-F970-FE597FBE1998}"/>
                    </a:ext>
                  </a:extLst>
                </p:cNvPr>
                <p:cNvGrpSpPr>
                  <a:grpSpLocks/>
                </p:cNvGrpSpPr>
                <p:nvPr/>
              </p:nvGrpSpPr>
              <p:grpSpPr bwMode="auto">
                <a:xfrm rot="12296574">
                  <a:off x="4505343" y="5120408"/>
                  <a:ext cx="101523" cy="147887"/>
                  <a:chOff x="0" y="0"/>
                  <a:chExt cx="344" cy="344"/>
                </a:xfrm>
              </p:grpSpPr>
              <p:sp>
                <p:nvSpPr>
                  <p:cNvPr id="781" name="Freeform 104">
                    <a:extLst>
                      <a:ext uri="{FF2B5EF4-FFF2-40B4-BE49-F238E27FC236}">
                        <a16:creationId xmlns:a16="http://schemas.microsoft.com/office/drawing/2014/main" id="{D3393070-794D-CB18-C26C-E8467096F959}"/>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82" name="Line 105">
                    <a:extLst>
                      <a:ext uri="{FF2B5EF4-FFF2-40B4-BE49-F238E27FC236}">
                        <a16:creationId xmlns:a16="http://schemas.microsoft.com/office/drawing/2014/main" id="{F917E7FC-B9E9-3B22-EDF1-DD4A7474474F}"/>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783" name="Freeform 106">
                    <a:extLst>
                      <a:ext uri="{FF2B5EF4-FFF2-40B4-BE49-F238E27FC236}">
                        <a16:creationId xmlns:a16="http://schemas.microsoft.com/office/drawing/2014/main" id="{40EB947C-AE0E-8152-56D9-AE248096539A}"/>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84" name="Line 107">
                    <a:extLst>
                      <a:ext uri="{FF2B5EF4-FFF2-40B4-BE49-F238E27FC236}">
                        <a16:creationId xmlns:a16="http://schemas.microsoft.com/office/drawing/2014/main" id="{7A7D148B-C73F-8CB0-934E-47E17D4AE3DF}"/>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grpSp>
              <p:nvGrpSpPr>
                <p:cNvPr id="748" name="Group 108">
                  <a:extLst>
                    <a:ext uri="{FF2B5EF4-FFF2-40B4-BE49-F238E27FC236}">
                      <a16:creationId xmlns:a16="http://schemas.microsoft.com/office/drawing/2014/main" id="{BD880159-295A-EB1D-11BB-C6D30611AC10}"/>
                    </a:ext>
                  </a:extLst>
                </p:cNvPr>
                <p:cNvGrpSpPr>
                  <a:grpSpLocks/>
                </p:cNvGrpSpPr>
                <p:nvPr/>
              </p:nvGrpSpPr>
              <p:grpSpPr bwMode="auto">
                <a:xfrm rot="17533910">
                  <a:off x="4349507" y="5620250"/>
                  <a:ext cx="127550" cy="117710"/>
                  <a:chOff x="0" y="0"/>
                  <a:chExt cx="344" cy="344"/>
                </a:xfrm>
              </p:grpSpPr>
              <p:sp>
                <p:nvSpPr>
                  <p:cNvPr id="777" name="Freeform 104">
                    <a:extLst>
                      <a:ext uri="{FF2B5EF4-FFF2-40B4-BE49-F238E27FC236}">
                        <a16:creationId xmlns:a16="http://schemas.microsoft.com/office/drawing/2014/main" id="{90C45645-8713-0E15-DCCD-530B2A9F1FF3}"/>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78" name="Line 105">
                    <a:extLst>
                      <a:ext uri="{FF2B5EF4-FFF2-40B4-BE49-F238E27FC236}">
                        <a16:creationId xmlns:a16="http://schemas.microsoft.com/office/drawing/2014/main" id="{B708E201-3FAA-226F-2F60-CEBD96E9D741}"/>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779" name="Freeform 106">
                    <a:extLst>
                      <a:ext uri="{FF2B5EF4-FFF2-40B4-BE49-F238E27FC236}">
                        <a16:creationId xmlns:a16="http://schemas.microsoft.com/office/drawing/2014/main" id="{693316B5-A020-40B6-B23B-EE4861E78341}"/>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80" name="Line 107">
                    <a:extLst>
                      <a:ext uri="{FF2B5EF4-FFF2-40B4-BE49-F238E27FC236}">
                        <a16:creationId xmlns:a16="http://schemas.microsoft.com/office/drawing/2014/main" id="{A549EA52-E0B6-6D97-316C-693D67A9E21B}"/>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grpSp>
              <p:nvGrpSpPr>
                <p:cNvPr id="749" name="Group 113">
                  <a:extLst>
                    <a:ext uri="{FF2B5EF4-FFF2-40B4-BE49-F238E27FC236}">
                      <a16:creationId xmlns:a16="http://schemas.microsoft.com/office/drawing/2014/main" id="{3E2C974F-3570-4ED7-A467-26C393860576}"/>
                    </a:ext>
                  </a:extLst>
                </p:cNvPr>
                <p:cNvGrpSpPr/>
                <p:nvPr/>
              </p:nvGrpSpPr>
              <p:grpSpPr>
                <a:xfrm rot="11946195">
                  <a:off x="4232724" y="4875238"/>
                  <a:ext cx="101523" cy="166537"/>
                  <a:chOff x="5463312" y="2680115"/>
                  <a:chExt cx="251876" cy="328863"/>
                </a:xfrm>
              </p:grpSpPr>
              <p:grpSp>
                <p:nvGrpSpPr>
                  <p:cNvPr id="771" name="Group 108">
                    <a:extLst>
                      <a:ext uri="{FF2B5EF4-FFF2-40B4-BE49-F238E27FC236}">
                        <a16:creationId xmlns:a16="http://schemas.microsoft.com/office/drawing/2014/main" id="{EEC765F7-AFD3-A2A5-E185-9C3D05D6E277}"/>
                      </a:ext>
                    </a:extLst>
                  </p:cNvPr>
                  <p:cNvGrpSpPr>
                    <a:grpSpLocks/>
                  </p:cNvGrpSpPr>
                  <p:nvPr/>
                </p:nvGrpSpPr>
                <p:grpSpPr bwMode="auto">
                  <a:xfrm rot="20760000">
                    <a:off x="5463312" y="2680115"/>
                    <a:ext cx="251876" cy="292035"/>
                    <a:chOff x="0" y="0"/>
                    <a:chExt cx="344" cy="344"/>
                  </a:xfrm>
                </p:grpSpPr>
                <p:sp>
                  <p:nvSpPr>
                    <p:cNvPr id="773" name="Freeform 104">
                      <a:extLst>
                        <a:ext uri="{FF2B5EF4-FFF2-40B4-BE49-F238E27FC236}">
                          <a16:creationId xmlns:a16="http://schemas.microsoft.com/office/drawing/2014/main" id="{125F12C3-D13D-24BD-AE4E-BF86255C8789}"/>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74" name="Line 105">
                      <a:extLst>
                        <a:ext uri="{FF2B5EF4-FFF2-40B4-BE49-F238E27FC236}">
                          <a16:creationId xmlns:a16="http://schemas.microsoft.com/office/drawing/2014/main" id="{0ADE1B25-4A5E-2999-4944-CC0F9239AA41}"/>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775" name="Freeform 106">
                      <a:extLst>
                        <a:ext uri="{FF2B5EF4-FFF2-40B4-BE49-F238E27FC236}">
                          <a16:creationId xmlns:a16="http://schemas.microsoft.com/office/drawing/2014/main" id="{499E69D7-F1BB-7D83-6C2A-26841DBABCA9}"/>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76" name="Line 107">
                      <a:extLst>
                        <a:ext uri="{FF2B5EF4-FFF2-40B4-BE49-F238E27FC236}">
                          <a16:creationId xmlns:a16="http://schemas.microsoft.com/office/drawing/2014/main" id="{95D86766-E16D-2AFE-BD56-3C4883AFE6C3}"/>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772" name="Oval 115">
                    <a:extLst>
                      <a:ext uri="{FF2B5EF4-FFF2-40B4-BE49-F238E27FC236}">
                        <a16:creationId xmlns:a16="http://schemas.microsoft.com/office/drawing/2014/main" id="{8360FA2D-C95F-0449-DB7E-347E7757853F}"/>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0" name="Group 120">
                  <a:extLst>
                    <a:ext uri="{FF2B5EF4-FFF2-40B4-BE49-F238E27FC236}">
                      <a16:creationId xmlns:a16="http://schemas.microsoft.com/office/drawing/2014/main" id="{390A62B6-DE05-8556-508A-1F86670944D3}"/>
                    </a:ext>
                  </a:extLst>
                </p:cNvPr>
                <p:cNvGrpSpPr/>
                <p:nvPr/>
              </p:nvGrpSpPr>
              <p:grpSpPr>
                <a:xfrm rot="11946195">
                  <a:off x="4177846" y="5167756"/>
                  <a:ext cx="101523" cy="166537"/>
                  <a:chOff x="5463312" y="2680115"/>
                  <a:chExt cx="251876" cy="328863"/>
                </a:xfrm>
              </p:grpSpPr>
              <p:grpSp>
                <p:nvGrpSpPr>
                  <p:cNvPr id="765" name="Group 108">
                    <a:extLst>
                      <a:ext uri="{FF2B5EF4-FFF2-40B4-BE49-F238E27FC236}">
                        <a16:creationId xmlns:a16="http://schemas.microsoft.com/office/drawing/2014/main" id="{4A4ABD52-CD37-DE86-A632-ABFF1422D11F}"/>
                      </a:ext>
                    </a:extLst>
                  </p:cNvPr>
                  <p:cNvGrpSpPr>
                    <a:grpSpLocks/>
                  </p:cNvGrpSpPr>
                  <p:nvPr/>
                </p:nvGrpSpPr>
                <p:grpSpPr bwMode="auto">
                  <a:xfrm rot="20760000">
                    <a:off x="5463312" y="2680115"/>
                    <a:ext cx="251876" cy="292035"/>
                    <a:chOff x="0" y="0"/>
                    <a:chExt cx="344" cy="344"/>
                  </a:xfrm>
                </p:grpSpPr>
                <p:sp>
                  <p:nvSpPr>
                    <p:cNvPr id="767" name="Freeform 104">
                      <a:extLst>
                        <a:ext uri="{FF2B5EF4-FFF2-40B4-BE49-F238E27FC236}">
                          <a16:creationId xmlns:a16="http://schemas.microsoft.com/office/drawing/2014/main" id="{87D73D44-5BD8-CE35-5B93-E0B92D8D82DF}"/>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68" name="Line 105">
                      <a:extLst>
                        <a:ext uri="{FF2B5EF4-FFF2-40B4-BE49-F238E27FC236}">
                          <a16:creationId xmlns:a16="http://schemas.microsoft.com/office/drawing/2014/main" id="{1FD06730-DAAC-AF68-AD17-5C094499220F}"/>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769" name="Freeform 106">
                      <a:extLst>
                        <a:ext uri="{FF2B5EF4-FFF2-40B4-BE49-F238E27FC236}">
                          <a16:creationId xmlns:a16="http://schemas.microsoft.com/office/drawing/2014/main" id="{3DD38A1B-6213-3637-4084-CF0FA81E8D45}"/>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70" name="Line 107">
                      <a:extLst>
                        <a:ext uri="{FF2B5EF4-FFF2-40B4-BE49-F238E27FC236}">
                          <a16:creationId xmlns:a16="http://schemas.microsoft.com/office/drawing/2014/main" id="{6DBA03C2-CF01-3753-E874-4E4EEDD016F2}"/>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766" name="Oval 122">
                    <a:extLst>
                      <a:ext uri="{FF2B5EF4-FFF2-40B4-BE49-F238E27FC236}">
                        <a16:creationId xmlns:a16="http://schemas.microsoft.com/office/drawing/2014/main" id="{60D1BFCA-BB9B-2C5A-F163-4F32729A4B45}"/>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1" name="Group 127">
                  <a:extLst>
                    <a:ext uri="{FF2B5EF4-FFF2-40B4-BE49-F238E27FC236}">
                      <a16:creationId xmlns:a16="http://schemas.microsoft.com/office/drawing/2014/main" id="{7B68C969-9320-6ACA-7BA1-1295098F4705}"/>
                    </a:ext>
                  </a:extLst>
                </p:cNvPr>
                <p:cNvGrpSpPr/>
                <p:nvPr/>
              </p:nvGrpSpPr>
              <p:grpSpPr>
                <a:xfrm rot="11946195">
                  <a:off x="4293778" y="5112489"/>
                  <a:ext cx="101523" cy="166537"/>
                  <a:chOff x="5463312" y="2680115"/>
                  <a:chExt cx="251876" cy="328863"/>
                </a:xfrm>
              </p:grpSpPr>
              <p:grpSp>
                <p:nvGrpSpPr>
                  <p:cNvPr id="759" name="Group 108">
                    <a:extLst>
                      <a:ext uri="{FF2B5EF4-FFF2-40B4-BE49-F238E27FC236}">
                        <a16:creationId xmlns:a16="http://schemas.microsoft.com/office/drawing/2014/main" id="{711F4E4B-9C32-B87D-5567-34C8679F27EE}"/>
                      </a:ext>
                    </a:extLst>
                  </p:cNvPr>
                  <p:cNvGrpSpPr>
                    <a:grpSpLocks/>
                  </p:cNvGrpSpPr>
                  <p:nvPr/>
                </p:nvGrpSpPr>
                <p:grpSpPr bwMode="auto">
                  <a:xfrm rot="20760000">
                    <a:off x="5463312" y="2680115"/>
                    <a:ext cx="251876" cy="292035"/>
                    <a:chOff x="0" y="0"/>
                    <a:chExt cx="344" cy="344"/>
                  </a:xfrm>
                </p:grpSpPr>
                <p:sp>
                  <p:nvSpPr>
                    <p:cNvPr id="761" name="Freeform 104">
                      <a:extLst>
                        <a:ext uri="{FF2B5EF4-FFF2-40B4-BE49-F238E27FC236}">
                          <a16:creationId xmlns:a16="http://schemas.microsoft.com/office/drawing/2014/main" id="{6693E08F-6B8B-CB94-E494-5EACA2F10345}"/>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62" name="Line 105">
                      <a:extLst>
                        <a:ext uri="{FF2B5EF4-FFF2-40B4-BE49-F238E27FC236}">
                          <a16:creationId xmlns:a16="http://schemas.microsoft.com/office/drawing/2014/main" id="{6DBCE6E0-D9F1-7926-67A5-A5AD192E9F4E}"/>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763" name="Freeform 106">
                      <a:extLst>
                        <a:ext uri="{FF2B5EF4-FFF2-40B4-BE49-F238E27FC236}">
                          <a16:creationId xmlns:a16="http://schemas.microsoft.com/office/drawing/2014/main" id="{804CA288-B374-98C5-F88F-D3545E2F8CA4}"/>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64" name="Line 107">
                      <a:extLst>
                        <a:ext uri="{FF2B5EF4-FFF2-40B4-BE49-F238E27FC236}">
                          <a16:creationId xmlns:a16="http://schemas.microsoft.com/office/drawing/2014/main" id="{830ACCD1-9243-6272-7B8A-349E55171D4F}"/>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760" name="Oval 129">
                    <a:extLst>
                      <a:ext uri="{FF2B5EF4-FFF2-40B4-BE49-F238E27FC236}">
                        <a16:creationId xmlns:a16="http://schemas.microsoft.com/office/drawing/2014/main" id="{B4CFC294-C153-F784-44C8-BD0BFAB6DAFC}"/>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2" name="Group 134">
                  <a:extLst>
                    <a:ext uri="{FF2B5EF4-FFF2-40B4-BE49-F238E27FC236}">
                      <a16:creationId xmlns:a16="http://schemas.microsoft.com/office/drawing/2014/main" id="{E32E8ECF-F647-741A-A308-EE66CCC7A92E}"/>
                    </a:ext>
                  </a:extLst>
                </p:cNvPr>
                <p:cNvGrpSpPr/>
                <p:nvPr/>
              </p:nvGrpSpPr>
              <p:grpSpPr>
                <a:xfrm rot="16000833">
                  <a:off x="4445055" y="5518618"/>
                  <a:ext cx="127550" cy="132554"/>
                  <a:chOff x="5463312" y="2680115"/>
                  <a:chExt cx="251876" cy="328863"/>
                </a:xfrm>
              </p:grpSpPr>
              <p:grpSp>
                <p:nvGrpSpPr>
                  <p:cNvPr id="753" name="Group 108">
                    <a:extLst>
                      <a:ext uri="{FF2B5EF4-FFF2-40B4-BE49-F238E27FC236}">
                        <a16:creationId xmlns:a16="http://schemas.microsoft.com/office/drawing/2014/main" id="{560392A5-698D-5E77-286B-8CEADBEB7D94}"/>
                      </a:ext>
                    </a:extLst>
                  </p:cNvPr>
                  <p:cNvGrpSpPr>
                    <a:grpSpLocks/>
                  </p:cNvGrpSpPr>
                  <p:nvPr/>
                </p:nvGrpSpPr>
                <p:grpSpPr bwMode="auto">
                  <a:xfrm rot="20760000">
                    <a:off x="5463312" y="2680115"/>
                    <a:ext cx="251876" cy="292035"/>
                    <a:chOff x="0" y="0"/>
                    <a:chExt cx="344" cy="344"/>
                  </a:xfrm>
                </p:grpSpPr>
                <p:sp>
                  <p:nvSpPr>
                    <p:cNvPr id="755" name="Freeform 104">
                      <a:extLst>
                        <a:ext uri="{FF2B5EF4-FFF2-40B4-BE49-F238E27FC236}">
                          <a16:creationId xmlns:a16="http://schemas.microsoft.com/office/drawing/2014/main" id="{84BDD370-6C7B-33C2-ED72-40A4594E922D}"/>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56" name="Line 105">
                      <a:extLst>
                        <a:ext uri="{FF2B5EF4-FFF2-40B4-BE49-F238E27FC236}">
                          <a16:creationId xmlns:a16="http://schemas.microsoft.com/office/drawing/2014/main" id="{554C82F4-CA3C-346B-5EAD-08A290753265}"/>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757" name="Freeform 106">
                      <a:extLst>
                        <a:ext uri="{FF2B5EF4-FFF2-40B4-BE49-F238E27FC236}">
                          <a16:creationId xmlns:a16="http://schemas.microsoft.com/office/drawing/2014/main" id="{E3F000B6-DB4B-3BE9-3090-CA18F0600DD7}"/>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758" name="Line 107">
                      <a:extLst>
                        <a:ext uri="{FF2B5EF4-FFF2-40B4-BE49-F238E27FC236}">
                          <a16:creationId xmlns:a16="http://schemas.microsoft.com/office/drawing/2014/main" id="{F843F158-D3AD-2269-408A-004FF461D6CB}"/>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754" name="Oval 136">
                    <a:extLst>
                      <a:ext uri="{FF2B5EF4-FFF2-40B4-BE49-F238E27FC236}">
                        <a16:creationId xmlns:a16="http://schemas.microsoft.com/office/drawing/2014/main" id="{86632F92-9BE4-3346-B9B3-0CB83DBE3558}"/>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98" name="AutoShape 1">
                <a:extLst>
                  <a:ext uri="{FF2B5EF4-FFF2-40B4-BE49-F238E27FC236}">
                    <a16:creationId xmlns:a16="http://schemas.microsoft.com/office/drawing/2014/main" id="{4582DAA3-B706-FB67-765C-24EFAE49F320}"/>
                  </a:ext>
                </a:extLst>
              </p:cNvPr>
              <p:cNvSpPr>
                <a:spLocks/>
              </p:cNvSpPr>
              <p:nvPr/>
            </p:nvSpPr>
            <p:spPr bwMode="auto">
              <a:xfrm rot="10750041">
                <a:off x="1205964" y="712031"/>
                <a:ext cx="54129" cy="62916"/>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99" name="AutoShape 2">
                <a:extLst>
                  <a:ext uri="{FF2B5EF4-FFF2-40B4-BE49-F238E27FC236}">
                    <a16:creationId xmlns:a16="http://schemas.microsoft.com/office/drawing/2014/main" id="{4432D267-1460-EC39-7F14-44A1908D3903}"/>
                  </a:ext>
                </a:extLst>
              </p:cNvPr>
              <p:cNvSpPr>
                <a:spLocks/>
              </p:cNvSpPr>
              <p:nvPr/>
            </p:nvSpPr>
            <p:spPr bwMode="auto">
              <a:xfrm rot="11117531">
                <a:off x="1221935" y="723986"/>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00" name="AutoShape 1">
                <a:extLst>
                  <a:ext uri="{FF2B5EF4-FFF2-40B4-BE49-F238E27FC236}">
                    <a16:creationId xmlns:a16="http://schemas.microsoft.com/office/drawing/2014/main" id="{E39880A0-A41A-B765-C8A9-800DD1680C44}"/>
                  </a:ext>
                </a:extLst>
              </p:cNvPr>
              <p:cNvSpPr>
                <a:spLocks/>
              </p:cNvSpPr>
              <p:nvPr/>
            </p:nvSpPr>
            <p:spPr bwMode="auto">
              <a:xfrm rot="10750041">
                <a:off x="1202765" y="528109"/>
                <a:ext cx="54129" cy="62916"/>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01" name="AutoShape 2">
                <a:extLst>
                  <a:ext uri="{FF2B5EF4-FFF2-40B4-BE49-F238E27FC236}">
                    <a16:creationId xmlns:a16="http://schemas.microsoft.com/office/drawing/2014/main" id="{0AB942EE-FD91-8A03-2DB6-3E1D98FBB227}"/>
                  </a:ext>
                </a:extLst>
              </p:cNvPr>
              <p:cNvSpPr>
                <a:spLocks/>
              </p:cNvSpPr>
              <p:nvPr/>
            </p:nvSpPr>
            <p:spPr bwMode="auto">
              <a:xfrm rot="11117531">
                <a:off x="1218736" y="540064"/>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02" name="AutoShape 1">
                <a:extLst>
                  <a:ext uri="{FF2B5EF4-FFF2-40B4-BE49-F238E27FC236}">
                    <a16:creationId xmlns:a16="http://schemas.microsoft.com/office/drawing/2014/main" id="{9E2EC2FE-C173-09F0-EF8F-0E3D8A85FDB3}"/>
                  </a:ext>
                </a:extLst>
              </p:cNvPr>
              <p:cNvSpPr>
                <a:spLocks/>
              </p:cNvSpPr>
              <p:nvPr/>
            </p:nvSpPr>
            <p:spPr bwMode="auto">
              <a:xfrm rot="10750041">
                <a:off x="1203549" y="799486"/>
                <a:ext cx="54129" cy="62916"/>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03" name="AutoShape 2">
                <a:extLst>
                  <a:ext uri="{FF2B5EF4-FFF2-40B4-BE49-F238E27FC236}">
                    <a16:creationId xmlns:a16="http://schemas.microsoft.com/office/drawing/2014/main" id="{21052E81-73C2-5662-0364-6B7BEDE690D4}"/>
                  </a:ext>
                </a:extLst>
              </p:cNvPr>
              <p:cNvSpPr>
                <a:spLocks/>
              </p:cNvSpPr>
              <p:nvPr/>
            </p:nvSpPr>
            <p:spPr bwMode="auto">
              <a:xfrm rot="11117531">
                <a:off x="1219520" y="811441"/>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04" name="AutoShape 1">
                <a:extLst>
                  <a:ext uri="{FF2B5EF4-FFF2-40B4-BE49-F238E27FC236}">
                    <a16:creationId xmlns:a16="http://schemas.microsoft.com/office/drawing/2014/main" id="{B9C70E7F-9C1F-73F7-4736-812CD4532CDF}"/>
                  </a:ext>
                </a:extLst>
              </p:cNvPr>
              <p:cNvSpPr>
                <a:spLocks/>
              </p:cNvSpPr>
              <p:nvPr/>
            </p:nvSpPr>
            <p:spPr bwMode="auto">
              <a:xfrm rot="10750041">
                <a:off x="1207420" y="303907"/>
                <a:ext cx="54129" cy="62916"/>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05" name="AutoShape 2">
                <a:extLst>
                  <a:ext uri="{FF2B5EF4-FFF2-40B4-BE49-F238E27FC236}">
                    <a16:creationId xmlns:a16="http://schemas.microsoft.com/office/drawing/2014/main" id="{E22D1C50-DE36-32FA-BD11-C02BA02686E3}"/>
                  </a:ext>
                </a:extLst>
              </p:cNvPr>
              <p:cNvSpPr>
                <a:spLocks/>
              </p:cNvSpPr>
              <p:nvPr/>
            </p:nvSpPr>
            <p:spPr bwMode="auto">
              <a:xfrm rot="11117531">
                <a:off x="1223391" y="315861"/>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06" name="AutoShape 1">
                <a:extLst>
                  <a:ext uri="{FF2B5EF4-FFF2-40B4-BE49-F238E27FC236}">
                    <a16:creationId xmlns:a16="http://schemas.microsoft.com/office/drawing/2014/main" id="{4CA8216B-4BD4-ED58-71AE-56BBA7CDDA29}"/>
                  </a:ext>
                </a:extLst>
              </p:cNvPr>
              <p:cNvSpPr>
                <a:spLocks/>
              </p:cNvSpPr>
              <p:nvPr/>
            </p:nvSpPr>
            <p:spPr bwMode="auto">
              <a:xfrm rot="10750041">
                <a:off x="1208789" y="201259"/>
                <a:ext cx="54129" cy="62916"/>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07" name="AutoShape 2">
                <a:extLst>
                  <a:ext uri="{FF2B5EF4-FFF2-40B4-BE49-F238E27FC236}">
                    <a16:creationId xmlns:a16="http://schemas.microsoft.com/office/drawing/2014/main" id="{39F64ACD-2A41-08E8-F8ED-E59C11E63722}"/>
                  </a:ext>
                </a:extLst>
              </p:cNvPr>
              <p:cNvSpPr>
                <a:spLocks/>
              </p:cNvSpPr>
              <p:nvPr/>
            </p:nvSpPr>
            <p:spPr bwMode="auto">
              <a:xfrm rot="11117531">
                <a:off x="1224760" y="213213"/>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08" name="AutoShape 1">
                <a:extLst>
                  <a:ext uri="{FF2B5EF4-FFF2-40B4-BE49-F238E27FC236}">
                    <a16:creationId xmlns:a16="http://schemas.microsoft.com/office/drawing/2014/main" id="{0B8DD472-5B73-C54A-E20A-F4B5F9672A0E}"/>
                  </a:ext>
                </a:extLst>
              </p:cNvPr>
              <p:cNvSpPr>
                <a:spLocks/>
              </p:cNvSpPr>
              <p:nvPr/>
            </p:nvSpPr>
            <p:spPr bwMode="auto">
              <a:xfrm rot="10750041">
                <a:off x="1204513" y="982372"/>
                <a:ext cx="54129" cy="62916"/>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09" name="AutoShape 2">
                <a:extLst>
                  <a:ext uri="{FF2B5EF4-FFF2-40B4-BE49-F238E27FC236}">
                    <a16:creationId xmlns:a16="http://schemas.microsoft.com/office/drawing/2014/main" id="{AB33DD9F-20CF-D144-810C-7F8A506EDAA7}"/>
                  </a:ext>
                </a:extLst>
              </p:cNvPr>
              <p:cNvSpPr>
                <a:spLocks/>
              </p:cNvSpPr>
              <p:nvPr/>
            </p:nvSpPr>
            <p:spPr bwMode="auto">
              <a:xfrm rot="11117531">
                <a:off x="1220484" y="994327"/>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10" name="Rectangle 809">
                <a:extLst>
                  <a:ext uri="{FF2B5EF4-FFF2-40B4-BE49-F238E27FC236}">
                    <a16:creationId xmlns:a16="http://schemas.microsoft.com/office/drawing/2014/main" id="{34054DAC-D1A2-5936-7F8A-C7A103C007C7}"/>
                  </a:ext>
                </a:extLst>
              </p:cNvPr>
              <p:cNvSpPr/>
              <p:nvPr/>
            </p:nvSpPr>
            <p:spPr>
              <a:xfrm>
                <a:off x="921010" y="779187"/>
                <a:ext cx="589252" cy="3309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1" name="Group 810">
                <a:extLst>
                  <a:ext uri="{FF2B5EF4-FFF2-40B4-BE49-F238E27FC236}">
                    <a16:creationId xmlns:a16="http://schemas.microsoft.com/office/drawing/2014/main" id="{02428596-9B03-5DC5-A7AF-0C9213DD1169}"/>
                  </a:ext>
                </a:extLst>
              </p:cNvPr>
              <p:cNvGrpSpPr/>
              <p:nvPr/>
            </p:nvGrpSpPr>
            <p:grpSpPr>
              <a:xfrm>
                <a:off x="866279" y="1410430"/>
                <a:ext cx="711597" cy="1988622"/>
                <a:chOff x="5410817" y="3966888"/>
                <a:chExt cx="711597" cy="1988622"/>
              </a:xfrm>
            </p:grpSpPr>
            <p:grpSp>
              <p:nvGrpSpPr>
                <p:cNvPr id="812" name="Group 811">
                  <a:extLst>
                    <a:ext uri="{FF2B5EF4-FFF2-40B4-BE49-F238E27FC236}">
                      <a16:creationId xmlns:a16="http://schemas.microsoft.com/office/drawing/2014/main" id="{834D137A-F186-B56F-2BBD-85289CAC6EDA}"/>
                    </a:ext>
                  </a:extLst>
                </p:cNvPr>
                <p:cNvGrpSpPr/>
                <p:nvPr/>
              </p:nvGrpSpPr>
              <p:grpSpPr>
                <a:xfrm>
                  <a:off x="5410817" y="3966888"/>
                  <a:ext cx="711597" cy="835592"/>
                  <a:chOff x="8749656" y="2567837"/>
                  <a:chExt cx="935790" cy="1195552"/>
                </a:xfrm>
              </p:grpSpPr>
              <p:sp>
                <p:nvSpPr>
                  <p:cNvPr id="814" name="Rectangle 813">
                    <a:extLst>
                      <a:ext uri="{FF2B5EF4-FFF2-40B4-BE49-F238E27FC236}">
                        <a16:creationId xmlns:a16="http://schemas.microsoft.com/office/drawing/2014/main" id="{B7D7839A-D8F6-79CB-21C4-2F287F2BBA2A}"/>
                      </a:ext>
                    </a:extLst>
                  </p:cNvPr>
                  <p:cNvSpPr/>
                  <p:nvPr/>
                </p:nvSpPr>
                <p:spPr>
                  <a:xfrm>
                    <a:off x="8752758" y="2958868"/>
                    <a:ext cx="932688" cy="80111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5" name="Étiquette 85">
                    <a:extLst>
                      <a:ext uri="{FF2B5EF4-FFF2-40B4-BE49-F238E27FC236}">
                        <a16:creationId xmlns:a16="http://schemas.microsoft.com/office/drawing/2014/main" id="{8903DF68-56F3-BFAF-73D7-B13931EA81FE}"/>
                      </a:ext>
                    </a:extLst>
                  </p:cNvPr>
                  <p:cNvSpPr/>
                  <p:nvPr/>
                </p:nvSpPr>
                <p:spPr>
                  <a:xfrm rot="10800000">
                    <a:off x="8749656" y="2567837"/>
                    <a:ext cx="934753" cy="1185009"/>
                  </a:xfrm>
                  <a:prstGeom prst="plaque">
                    <a:avLst>
                      <a:gd name="adj" fmla="val 363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6" name="Rectangle 815">
                    <a:extLst>
                      <a:ext uri="{FF2B5EF4-FFF2-40B4-BE49-F238E27FC236}">
                        <a16:creationId xmlns:a16="http://schemas.microsoft.com/office/drawing/2014/main" id="{42EB8A3C-0D5F-8904-E972-8EBD9C6A501F}"/>
                      </a:ext>
                    </a:extLst>
                  </p:cNvPr>
                  <p:cNvSpPr/>
                  <p:nvPr/>
                </p:nvSpPr>
                <p:spPr>
                  <a:xfrm rot="10800000">
                    <a:off x="9121626" y="2725119"/>
                    <a:ext cx="242808" cy="10350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7" name="AutoShape 1">
                    <a:extLst>
                      <a:ext uri="{FF2B5EF4-FFF2-40B4-BE49-F238E27FC236}">
                        <a16:creationId xmlns:a16="http://schemas.microsoft.com/office/drawing/2014/main" id="{741D64EB-152B-999B-5900-F1DB9631561A}"/>
                      </a:ext>
                    </a:extLst>
                  </p:cNvPr>
                  <p:cNvSpPr>
                    <a:spLocks/>
                  </p:cNvSpPr>
                  <p:nvPr/>
                </p:nvSpPr>
                <p:spPr bwMode="auto">
                  <a:xfrm rot="10750041">
                    <a:off x="9212151" y="323285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18" name="AutoShape 2">
                    <a:extLst>
                      <a:ext uri="{FF2B5EF4-FFF2-40B4-BE49-F238E27FC236}">
                        <a16:creationId xmlns:a16="http://schemas.microsoft.com/office/drawing/2014/main" id="{88930F80-9D8C-6DFC-73DA-6C91F32B502D}"/>
                      </a:ext>
                    </a:extLst>
                  </p:cNvPr>
                  <p:cNvSpPr>
                    <a:spLocks/>
                  </p:cNvSpPr>
                  <p:nvPr/>
                </p:nvSpPr>
                <p:spPr bwMode="auto">
                  <a:xfrm rot="11117531">
                    <a:off x="9233154" y="324857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19" name="AutoShape 1">
                    <a:extLst>
                      <a:ext uri="{FF2B5EF4-FFF2-40B4-BE49-F238E27FC236}">
                        <a16:creationId xmlns:a16="http://schemas.microsoft.com/office/drawing/2014/main" id="{D233FE2A-5CA7-7501-45EE-382ABADB3600}"/>
                      </a:ext>
                    </a:extLst>
                  </p:cNvPr>
                  <p:cNvSpPr>
                    <a:spLocks/>
                  </p:cNvSpPr>
                  <p:nvPr/>
                </p:nvSpPr>
                <p:spPr bwMode="auto">
                  <a:xfrm rot="10750041">
                    <a:off x="9172690" y="301704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20" name="AutoShape 2">
                    <a:extLst>
                      <a:ext uri="{FF2B5EF4-FFF2-40B4-BE49-F238E27FC236}">
                        <a16:creationId xmlns:a16="http://schemas.microsoft.com/office/drawing/2014/main" id="{50711A1B-448C-38B7-DA53-DC6D30335A9F}"/>
                      </a:ext>
                    </a:extLst>
                  </p:cNvPr>
                  <p:cNvSpPr>
                    <a:spLocks/>
                  </p:cNvSpPr>
                  <p:nvPr/>
                </p:nvSpPr>
                <p:spPr bwMode="auto">
                  <a:xfrm rot="11117531">
                    <a:off x="9193693" y="303276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21" name="AutoShape 1">
                    <a:extLst>
                      <a:ext uri="{FF2B5EF4-FFF2-40B4-BE49-F238E27FC236}">
                        <a16:creationId xmlns:a16="http://schemas.microsoft.com/office/drawing/2014/main" id="{B6E3E65E-BEF3-5B54-BC7E-8105896050E6}"/>
                      </a:ext>
                    </a:extLst>
                  </p:cNvPr>
                  <p:cNvSpPr>
                    <a:spLocks/>
                  </p:cNvSpPr>
                  <p:nvPr/>
                </p:nvSpPr>
                <p:spPr bwMode="auto">
                  <a:xfrm rot="10750041">
                    <a:off x="9173349" y="284836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22" name="AutoShape 2">
                    <a:extLst>
                      <a:ext uri="{FF2B5EF4-FFF2-40B4-BE49-F238E27FC236}">
                        <a16:creationId xmlns:a16="http://schemas.microsoft.com/office/drawing/2014/main" id="{F2E42690-4E37-9DAF-B293-3CB522BAD5A7}"/>
                      </a:ext>
                    </a:extLst>
                  </p:cNvPr>
                  <p:cNvSpPr>
                    <a:spLocks/>
                  </p:cNvSpPr>
                  <p:nvPr/>
                </p:nvSpPr>
                <p:spPr bwMode="auto">
                  <a:xfrm rot="11117531">
                    <a:off x="9194352" y="286408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23" name="AutoShape 1">
                    <a:extLst>
                      <a:ext uri="{FF2B5EF4-FFF2-40B4-BE49-F238E27FC236}">
                        <a16:creationId xmlns:a16="http://schemas.microsoft.com/office/drawing/2014/main" id="{A338879B-2792-3AAC-12A6-6D726DB474E4}"/>
                      </a:ext>
                    </a:extLst>
                  </p:cNvPr>
                  <p:cNvSpPr>
                    <a:spLocks/>
                  </p:cNvSpPr>
                  <p:nvPr/>
                </p:nvSpPr>
                <p:spPr bwMode="auto">
                  <a:xfrm rot="10750041">
                    <a:off x="9219296" y="275593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24" name="AutoShape 2">
                    <a:extLst>
                      <a:ext uri="{FF2B5EF4-FFF2-40B4-BE49-F238E27FC236}">
                        <a16:creationId xmlns:a16="http://schemas.microsoft.com/office/drawing/2014/main" id="{7509E68E-7A8E-B62C-7AD9-0A6FDCE5A310}"/>
                      </a:ext>
                    </a:extLst>
                  </p:cNvPr>
                  <p:cNvSpPr>
                    <a:spLocks/>
                  </p:cNvSpPr>
                  <p:nvPr/>
                </p:nvSpPr>
                <p:spPr bwMode="auto">
                  <a:xfrm rot="11117531">
                    <a:off x="9240299" y="277165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25" name="AutoShape 1">
                    <a:extLst>
                      <a:ext uri="{FF2B5EF4-FFF2-40B4-BE49-F238E27FC236}">
                        <a16:creationId xmlns:a16="http://schemas.microsoft.com/office/drawing/2014/main" id="{3E1B70C9-6B85-4D45-94E8-7E4BAB0D83E6}"/>
                      </a:ext>
                    </a:extLst>
                  </p:cNvPr>
                  <p:cNvSpPr>
                    <a:spLocks/>
                  </p:cNvSpPr>
                  <p:nvPr/>
                </p:nvSpPr>
                <p:spPr bwMode="auto">
                  <a:xfrm rot="10750041">
                    <a:off x="9257083" y="337676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26" name="AutoShape 2">
                    <a:extLst>
                      <a:ext uri="{FF2B5EF4-FFF2-40B4-BE49-F238E27FC236}">
                        <a16:creationId xmlns:a16="http://schemas.microsoft.com/office/drawing/2014/main" id="{9BA4E5A4-9D9F-B75A-C187-B5FF096DF7D7}"/>
                      </a:ext>
                    </a:extLst>
                  </p:cNvPr>
                  <p:cNvSpPr>
                    <a:spLocks/>
                  </p:cNvSpPr>
                  <p:nvPr/>
                </p:nvSpPr>
                <p:spPr bwMode="auto">
                  <a:xfrm rot="11117531">
                    <a:off x="9278086" y="337978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27" name="AutoShape 1">
                    <a:extLst>
                      <a:ext uri="{FF2B5EF4-FFF2-40B4-BE49-F238E27FC236}">
                        <a16:creationId xmlns:a16="http://schemas.microsoft.com/office/drawing/2014/main" id="{170A5CBD-B54A-085C-2F97-E0DB4BDEB0F3}"/>
                      </a:ext>
                    </a:extLst>
                  </p:cNvPr>
                  <p:cNvSpPr>
                    <a:spLocks/>
                  </p:cNvSpPr>
                  <p:nvPr/>
                </p:nvSpPr>
                <p:spPr bwMode="auto">
                  <a:xfrm rot="10750041">
                    <a:off x="9159188" y="338351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28" name="AutoShape 2">
                    <a:extLst>
                      <a:ext uri="{FF2B5EF4-FFF2-40B4-BE49-F238E27FC236}">
                        <a16:creationId xmlns:a16="http://schemas.microsoft.com/office/drawing/2014/main" id="{394D5DB1-A835-FC1B-066E-BEFD358C830D}"/>
                      </a:ext>
                    </a:extLst>
                  </p:cNvPr>
                  <p:cNvSpPr>
                    <a:spLocks/>
                  </p:cNvSpPr>
                  <p:nvPr/>
                </p:nvSpPr>
                <p:spPr bwMode="auto">
                  <a:xfrm rot="11117531">
                    <a:off x="9180191" y="339923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29" name="AutoShape 1">
                    <a:extLst>
                      <a:ext uri="{FF2B5EF4-FFF2-40B4-BE49-F238E27FC236}">
                        <a16:creationId xmlns:a16="http://schemas.microsoft.com/office/drawing/2014/main" id="{24F064DB-611C-44C9-8370-6FC0CF0EE0F9}"/>
                      </a:ext>
                    </a:extLst>
                  </p:cNvPr>
                  <p:cNvSpPr>
                    <a:spLocks/>
                  </p:cNvSpPr>
                  <p:nvPr/>
                </p:nvSpPr>
                <p:spPr bwMode="auto">
                  <a:xfrm rot="10750041">
                    <a:off x="9275446" y="286271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30" name="AutoShape 2">
                    <a:extLst>
                      <a:ext uri="{FF2B5EF4-FFF2-40B4-BE49-F238E27FC236}">
                        <a16:creationId xmlns:a16="http://schemas.microsoft.com/office/drawing/2014/main" id="{2CDF5C9D-2BB8-9256-C704-D2A3348DF242}"/>
                      </a:ext>
                    </a:extLst>
                  </p:cNvPr>
                  <p:cNvSpPr>
                    <a:spLocks/>
                  </p:cNvSpPr>
                  <p:nvPr/>
                </p:nvSpPr>
                <p:spPr bwMode="auto">
                  <a:xfrm rot="11117531">
                    <a:off x="9296449" y="287843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31" name="AutoShape 1">
                    <a:extLst>
                      <a:ext uri="{FF2B5EF4-FFF2-40B4-BE49-F238E27FC236}">
                        <a16:creationId xmlns:a16="http://schemas.microsoft.com/office/drawing/2014/main" id="{FA7185BB-86D1-9D46-3236-1FDCBCA8DE98}"/>
                      </a:ext>
                    </a:extLst>
                  </p:cNvPr>
                  <p:cNvSpPr>
                    <a:spLocks/>
                  </p:cNvSpPr>
                  <p:nvPr/>
                </p:nvSpPr>
                <p:spPr bwMode="auto">
                  <a:xfrm rot="10750041">
                    <a:off x="9258587" y="308500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32" name="AutoShape 2">
                    <a:extLst>
                      <a:ext uri="{FF2B5EF4-FFF2-40B4-BE49-F238E27FC236}">
                        <a16:creationId xmlns:a16="http://schemas.microsoft.com/office/drawing/2014/main" id="{401D4D70-ECA0-FBFE-2DD5-C39EBFB284A9}"/>
                      </a:ext>
                    </a:extLst>
                  </p:cNvPr>
                  <p:cNvSpPr>
                    <a:spLocks/>
                  </p:cNvSpPr>
                  <p:nvPr/>
                </p:nvSpPr>
                <p:spPr bwMode="auto">
                  <a:xfrm rot="11117531">
                    <a:off x="9279590" y="310072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33" name="AutoShape 1">
                    <a:extLst>
                      <a:ext uri="{FF2B5EF4-FFF2-40B4-BE49-F238E27FC236}">
                        <a16:creationId xmlns:a16="http://schemas.microsoft.com/office/drawing/2014/main" id="{9AD4035A-A58C-0E6A-357E-8AA94F1F4FAF}"/>
                      </a:ext>
                    </a:extLst>
                  </p:cNvPr>
                  <p:cNvSpPr>
                    <a:spLocks/>
                  </p:cNvSpPr>
                  <p:nvPr/>
                </p:nvSpPr>
                <p:spPr bwMode="auto">
                  <a:xfrm rot="10750041">
                    <a:off x="9190960" y="357515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34" name="AutoShape 2">
                    <a:extLst>
                      <a:ext uri="{FF2B5EF4-FFF2-40B4-BE49-F238E27FC236}">
                        <a16:creationId xmlns:a16="http://schemas.microsoft.com/office/drawing/2014/main" id="{C8C8B6C1-CF21-0096-0894-3724C2DAC8C0}"/>
                      </a:ext>
                    </a:extLst>
                  </p:cNvPr>
                  <p:cNvSpPr>
                    <a:spLocks/>
                  </p:cNvSpPr>
                  <p:nvPr/>
                </p:nvSpPr>
                <p:spPr bwMode="auto">
                  <a:xfrm rot="11117531">
                    <a:off x="9211963" y="359088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35" name="AutoShape 1">
                    <a:extLst>
                      <a:ext uri="{FF2B5EF4-FFF2-40B4-BE49-F238E27FC236}">
                        <a16:creationId xmlns:a16="http://schemas.microsoft.com/office/drawing/2014/main" id="{EFFCA5B1-2057-D1F3-96A7-14AB222E6A05}"/>
                      </a:ext>
                    </a:extLst>
                  </p:cNvPr>
                  <p:cNvSpPr>
                    <a:spLocks/>
                  </p:cNvSpPr>
                  <p:nvPr/>
                </p:nvSpPr>
                <p:spPr bwMode="auto">
                  <a:xfrm rot="10750041">
                    <a:off x="9294585" y="34843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36" name="AutoShape 2">
                    <a:extLst>
                      <a:ext uri="{FF2B5EF4-FFF2-40B4-BE49-F238E27FC236}">
                        <a16:creationId xmlns:a16="http://schemas.microsoft.com/office/drawing/2014/main" id="{3ECEA578-2E40-EFE2-C71B-19D368CEF231}"/>
                      </a:ext>
                    </a:extLst>
                  </p:cNvPr>
                  <p:cNvSpPr>
                    <a:spLocks/>
                  </p:cNvSpPr>
                  <p:nvPr/>
                </p:nvSpPr>
                <p:spPr bwMode="auto">
                  <a:xfrm rot="11117531">
                    <a:off x="9315588" y="35000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37" name="AutoShape 1">
                    <a:extLst>
                      <a:ext uri="{FF2B5EF4-FFF2-40B4-BE49-F238E27FC236}">
                        <a16:creationId xmlns:a16="http://schemas.microsoft.com/office/drawing/2014/main" id="{03FC264D-5665-A0F8-0DB3-862D5087354C}"/>
                      </a:ext>
                    </a:extLst>
                  </p:cNvPr>
                  <p:cNvSpPr>
                    <a:spLocks/>
                  </p:cNvSpPr>
                  <p:nvPr/>
                </p:nvSpPr>
                <p:spPr bwMode="auto">
                  <a:xfrm rot="10750041">
                    <a:off x="9187726" y="259700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38" name="AutoShape 2">
                    <a:extLst>
                      <a:ext uri="{FF2B5EF4-FFF2-40B4-BE49-F238E27FC236}">
                        <a16:creationId xmlns:a16="http://schemas.microsoft.com/office/drawing/2014/main" id="{011B9620-FF05-DB69-BC85-54822F7986B2}"/>
                      </a:ext>
                    </a:extLst>
                  </p:cNvPr>
                  <p:cNvSpPr>
                    <a:spLocks/>
                  </p:cNvSpPr>
                  <p:nvPr/>
                </p:nvSpPr>
                <p:spPr bwMode="auto">
                  <a:xfrm rot="11117531">
                    <a:off x="9208729" y="261272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839" name="Group 838">
                    <a:extLst>
                      <a:ext uri="{FF2B5EF4-FFF2-40B4-BE49-F238E27FC236}">
                        <a16:creationId xmlns:a16="http://schemas.microsoft.com/office/drawing/2014/main" id="{9C1D6307-AB78-7F82-B3FD-D4BFC0B5DA23}"/>
                      </a:ext>
                    </a:extLst>
                  </p:cNvPr>
                  <p:cNvGrpSpPr/>
                  <p:nvPr/>
                </p:nvGrpSpPr>
                <p:grpSpPr>
                  <a:xfrm>
                    <a:off x="9461981" y="3588719"/>
                    <a:ext cx="71183" cy="82738"/>
                    <a:chOff x="3242360" y="3002985"/>
                    <a:chExt cx="71183" cy="82738"/>
                  </a:xfrm>
                </p:grpSpPr>
                <p:sp>
                  <p:nvSpPr>
                    <p:cNvPr id="938" name="AutoShape 1">
                      <a:extLst>
                        <a:ext uri="{FF2B5EF4-FFF2-40B4-BE49-F238E27FC236}">
                          <a16:creationId xmlns:a16="http://schemas.microsoft.com/office/drawing/2014/main" id="{7946790A-DB4A-80F9-77ED-6E94634245F2}"/>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39" name="AutoShape 2">
                      <a:extLst>
                        <a:ext uri="{FF2B5EF4-FFF2-40B4-BE49-F238E27FC236}">
                          <a16:creationId xmlns:a16="http://schemas.microsoft.com/office/drawing/2014/main" id="{2E982BD2-8010-26F2-34A1-A25005259FAC}"/>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840" name="AutoShape 1">
                    <a:extLst>
                      <a:ext uri="{FF2B5EF4-FFF2-40B4-BE49-F238E27FC236}">
                        <a16:creationId xmlns:a16="http://schemas.microsoft.com/office/drawing/2014/main" id="{0CD1FD4A-A11A-4355-F578-EB03B7B34665}"/>
                      </a:ext>
                    </a:extLst>
                  </p:cNvPr>
                  <p:cNvSpPr>
                    <a:spLocks/>
                  </p:cNvSpPr>
                  <p:nvPr/>
                </p:nvSpPr>
                <p:spPr bwMode="auto">
                  <a:xfrm rot="10750041">
                    <a:off x="9274008" y="365769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41" name="AutoShape 2">
                    <a:extLst>
                      <a:ext uri="{FF2B5EF4-FFF2-40B4-BE49-F238E27FC236}">
                        <a16:creationId xmlns:a16="http://schemas.microsoft.com/office/drawing/2014/main" id="{BFABD65C-1D05-75E7-D33B-382C76F0D5DF}"/>
                      </a:ext>
                    </a:extLst>
                  </p:cNvPr>
                  <p:cNvSpPr>
                    <a:spLocks/>
                  </p:cNvSpPr>
                  <p:nvPr/>
                </p:nvSpPr>
                <p:spPr bwMode="auto">
                  <a:xfrm rot="11117531">
                    <a:off x="9295011" y="367341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42" name="AutoShape 1">
                    <a:extLst>
                      <a:ext uri="{FF2B5EF4-FFF2-40B4-BE49-F238E27FC236}">
                        <a16:creationId xmlns:a16="http://schemas.microsoft.com/office/drawing/2014/main" id="{8CD4A70F-3204-07E8-513F-A6E927BB29BF}"/>
                      </a:ext>
                    </a:extLst>
                  </p:cNvPr>
                  <p:cNvSpPr>
                    <a:spLocks/>
                  </p:cNvSpPr>
                  <p:nvPr/>
                </p:nvSpPr>
                <p:spPr bwMode="auto">
                  <a:xfrm rot="10750041">
                    <a:off x="8847925" y="34139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43" name="AutoShape 2">
                    <a:extLst>
                      <a:ext uri="{FF2B5EF4-FFF2-40B4-BE49-F238E27FC236}">
                        <a16:creationId xmlns:a16="http://schemas.microsoft.com/office/drawing/2014/main" id="{95ED7C5C-CAC5-8A06-9FCB-9465F07B628E}"/>
                      </a:ext>
                    </a:extLst>
                  </p:cNvPr>
                  <p:cNvSpPr>
                    <a:spLocks/>
                  </p:cNvSpPr>
                  <p:nvPr/>
                </p:nvSpPr>
                <p:spPr bwMode="auto">
                  <a:xfrm rot="11117531">
                    <a:off x="8868928" y="34296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44" name="AutoShape 1">
                    <a:extLst>
                      <a:ext uri="{FF2B5EF4-FFF2-40B4-BE49-F238E27FC236}">
                        <a16:creationId xmlns:a16="http://schemas.microsoft.com/office/drawing/2014/main" id="{17CB6CA5-8BAF-3C5F-EF92-FEB486954A53}"/>
                      </a:ext>
                    </a:extLst>
                  </p:cNvPr>
                  <p:cNvSpPr>
                    <a:spLocks/>
                  </p:cNvSpPr>
                  <p:nvPr/>
                </p:nvSpPr>
                <p:spPr bwMode="auto">
                  <a:xfrm rot="10750041">
                    <a:off x="9087354" y="363884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45" name="AutoShape 2">
                    <a:extLst>
                      <a:ext uri="{FF2B5EF4-FFF2-40B4-BE49-F238E27FC236}">
                        <a16:creationId xmlns:a16="http://schemas.microsoft.com/office/drawing/2014/main" id="{7C1B09FE-9FC5-2610-B5C2-E287EF18C0BF}"/>
                      </a:ext>
                    </a:extLst>
                  </p:cNvPr>
                  <p:cNvSpPr>
                    <a:spLocks/>
                  </p:cNvSpPr>
                  <p:nvPr/>
                </p:nvSpPr>
                <p:spPr bwMode="auto">
                  <a:xfrm rot="11117531">
                    <a:off x="9108357" y="365456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846" name="Group 845">
                    <a:extLst>
                      <a:ext uri="{FF2B5EF4-FFF2-40B4-BE49-F238E27FC236}">
                        <a16:creationId xmlns:a16="http://schemas.microsoft.com/office/drawing/2014/main" id="{D9AFC2AC-2B40-031D-AEFE-B04F3BB10066}"/>
                      </a:ext>
                    </a:extLst>
                  </p:cNvPr>
                  <p:cNvGrpSpPr/>
                  <p:nvPr/>
                </p:nvGrpSpPr>
                <p:grpSpPr>
                  <a:xfrm>
                    <a:off x="8848301" y="3662269"/>
                    <a:ext cx="71183" cy="82738"/>
                    <a:chOff x="3242360" y="3002985"/>
                    <a:chExt cx="71183" cy="82738"/>
                  </a:xfrm>
                </p:grpSpPr>
                <p:sp>
                  <p:nvSpPr>
                    <p:cNvPr id="936" name="AutoShape 1">
                      <a:extLst>
                        <a:ext uri="{FF2B5EF4-FFF2-40B4-BE49-F238E27FC236}">
                          <a16:creationId xmlns:a16="http://schemas.microsoft.com/office/drawing/2014/main" id="{465D4B53-D8DA-2753-B4EF-7AB84000BA8D}"/>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37" name="AutoShape 2">
                      <a:extLst>
                        <a:ext uri="{FF2B5EF4-FFF2-40B4-BE49-F238E27FC236}">
                          <a16:creationId xmlns:a16="http://schemas.microsoft.com/office/drawing/2014/main" id="{73F402A9-B7DA-3A40-2D10-66BCEACA30C9}"/>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847" name="AutoShape 1">
                    <a:extLst>
                      <a:ext uri="{FF2B5EF4-FFF2-40B4-BE49-F238E27FC236}">
                        <a16:creationId xmlns:a16="http://schemas.microsoft.com/office/drawing/2014/main" id="{3FA925C3-86B9-F8B8-AF4B-8EF46641827D}"/>
                      </a:ext>
                    </a:extLst>
                  </p:cNvPr>
                  <p:cNvSpPr>
                    <a:spLocks/>
                  </p:cNvSpPr>
                  <p:nvPr/>
                </p:nvSpPr>
                <p:spPr bwMode="auto">
                  <a:xfrm rot="10750041">
                    <a:off x="9052206" y="348914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48" name="AutoShape 2">
                    <a:extLst>
                      <a:ext uri="{FF2B5EF4-FFF2-40B4-BE49-F238E27FC236}">
                        <a16:creationId xmlns:a16="http://schemas.microsoft.com/office/drawing/2014/main" id="{5E8F7ADD-0A58-CD00-9DEC-EDB42BF6007E}"/>
                      </a:ext>
                    </a:extLst>
                  </p:cNvPr>
                  <p:cNvSpPr>
                    <a:spLocks/>
                  </p:cNvSpPr>
                  <p:nvPr/>
                </p:nvSpPr>
                <p:spPr bwMode="auto">
                  <a:xfrm rot="11117531">
                    <a:off x="9073209" y="350486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49" name="AutoShape 1">
                    <a:extLst>
                      <a:ext uri="{FF2B5EF4-FFF2-40B4-BE49-F238E27FC236}">
                        <a16:creationId xmlns:a16="http://schemas.microsoft.com/office/drawing/2014/main" id="{1289EE93-87E2-9FF9-2D66-8BD6EBF83C73}"/>
                      </a:ext>
                    </a:extLst>
                  </p:cNvPr>
                  <p:cNvSpPr>
                    <a:spLocks/>
                  </p:cNvSpPr>
                  <p:nvPr/>
                </p:nvSpPr>
                <p:spPr bwMode="auto">
                  <a:xfrm rot="10750041">
                    <a:off x="8934370" y="348715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50" name="AutoShape 2">
                    <a:extLst>
                      <a:ext uri="{FF2B5EF4-FFF2-40B4-BE49-F238E27FC236}">
                        <a16:creationId xmlns:a16="http://schemas.microsoft.com/office/drawing/2014/main" id="{9D88CE8A-F9E5-EDC8-0971-BB756B9CE7C0}"/>
                      </a:ext>
                    </a:extLst>
                  </p:cNvPr>
                  <p:cNvSpPr>
                    <a:spLocks/>
                  </p:cNvSpPr>
                  <p:nvPr/>
                </p:nvSpPr>
                <p:spPr bwMode="auto">
                  <a:xfrm rot="11117531">
                    <a:off x="8955373" y="350288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51" name="AutoShape 1">
                    <a:extLst>
                      <a:ext uri="{FF2B5EF4-FFF2-40B4-BE49-F238E27FC236}">
                        <a16:creationId xmlns:a16="http://schemas.microsoft.com/office/drawing/2014/main" id="{C2A347B7-5872-57B4-B784-E3C555F68B11}"/>
                      </a:ext>
                    </a:extLst>
                  </p:cNvPr>
                  <p:cNvSpPr>
                    <a:spLocks/>
                  </p:cNvSpPr>
                  <p:nvPr/>
                </p:nvSpPr>
                <p:spPr bwMode="auto">
                  <a:xfrm rot="10750041">
                    <a:off x="8972243" y="3619662"/>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52" name="AutoShape 2">
                    <a:extLst>
                      <a:ext uri="{FF2B5EF4-FFF2-40B4-BE49-F238E27FC236}">
                        <a16:creationId xmlns:a16="http://schemas.microsoft.com/office/drawing/2014/main" id="{7BC62742-B685-417D-A6D9-80C3752DA8B9}"/>
                      </a:ext>
                    </a:extLst>
                  </p:cNvPr>
                  <p:cNvSpPr>
                    <a:spLocks/>
                  </p:cNvSpPr>
                  <p:nvPr/>
                </p:nvSpPr>
                <p:spPr bwMode="auto">
                  <a:xfrm rot="11117531">
                    <a:off x="8993246" y="3635383"/>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53" name="AutoShape 1">
                    <a:extLst>
                      <a:ext uri="{FF2B5EF4-FFF2-40B4-BE49-F238E27FC236}">
                        <a16:creationId xmlns:a16="http://schemas.microsoft.com/office/drawing/2014/main" id="{2BA7CA2A-7753-8BEC-7E6B-C61D234A96D7}"/>
                      </a:ext>
                    </a:extLst>
                  </p:cNvPr>
                  <p:cNvSpPr>
                    <a:spLocks/>
                  </p:cNvSpPr>
                  <p:nvPr/>
                </p:nvSpPr>
                <p:spPr bwMode="auto">
                  <a:xfrm rot="10750041">
                    <a:off x="9317926" y="2877862"/>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54" name="AutoShape 2">
                    <a:extLst>
                      <a:ext uri="{FF2B5EF4-FFF2-40B4-BE49-F238E27FC236}">
                        <a16:creationId xmlns:a16="http://schemas.microsoft.com/office/drawing/2014/main" id="{CDDFC99F-E90F-A36B-E5B3-EB28F7D2490A}"/>
                      </a:ext>
                    </a:extLst>
                  </p:cNvPr>
                  <p:cNvSpPr>
                    <a:spLocks/>
                  </p:cNvSpPr>
                  <p:nvPr/>
                </p:nvSpPr>
                <p:spPr bwMode="auto">
                  <a:xfrm rot="11117531">
                    <a:off x="9338929" y="2893583"/>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55" name="AutoShape 1">
                    <a:extLst>
                      <a:ext uri="{FF2B5EF4-FFF2-40B4-BE49-F238E27FC236}">
                        <a16:creationId xmlns:a16="http://schemas.microsoft.com/office/drawing/2014/main" id="{24D5B8F7-231A-F1C5-78F0-B8557C8C27AE}"/>
                      </a:ext>
                    </a:extLst>
                  </p:cNvPr>
                  <p:cNvSpPr>
                    <a:spLocks/>
                  </p:cNvSpPr>
                  <p:nvPr/>
                </p:nvSpPr>
                <p:spPr bwMode="auto">
                  <a:xfrm rot="10750041">
                    <a:off x="9362858" y="302177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56" name="AutoShape 2">
                    <a:extLst>
                      <a:ext uri="{FF2B5EF4-FFF2-40B4-BE49-F238E27FC236}">
                        <a16:creationId xmlns:a16="http://schemas.microsoft.com/office/drawing/2014/main" id="{34B27F92-38D3-F370-BF60-386525D49DB0}"/>
                      </a:ext>
                    </a:extLst>
                  </p:cNvPr>
                  <p:cNvSpPr>
                    <a:spLocks/>
                  </p:cNvSpPr>
                  <p:nvPr/>
                </p:nvSpPr>
                <p:spPr bwMode="auto">
                  <a:xfrm rot="11117531">
                    <a:off x="9383861" y="303749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57" name="AutoShape 1">
                    <a:extLst>
                      <a:ext uri="{FF2B5EF4-FFF2-40B4-BE49-F238E27FC236}">
                        <a16:creationId xmlns:a16="http://schemas.microsoft.com/office/drawing/2014/main" id="{16A698E2-3327-0BD3-467D-12334D81C767}"/>
                      </a:ext>
                    </a:extLst>
                  </p:cNvPr>
                  <p:cNvSpPr>
                    <a:spLocks/>
                  </p:cNvSpPr>
                  <p:nvPr/>
                </p:nvSpPr>
                <p:spPr bwMode="auto">
                  <a:xfrm rot="10750041">
                    <a:off x="9264963" y="302852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58" name="AutoShape 2">
                    <a:extLst>
                      <a:ext uri="{FF2B5EF4-FFF2-40B4-BE49-F238E27FC236}">
                        <a16:creationId xmlns:a16="http://schemas.microsoft.com/office/drawing/2014/main" id="{F87E28B9-A0DD-49B8-FFC6-44AE89F8FCCD}"/>
                      </a:ext>
                    </a:extLst>
                  </p:cNvPr>
                  <p:cNvSpPr>
                    <a:spLocks/>
                  </p:cNvSpPr>
                  <p:nvPr/>
                </p:nvSpPr>
                <p:spPr bwMode="auto">
                  <a:xfrm rot="11117531">
                    <a:off x="9285966" y="304424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59" name="AutoShape 1">
                    <a:extLst>
                      <a:ext uri="{FF2B5EF4-FFF2-40B4-BE49-F238E27FC236}">
                        <a16:creationId xmlns:a16="http://schemas.microsoft.com/office/drawing/2014/main" id="{CF0C95B3-0C4E-2F24-3BF2-0339EB61B58B}"/>
                      </a:ext>
                    </a:extLst>
                  </p:cNvPr>
                  <p:cNvSpPr>
                    <a:spLocks/>
                  </p:cNvSpPr>
                  <p:nvPr/>
                </p:nvSpPr>
                <p:spPr bwMode="auto">
                  <a:xfrm rot="10750041">
                    <a:off x="9296735" y="32201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60" name="AutoShape 2">
                    <a:extLst>
                      <a:ext uri="{FF2B5EF4-FFF2-40B4-BE49-F238E27FC236}">
                        <a16:creationId xmlns:a16="http://schemas.microsoft.com/office/drawing/2014/main" id="{07434984-7843-CF8F-88B7-B8DC59B3FEF8}"/>
                      </a:ext>
                    </a:extLst>
                  </p:cNvPr>
                  <p:cNvSpPr>
                    <a:spLocks/>
                  </p:cNvSpPr>
                  <p:nvPr/>
                </p:nvSpPr>
                <p:spPr bwMode="auto">
                  <a:xfrm rot="11117531">
                    <a:off x="9317738" y="32358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61" name="AutoShape 1">
                    <a:extLst>
                      <a:ext uri="{FF2B5EF4-FFF2-40B4-BE49-F238E27FC236}">
                        <a16:creationId xmlns:a16="http://schemas.microsoft.com/office/drawing/2014/main" id="{1B4BB6BD-EB1F-4610-FA0A-D7E39BE18F66}"/>
                      </a:ext>
                    </a:extLst>
                  </p:cNvPr>
                  <p:cNvSpPr>
                    <a:spLocks/>
                  </p:cNvSpPr>
                  <p:nvPr/>
                </p:nvSpPr>
                <p:spPr bwMode="auto">
                  <a:xfrm rot="10750041">
                    <a:off x="9400360" y="314208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62" name="AutoShape 2">
                    <a:extLst>
                      <a:ext uri="{FF2B5EF4-FFF2-40B4-BE49-F238E27FC236}">
                        <a16:creationId xmlns:a16="http://schemas.microsoft.com/office/drawing/2014/main" id="{95EB0A5E-1CCA-45F5-E001-ED331C7DDCC8}"/>
                      </a:ext>
                    </a:extLst>
                  </p:cNvPr>
                  <p:cNvSpPr>
                    <a:spLocks/>
                  </p:cNvSpPr>
                  <p:nvPr/>
                </p:nvSpPr>
                <p:spPr bwMode="auto">
                  <a:xfrm rot="11117531">
                    <a:off x="9421363" y="315780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863" name="Group 862">
                    <a:extLst>
                      <a:ext uri="{FF2B5EF4-FFF2-40B4-BE49-F238E27FC236}">
                        <a16:creationId xmlns:a16="http://schemas.microsoft.com/office/drawing/2014/main" id="{6B9CEEA0-AD20-167F-5DE2-F88E0DA4798E}"/>
                      </a:ext>
                    </a:extLst>
                  </p:cNvPr>
                  <p:cNvGrpSpPr/>
                  <p:nvPr/>
                </p:nvGrpSpPr>
                <p:grpSpPr>
                  <a:xfrm>
                    <a:off x="9567756" y="3246430"/>
                    <a:ext cx="71183" cy="82738"/>
                    <a:chOff x="3242360" y="3002985"/>
                    <a:chExt cx="71183" cy="82738"/>
                  </a:xfrm>
                </p:grpSpPr>
                <p:sp>
                  <p:nvSpPr>
                    <p:cNvPr id="934" name="AutoShape 1">
                      <a:extLst>
                        <a:ext uri="{FF2B5EF4-FFF2-40B4-BE49-F238E27FC236}">
                          <a16:creationId xmlns:a16="http://schemas.microsoft.com/office/drawing/2014/main" id="{818F3A48-1479-16BC-A0FF-8E9768E80A1A}"/>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35" name="AutoShape 2">
                      <a:extLst>
                        <a:ext uri="{FF2B5EF4-FFF2-40B4-BE49-F238E27FC236}">
                          <a16:creationId xmlns:a16="http://schemas.microsoft.com/office/drawing/2014/main" id="{B2164073-3E7F-5445-CC79-CE92D044D018}"/>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864" name="AutoShape 1">
                    <a:extLst>
                      <a:ext uri="{FF2B5EF4-FFF2-40B4-BE49-F238E27FC236}">
                        <a16:creationId xmlns:a16="http://schemas.microsoft.com/office/drawing/2014/main" id="{2DCA116E-44EF-6FE1-CCB3-444FE895E2CC}"/>
                      </a:ext>
                    </a:extLst>
                  </p:cNvPr>
                  <p:cNvSpPr>
                    <a:spLocks/>
                  </p:cNvSpPr>
                  <p:nvPr/>
                </p:nvSpPr>
                <p:spPr bwMode="auto">
                  <a:xfrm rot="10750041">
                    <a:off x="9379783" y="331540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65" name="AutoShape 2">
                    <a:extLst>
                      <a:ext uri="{FF2B5EF4-FFF2-40B4-BE49-F238E27FC236}">
                        <a16:creationId xmlns:a16="http://schemas.microsoft.com/office/drawing/2014/main" id="{DF5A5EF2-7915-EB20-0748-1D1AD843A8C5}"/>
                      </a:ext>
                    </a:extLst>
                  </p:cNvPr>
                  <p:cNvSpPr>
                    <a:spLocks/>
                  </p:cNvSpPr>
                  <p:nvPr/>
                </p:nvSpPr>
                <p:spPr bwMode="auto">
                  <a:xfrm rot="11117531">
                    <a:off x="9400786" y="333112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66" name="AutoShape 1">
                    <a:extLst>
                      <a:ext uri="{FF2B5EF4-FFF2-40B4-BE49-F238E27FC236}">
                        <a16:creationId xmlns:a16="http://schemas.microsoft.com/office/drawing/2014/main" id="{401D5D3F-47A9-71E9-16D6-D3FFC0F6E49F}"/>
                      </a:ext>
                    </a:extLst>
                  </p:cNvPr>
                  <p:cNvSpPr>
                    <a:spLocks/>
                  </p:cNvSpPr>
                  <p:nvPr/>
                </p:nvSpPr>
                <p:spPr bwMode="auto">
                  <a:xfrm rot="10750041">
                    <a:off x="8953700" y="305898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67" name="AutoShape 2">
                    <a:extLst>
                      <a:ext uri="{FF2B5EF4-FFF2-40B4-BE49-F238E27FC236}">
                        <a16:creationId xmlns:a16="http://schemas.microsoft.com/office/drawing/2014/main" id="{FD65EA30-4A3E-FDDD-8008-B7FA4DBF4CF7}"/>
                      </a:ext>
                    </a:extLst>
                  </p:cNvPr>
                  <p:cNvSpPr>
                    <a:spLocks/>
                  </p:cNvSpPr>
                  <p:nvPr/>
                </p:nvSpPr>
                <p:spPr bwMode="auto">
                  <a:xfrm rot="11117531">
                    <a:off x="8974703" y="307470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68" name="AutoShape 1">
                    <a:extLst>
                      <a:ext uri="{FF2B5EF4-FFF2-40B4-BE49-F238E27FC236}">
                        <a16:creationId xmlns:a16="http://schemas.microsoft.com/office/drawing/2014/main" id="{8D71FFA2-6C16-DF96-8DCE-582CE7FC8BE2}"/>
                      </a:ext>
                    </a:extLst>
                  </p:cNvPr>
                  <p:cNvSpPr>
                    <a:spLocks/>
                  </p:cNvSpPr>
                  <p:nvPr/>
                </p:nvSpPr>
                <p:spPr bwMode="auto">
                  <a:xfrm rot="10750041">
                    <a:off x="9193129" y="328385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69" name="AutoShape 2">
                    <a:extLst>
                      <a:ext uri="{FF2B5EF4-FFF2-40B4-BE49-F238E27FC236}">
                        <a16:creationId xmlns:a16="http://schemas.microsoft.com/office/drawing/2014/main" id="{965E71F6-899B-18CD-68AF-E985E41EB7FE}"/>
                      </a:ext>
                    </a:extLst>
                  </p:cNvPr>
                  <p:cNvSpPr>
                    <a:spLocks/>
                  </p:cNvSpPr>
                  <p:nvPr/>
                </p:nvSpPr>
                <p:spPr bwMode="auto">
                  <a:xfrm rot="11117531">
                    <a:off x="9214132" y="329957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870" name="Group 869">
                    <a:extLst>
                      <a:ext uri="{FF2B5EF4-FFF2-40B4-BE49-F238E27FC236}">
                        <a16:creationId xmlns:a16="http://schemas.microsoft.com/office/drawing/2014/main" id="{6EEB921F-98FC-019E-28FC-284A1A6972D3}"/>
                      </a:ext>
                    </a:extLst>
                  </p:cNvPr>
                  <p:cNvGrpSpPr/>
                  <p:nvPr/>
                </p:nvGrpSpPr>
                <p:grpSpPr>
                  <a:xfrm>
                    <a:off x="8954076" y="3307280"/>
                    <a:ext cx="71183" cy="82738"/>
                    <a:chOff x="3242360" y="3002985"/>
                    <a:chExt cx="71183" cy="82738"/>
                  </a:xfrm>
                </p:grpSpPr>
                <p:sp>
                  <p:nvSpPr>
                    <p:cNvPr id="932" name="AutoShape 1">
                      <a:extLst>
                        <a:ext uri="{FF2B5EF4-FFF2-40B4-BE49-F238E27FC236}">
                          <a16:creationId xmlns:a16="http://schemas.microsoft.com/office/drawing/2014/main" id="{33DDBBE6-0890-ADA2-06CD-A85B620223DC}"/>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33" name="AutoShape 2">
                      <a:extLst>
                        <a:ext uri="{FF2B5EF4-FFF2-40B4-BE49-F238E27FC236}">
                          <a16:creationId xmlns:a16="http://schemas.microsoft.com/office/drawing/2014/main" id="{8FB57CFF-0FC2-8AA0-4E52-D8C3CFAC0BFC}"/>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871" name="AutoShape 1">
                    <a:extLst>
                      <a:ext uri="{FF2B5EF4-FFF2-40B4-BE49-F238E27FC236}">
                        <a16:creationId xmlns:a16="http://schemas.microsoft.com/office/drawing/2014/main" id="{2A81B1A0-6EC2-6A5A-B6F8-6F667D73E90A}"/>
                      </a:ext>
                    </a:extLst>
                  </p:cNvPr>
                  <p:cNvSpPr>
                    <a:spLocks/>
                  </p:cNvSpPr>
                  <p:nvPr/>
                </p:nvSpPr>
                <p:spPr bwMode="auto">
                  <a:xfrm rot="10750041">
                    <a:off x="9157981" y="313415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72" name="AutoShape 2">
                    <a:extLst>
                      <a:ext uri="{FF2B5EF4-FFF2-40B4-BE49-F238E27FC236}">
                        <a16:creationId xmlns:a16="http://schemas.microsoft.com/office/drawing/2014/main" id="{FA14077E-A7B6-6175-0075-F99959F0C474}"/>
                      </a:ext>
                    </a:extLst>
                  </p:cNvPr>
                  <p:cNvSpPr>
                    <a:spLocks/>
                  </p:cNvSpPr>
                  <p:nvPr/>
                </p:nvSpPr>
                <p:spPr bwMode="auto">
                  <a:xfrm rot="11117531">
                    <a:off x="9178984" y="314987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73" name="AutoShape 1">
                    <a:extLst>
                      <a:ext uri="{FF2B5EF4-FFF2-40B4-BE49-F238E27FC236}">
                        <a16:creationId xmlns:a16="http://schemas.microsoft.com/office/drawing/2014/main" id="{033003F3-37F4-8930-3C19-52641CEA11E7}"/>
                      </a:ext>
                    </a:extLst>
                  </p:cNvPr>
                  <p:cNvSpPr>
                    <a:spLocks/>
                  </p:cNvSpPr>
                  <p:nvPr/>
                </p:nvSpPr>
                <p:spPr bwMode="auto">
                  <a:xfrm rot="10750041">
                    <a:off x="9040145" y="31321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74" name="AutoShape 2">
                    <a:extLst>
                      <a:ext uri="{FF2B5EF4-FFF2-40B4-BE49-F238E27FC236}">
                        <a16:creationId xmlns:a16="http://schemas.microsoft.com/office/drawing/2014/main" id="{01768CE1-B2B5-CDFE-EB03-BC9D57B7744D}"/>
                      </a:ext>
                    </a:extLst>
                  </p:cNvPr>
                  <p:cNvSpPr>
                    <a:spLocks/>
                  </p:cNvSpPr>
                  <p:nvPr/>
                </p:nvSpPr>
                <p:spPr bwMode="auto">
                  <a:xfrm rot="11117531">
                    <a:off x="9061148" y="31478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75" name="AutoShape 1">
                    <a:extLst>
                      <a:ext uri="{FF2B5EF4-FFF2-40B4-BE49-F238E27FC236}">
                        <a16:creationId xmlns:a16="http://schemas.microsoft.com/office/drawing/2014/main" id="{A942AA51-6FE8-40C6-F97C-8BD05DAFEED7}"/>
                      </a:ext>
                    </a:extLst>
                  </p:cNvPr>
                  <p:cNvSpPr>
                    <a:spLocks/>
                  </p:cNvSpPr>
                  <p:nvPr/>
                </p:nvSpPr>
                <p:spPr bwMode="auto">
                  <a:xfrm rot="10750041">
                    <a:off x="9078018" y="326467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76" name="AutoShape 2">
                    <a:extLst>
                      <a:ext uri="{FF2B5EF4-FFF2-40B4-BE49-F238E27FC236}">
                        <a16:creationId xmlns:a16="http://schemas.microsoft.com/office/drawing/2014/main" id="{975DCB29-5FFA-E2C2-89B8-A48E221FDA92}"/>
                      </a:ext>
                    </a:extLst>
                  </p:cNvPr>
                  <p:cNvSpPr>
                    <a:spLocks/>
                  </p:cNvSpPr>
                  <p:nvPr/>
                </p:nvSpPr>
                <p:spPr bwMode="auto">
                  <a:xfrm rot="11117531">
                    <a:off x="9099021" y="328039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77" name="AutoShape 1">
                    <a:extLst>
                      <a:ext uri="{FF2B5EF4-FFF2-40B4-BE49-F238E27FC236}">
                        <a16:creationId xmlns:a16="http://schemas.microsoft.com/office/drawing/2014/main" id="{A049987C-66C8-26A6-A674-E1A10A1A4FE9}"/>
                      </a:ext>
                    </a:extLst>
                  </p:cNvPr>
                  <p:cNvSpPr>
                    <a:spLocks/>
                  </p:cNvSpPr>
                  <p:nvPr/>
                </p:nvSpPr>
                <p:spPr bwMode="auto">
                  <a:xfrm rot="10750041">
                    <a:off x="9353083" y="325580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78" name="AutoShape 2">
                    <a:extLst>
                      <a:ext uri="{FF2B5EF4-FFF2-40B4-BE49-F238E27FC236}">
                        <a16:creationId xmlns:a16="http://schemas.microsoft.com/office/drawing/2014/main" id="{6E000B29-A08F-1BC9-9BFA-51CADF83ABEC}"/>
                      </a:ext>
                    </a:extLst>
                  </p:cNvPr>
                  <p:cNvSpPr>
                    <a:spLocks/>
                  </p:cNvSpPr>
                  <p:nvPr/>
                </p:nvSpPr>
                <p:spPr bwMode="auto">
                  <a:xfrm rot="11117531">
                    <a:off x="9374086" y="327152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79" name="AutoShape 1">
                    <a:extLst>
                      <a:ext uri="{FF2B5EF4-FFF2-40B4-BE49-F238E27FC236}">
                        <a16:creationId xmlns:a16="http://schemas.microsoft.com/office/drawing/2014/main" id="{E2D0AB90-3F6B-5840-1D87-1F155ABD62C1}"/>
                      </a:ext>
                    </a:extLst>
                  </p:cNvPr>
                  <p:cNvSpPr>
                    <a:spLocks/>
                  </p:cNvSpPr>
                  <p:nvPr/>
                </p:nvSpPr>
                <p:spPr bwMode="auto">
                  <a:xfrm rot="10750041">
                    <a:off x="9398015" y="338702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80" name="AutoShape 2">
                    <a:extLst>
                      <a:ext uri="{FF2B5EF4-FFF2-40B4-BE49-F238E27FC236}">
                        <a16:creationId xmlns:a16="http://schemas.microsoft.com/office/drawing/2014/main" id="{1E286B91-7726-3656-91C2-863D33CCB1AD}"/>
                      </a:ext>
                    </a:extLst>
                  </p:cNvPr>
                  <p:cNvSpPr>
                    <a:spLocks/>
                  </p:cNvSpPr>
                  <p:nvPr/>
                </p:nvSpPr>
                <p:spPr bwMode="auto">
                  <a:xfrm rot="11117531">
                    <a:off x="9419018" y="340274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81" name="AutoShape 1">
                    <a:extLst>
                      <a:ext uri="{FF2B5EF4-FFF2-40B4-BE49-F238E27FC236}">
                        <a16:creationId xmlns:a16="http://schemas.microsoft.com/office/drawing/2014/main" id="{E50316DA-201E-9D03-64C3-3EBD8A8556D0}"/>
                      </a:ext>
                    </a:extLst>
                  </p:cNvPr>
                  <p:cNvSpPr>
                    <a:spLocks/>
                  </p:cNvSpPr>
                  <p:nvPr/>
                </p:nvSpPr>
                <p:spPr bwMode="auto">
                  <a:xfrm rot="10750041">
                    <a:off x="9102667" y="293604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82" name="AutoShape 2">
                    <a:extLst>
                      <a:ext uri="{FF2B5EF4-FFF2-40B4-BE49-F238E27FC236}">
                        <a16:creationId xmlns:a16="http://schemas.microsoft.com/office/drawing/2014/main" id="{453CE985-F507-8E9F-60A4-454AA8AA4B8A}"/>
                      </a:ext>
                    </a:extLst>
                  </p:cNvPr>
                  <p:cNvSpPr>
                    <a:spLocks/>
                  </p:cNvSpPr>
                  <p:nvPr/>
                </p:nvSpPr>
                <p:spPr bwMode="auto">
                  <a:xfrm rot="11117531">
                    <a:off x="9123670" y="295176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83" name="AutoShape 1">
                    <a:extLst>
                      <a:ext uri="{FF2B5EF4-FFF2-40B4-BE49-F238E27FC236}">
                        <a16:creationId xmlns:a16="http://schemas.microsoft.com/office/drawing/2014/main" id="{3079DE5C-B0A6-A128-EFA6-0C857EF408F7}"/>
                      </a:ext>
                    </a:extLst>
                  </p:cNvPr>
                  <p:cNvSpPr>
                    <a:spLocks/>
                  </p:cNvSpPr>
                  <p:nvPr/>
                </p:nvSpPr>
                <p:spPr bwMode="auto">
                  <a:xfrm rot="10750041">
                    <a:off x="9331892" y="358541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84" name="AutoShape 2">
                    <a:extLst>
                      <a:ext uri="{FF2B5EF4-FFF2-40B4-BE49-F238E27FC236}">
                        <a16:creationId xmlns:a16="http://schemas.microsoft.com/office/drawing/2014/main" id="{3885CDFB-C754-E6C0-A6E3-219854F6DB13}"/>
                      </a:ext>
                    </a:extLst>
                  </p:cNvPr>
                  <p:cNvSpPr>
                    <a:spLocks/>
                  </p:cNvSpPr>
                  <p:nvPr/>
                </p:nvSpPr>
                <p:spPr bwMode="auto">
                  <a:xfrm rot="11117531">
                    <a:off x="9155442" y="314340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85" name="AutoShape 1">
                    <a:extLst>
                      <a:ext uri="{FF2B5EF4-FFF2-40B4-BE49-F238E27FC236}">
                        <a16:creationId xmlns:a16="http://schemas.microsoft.com/office/drawing/2014/main" id="{99582189-E6AA-B1A8-C7DB-3AB28D6684D7}"/>
                      </a:ext>
                    </a:extLst>
                  </p:cNvPr>
                  <p:cNvSpPr>
                    <a:spLocks/>
                  </p:cNvSpPr>
                  <p:nvPr/>
                </p:nvSpPr>
                <p:spPr bwMode="auto">
                  <a:xfrm rot="10750041">
                    <a:off x="9435517" y="350732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86" name="AutoShape 2">
                    <a:extLst>
                      <a:ext uri="{FF2B5EF4-FFF2-40B4-BE49-F238E27FC236}">
                        <a16:creationId xmlns:a16="http://schemas.microsoft.com/office/drawing/2014/main" id="{DBB12B70-7CEE-F9EC-A8A3-8FF33561E448}"/>
                      </a:ext>
                    </a:extLst>
                  </p:cNvPr>
                  <p:cNvSpPr>
                    <a:spLocks/>
                  </p:cNvSpPr>
                  <p:nvPr/>
                </p:nvSpPr>
                <p:spPr bwMode="auto">
                  <a:xfrm rot="11117531">
                    <a:off x="9456520" y="352304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887" name="Group 886">
                    <a:extLst>
                      <a:ext uri="{FF2B5EF4-FFF2-40B4-BE49-F238E27FC236}">
                        <a16:creationId xmlns:a16="http://schemas.microsoft.com/office/drawing/2014/main" id="{CC1D53FC-D26C-EEA3-D38C-FF563B12D5A6}"/>
                      </a:ext>
                    </a:extLst>
                  </p:cNvPr>
                  <p:cNvGrpSpPr/>
                  <p:nvPr/>
                </p:nvGrpSpPr>
                <p:grpSpPr>
                  <a:xfrm>
                    <a:off x="9602913" y="3624374"/>
                    <a:ext cx="71183" cy="82738"/>
                    <a:chOff x="3242360" y="3002985"/>
                    <a:chExt cx="71183" cy="82738"/>
                  </a:xfrm>
                </p:grpSpPr>
                <p:sp>
                  <p:nvSpPr>
                    <p:cNvPr id="930" name="AutoShape 1">
                      <a:extLst>
                        <a:ext uri="{FF2B5EF4-FFF2-40B4-BE49-F238E27FC236}">
                          <a16:creationId xmlns:a16="http://schemas.microsoft.com/office/drawing/2014/main" id="{B593CF5E-8A20-FFA2-DCBA-15A1C8A1D750}"/>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31" name="AutoShape 2">
                      <a:extLst>
                        <a:ext uri="{FF2B5EF4-FFF2-40B4-BE49-F238E27FC236}">
                          <a16:creationId xmlns:a16="http://schemas.microsoft.com/office/drawing/2014/main" id="{1B8C96D9-3D31-1927-CCEC-9C24F0D36608}"/>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888" name="AutoShape 1">
                    <a:extLst>
                      <a:ext uri="{FF2B5EF4-FFF2-40B4-BE49-F238E27FC236}">
                        <a16:creationId xmlns:a16="http://schemas.microsoft.com/office/drawing/2014/main" id="{12D32AC0-865B-DD0C-EC19-BF823CBFE2F2}"/>
                      </a:ext>
                    </a:extLst>
                  </p:cNvPr>
                  <p:cNvSpPr>
                    <a:spLocks/>
                  </p:cNvSpPr>
                  <p:nvPr/>
                </p:nvSpPr>
                <p:spPr bwMode="auto">
                  <a:xfrm rot="10750041">
                    <a:off x="9414940" y="368065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89" name="AutoShape 2">
                    <a:extLst>
                      <a:ext uri="{FF2B5EF4-FFF2-40B4-BE49-F238E27FC236}">
                        <a16:creationId xmlns:a16="http://schemas.microsoft.com/office/drawing/2014/main" id="{F064FF33-97FF-7B22-2A9D-D6967BF4F9B5}"/>
                      </a:ext>
                    </a:extLst>
                  </p:cNvPr>
                  <p:cNvSpPr>
                    <a:spLocks/>
                  </p:cNvSpPr>
                  <p:nvPr/>
                </p:nvSpPr>
                <p:spPr bwMode="auto">
                  <a:xfrm rot="11117531">
                    <a:off x="9435943" y="369637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90" name="AutoShape 1">
                    <a:extLst>
                      <a:ext uri="{FF2B5EF4-FFF2-40B4-BE49-F238E27FC236}">
                        <a16:creationId xmlns:a16="http://schemas.microsoft.com/office/drawing/2014/main" id="{B7D90CFF-EFD5-CC1D-5365-4A60400242CF}"/>
                      </a:ext>
                    </a:extLst>
                  </p:cNvPr>
                  <p:cNvSpPr>
                    <a:spLocks/>
                  </p:cNvSpPr>
                  <p:nvPr/>
                </p:nvSpPr>
                <p:spPr bwMode="auto">
                  <a:xfrm rot="10750041">
                    <a:off x="8791404" y="296649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91" name="AutoShape 2">
                    <a:extLst>
                      <a:ext uri="{FF2B5EF4-FFF2-40B4-BE49-F238E27FC236}">
                        <a16:creationId xmlns:a16="http://schemas.microsoft.com/office/drawing/2014/main" id="{A721FE68-FA4A-94EE-DAE9-50764F8A4382}"/>
                      </a:ext>
                    </a:extLst>
                  </p:cNvPr>
                  <p:cNvSpPr>
                    <a:spLocks/>
                  </p:cNvSpPr>
                  <p:nvPr/>
                </p:nvSpPr>
                <p:spPr bwMode="auto">
                  <a:xfrm rot="11117531">
                    <a:off x="8812407" y="298222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92" name="AutoShape 1">
                    <a:extLst>
                      <a:ext uri="{FF2B5EF4-FFF2-40B4-BE49-F238E27FC236}">
                        <a16:creationId xmlns:a16="http://schemas.microsoft.com/office/drawing/2014/main" id="{C34C0E00-49DB-549F-16EF-E4E9FDC6FAE4}"/>
                      </a:ext>
                    </a:extLst>
                  </p:cNvPr>
                  <p:cNvSpPr>
                    <a:spLocks/>
                  </p:cNvSpPr>
                  <p:nvPr/>
                </p:nvSpPr>
                <p:spPr bwMode="auto">
                  <a:xfrm rot="10750041">
                    <a:off x="9030833" y="319137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93" name="AutoShape 2">
                    <a:extLst>
                      <a:ext uri="{FF2B5EF4-FFF2-40B4-BE49-F238E27FC236}">
                        <a16:creationId xmlns:a16="http://schemas.microsoft.com/office/drawing/2014/main" id="{590D785E-E1D9-68F0-ADB7-28C5A3792904}"/>
                      </a:ext>
                    </a:extLst>
                  </p:cNvPr>
                  <p:cNvSpPr>
                    <a:spLocks/>
                  </p:cNvSpPr>
                  <p:nvPr/>
                </p:nvSpPr>
                <p:spPr bwMode="auto">
                  <a:xfrm rot="11117531">
                    <a:off x="9051836" y="320709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894" name="Group 893">
                    <a:extLst>
                      <a:ext uri="{FF2B5EF4-FFF2-40B4-BE49-F238E27FC236}">
                        <a16:creationId xmlns:a16="http://schemas.microsoft.com/office/drawing/2014/main" id="{B6BC3EA2-A7B7-91AD-6CE1-25BA74113B91}"/>
                      </a:ext>
                    </a:extLst>
                  </p:cNvPr>
                  <p:cNvGrpSpPr/>
                  <p:nvPr/>
                </p:nvGrpSpPr>
                <p:grpSpPr>
                  <a:xfrm>
                    <a:off x="8791780" y="3214798"/>
                    <a:ext cx="71183" cy="82738"/>
                    <a:chOff x="3242360" y="3002985"/>
                    <a:chExt cx="71183" cy="82738"/>
                  </a:xfrm>
                </p:grpSpPr>
                <p:sp>
                  <p:nvSpPr>
                    <p:cNvPr id="928" name="AutoShape 1">
                      <a:extLst>
                        <a:ext uri="{FF2B5EF4-FFF2-40B4-BE49-F238E27FC236}">
                          <a16:creationId xmlns:a16="http://schemas.microsoft.com/office/drawing/2014/main" id="{E7D7AB25-8953-58EE-04EE-2384A7B70F86}"/>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29" name="AutoShape 2">
                      <a:extLst>
                        <a:ext uri="{FF2B5EF4-FFF2-40B4-BE49-F238E27FC236}">
                          <a16:creationId xmlns:a16="http://schemas.microsoft.com/office/drawing/2014/main" id="{CE325B94-B5D8-7AA1-B76D-39F7C9936495}"/>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895" name="AutoShape 1">
                    <a:extLst>
                      <a:ext uri="{FF2B5EF4-FFF2-40B4-BE49-F238E27FC236}">
                        <a16:creationId xmlns:a16="http://schemas.microsoft.com/office/drawing/2014/main" id="{86EFA974-B5D8-2E88-AEA3-B9BE845AA3C0}"/>
                      </a:ext>
                    </a:extLst>
                  </p:cNvPr>
                  <p:cNvSpPr>
                    <a:spLocks/>
                  </p:cNvSpPr>
                  <p:nvPr/>
                </p:nvSpPr>
                <p:spPr bwMode="auto">
                  <a:xfrm rot="10750041">
                    <a:off x="8995685" y="304167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96" name="AutoShape 2">
                    <a:extLst>
                      <a:ext uri="{FF2B5EF4-FFF2-40B4-BE49-F238E27FC236}">
                        <a16:creationId xmlns:a16="http://schemas.microsoft.com/office/drawing/2014/main" id="{5BC6BE4A-5669-7EE8-2818-2399329515E2}"/>
                      </a:ext>
                    </a:extLst>
                  </p:cNvPr>
                  <p:cNvSpPr>
                    <a:spLocks/>
                  </p:cNvSpPr>
                  <p:nvPr/>
                </p:nvSpPr>
                <p:spPr bwMode="auto">
                  <a:xfrm rot="11117531">
                    <a:off x="9016688" y="305739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97" name="AutoShape 1">
                    <a:extLst>
                      <a:ext uri="{FF2B5EF4-FFF2-40B4-BE49-F238E27FC236}">
                        <a16:creationId xmlns:a16="http://schemas.microsoft.com/office/drawing/2014/main" id="{DF9867D9-E6B0-81F3-14AD-2479D3ACD916}"/>
                      </a:ext>
                    </a:extLst>
                  </p:cNvPr>
                  <p:cNvSpPr>
                    <a:spLocks/>
                  </p:cNvSpPr>
                  <p:nvPr/>
                </p:nvSpPr>
                <p:spPr bwMode="auto">
                  <a:xfrm rot="10750041">
                    <a:off x="8877849" y="3039688"/>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98" name="AutoShape 2">
                    <a:extLst>
                      <a:ext uri="{FF2B5EF4-FFF2-40B4-BE49-F238E27FC236}">
                        <a16:creationId xmlns:a16="http://schemas.microsoft.com/office/drawing/2014/main" id="{F7BA8103-00CB-7D4B-823B-DE3531E91D0F}"/>
                      </a:ext>
                    </a:extLst>
                  </p:cNvPr>
                  <p:cNvSpPr>
                    <a:spLocks/>
                  </p:cNvSpPr>
                  <p:nvPr/>
                </p:nvSpPr>
                <p:spPr bwMode="auto">
                  <a:xfrm rot="11117531">
                    <a:off x="8898852" y="305540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99" name="AutoShape 1">
                    <a:extLst>
                      <a:ext uri="{FF2B5EF4-FFF2-40B4-BE49-F238E27FC236}">
                        <a16:creationId xmlns:a16="http://schemas.microsoft.com/office/drawing/2014/main" id="{49FD80A4-6478-29F7-63D8-F60388F29212}"/>
                      </a:ext>
                    </a:extLst>
                  </p:cNvPr>
                  <p:cNvSpPr>
                    <a:spLocks/>
                  </p:cNvSpPr>
                  <p:nvPr/>
                </p:nvSpPr>
                <p:spPr bwMode="auto">
                  <a:xfrm rot="10750041">
                    <a:off x="8915722" y="317219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00" name="AutoShape 2">
                    <a:extLst>
                      <a:ext uri="{FF2B5EF4-FFF2-40B4-BE49-F238E27FC236}">
                        <a16:creationId xmlns:a16="http://schemas.microsoft.com/office/drawing/2014/main" id="{444CAB13-04BB-D0BF-2F83-9F3C75D07B11}"/>
                      </a:ext>
                    </a:extLst>
                  </p:cNvPr>
                  <p:cNvSpPr>
                    <a:spLocks/>
                  </p:cNvSpPr>
                  <p:nvPr/>
                </p:nvSpPr>
                <p:spPr bwMode="auto">
                  <a:xfrm rot="11117531">
                    <a:off x="8936725" y="318791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901" name="AutoShape 1">
                    <a:extLst>
                      <a:ext uri="{FF2B5EF4-FFF2-40B4-BE49-F238E27FC236}">
                        <a16:creationId xmlns:a16="http://schemas.microsoft.com/office/drawing/2014/main" id="{61DD10F3-57FC-660C-70BE-682B2B904271}"/>
                      </a:ext>
                    </a:extLst>
                  </p:cNvPr>
                  <p:cNvSpPr>
                    <a:spLocks/>
                  </p:cNvSpPr>
                  <p:nvPr/>
                </p:nvSpPr>
                <p:spPr bwMode="auto">
                  <a:xfrm rot="10750041">
                    <a:off x="9535622" y="334171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02" name="AutoShape 2">
                    <a:extLst>
                      <a:ext uri="{FF2B5EF4-FFF2-40B4-BE49-F238E27FC236}">
                        <a16:creationId xmlns:a16="http://schemas.microsoft.com/office/drawing/2014/main" id="{9FFCE080-647C-F0FA-7897-6C152A551389}"/>
                      </a:ext>
                    </a:extLst>
                  </p:cNvPr>
                  <p:cNvSpPr>
                    <a:spLocks/>
                  </p:cNvSpPr>
                  <p:nvPr/>
                </p:nvSpPr>
                <p:spPr bwMode="auto">
                  <a:xfrm rot="11117531">
                    <a:off x="9556625" y="335743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903" name="AutoShape 1">
                    <a:extLst>
                      <a:ext uri="{FF2B5EF4-FFF2-40B4-BE49-F238E27FC236}">
                        <a16:creationId xmlns:a16="http://schemas.microsoft.com/office/drawing/2014/main" id="{094E1585-F30B-1F07-CD60-49A1F70D9DAD}"/>
                      </a:ext>
                    </a:extLst>
                  </p:cNvPr>
                  <p:cNvSpPr>
                    <a:spLocks/>
                  </p:cNvSpPr>
                  <p:nvPr/>
                </p:nvSpPr>
                <p:spPr bwMode="auto">
                  <a:xfrm rot="10750041">
                    <a:off x="9580554" y="348562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04" name="AutoShape 2">
                    <a:extLst>
                      <a:ext uri="{FF2B5EF4-FFF2-40B4-BE49-F238E27FC236}">
                        <a16:creationId xmlns:a16="http://schemas.microsoft.com/office/drawing/2014/main" id="{D172BB37-2E96-3E76-4266-8B1BFF2E9253}"/>
                      </a:ext>
                    </a:extLst>
                  </p:cNvPr>
                  <p:cNvSpPr>
                    <a:spLocks/>
                  </p:cNvSpPr>
                  <p:nvPr/>
                </p:nvSpPr>
                <p:spPr bwMode="auto">
                  <a:xfrm rot="11117531">
                    <a:off x="9601557" y="350134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905" name="AutoShape 1">
                    <a:extLst>
                      <a:ext uri="{FF2B5EF4-FFF2-40B4-BE49-F238E27FC236}">
                        <a16:creationId xmlns:a16="http://schemas.microsoft.com/office/drawing/2014/main" id="{CCDC0682-06A5-2328-3B85-0F2A19C9C443}"/>
                      </a:ext>
                    </a:extLst>
                  </p:cNvPr>
                  <p:cNvSpPr>
                    <a:spLocks/>
                  </p:cNvSpPr>
                  <p:nvPr/>
                </p:nvSpPr>
                <p:spPr bwMode="auto">
                  <a:xfrm rot="10750041">
                    <a:off x="9482659" y="349237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06" name="AutoShape 2">
                    <a:extLst>
                      <a:ext uri="{FF2B5EF4-FFF2-40B4-BE49-F238E27FC236}">
                        <a16:creationId xmlns:a16="http://schemas.microsoft.com/office/drawing/2014/main" id="{1F4812A8-79C2-185A-8DFC-633AABF79D47}"/>
                      </a:ext>
                    </a:extLst>
                  </p:cNvPr>
                  <p:cNvSpPr>
                    <a:spLocks/>
                  </p:cNvSpPr>
                  <p:nvPr/>
                </p:nvSpPr>
                <p:spPr bwMode="auto">
                  <a:xfrm rot="11117531">
                    <a:off x="9503662" y="350809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907" name="AutoShape 1">
                    <a:extLst>
                      <a:ext uri="{FF2B5EF4-FFF2-40B4-BE49-F238E27FC236}">
                        <a16:creationId xmlns:a16="http://schemas.microsoft.com/office/drawing/2014/main" id="{B040AB7E-4A68-0F94-7B69-7028568DC1EC}"/>
                      </a:ext>
                    </a:extLst>
                  </p:cNvPr>
                  <p:cNvSpPr>
                    <a:spLocks/>
                  </p:cNvSpPr>
                  <p:nvPr/>
                </p:nvSpPr>
                <p:spPr bwMode="auto">
                  <a:xfrm rot="10750041">
                    <a:off x="8852940" y="3316428"/>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08" name="AutoShape 2">
                    <a:extLst>
                      <a:ext uri="{FF2B5EF4-FFF2-40B4-BE49-F238E27FC236}">
                        <a16:creationId xmlns:a16="http://schemas.microsoft.com/office/drawing/2014/main" id="{3C3A51A2-C014-6614-E5D6-57131EF46D0B}"/>
                      </a:ext>
                    </a:extLst>
                  </p:cNvPr>
                  <p:cNvSpPr>
                    <a:spLocks/>
                  </p:cNvSpPr>
                  <p:nvPr/>
                </p:nvSpPr>
                <p:spPr bwMode="auto">
                  <a:xfrm rot="11117531">
                    <a:off x="8873943" y="333214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909" name="AutoShape 1">
                    <a:extLst>
                      <a:ext uri="{FF2B5EF4-FFF2-40B4-BE49-F238E27FC236}">
                        <a16:creationId xmlns:a16="http://schemas.microsoft.com/office/drawing/2014/main" id="{3774685B-1006-B2CD-2CF3-48A08767FC2B}"/>
                      </a:ext>
                    </a:extLst>
                  </p:cNvPr>
                  <p:cNvSpPr>
                    <a:spLocks/>
                  </p:cNvSpPr>
                  <p:nvPr/>
                </p:nvSpPr>
                <p:spPr bwMode="auto">
                  <a:xfrm rot="10750041">
                    <a:off x="9419027" y="295848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10" name="AutoShape 2">
                    <a:extLst>
                      <a:ext uri="{FF2B5EF4-FFF2-40B4-BE49-F238E27FC236}">
                        <a16:creationId xmlns:a16="http://schemas.microsoft.com/office/drawing/2014/main" id="{B2FD9E10-943A-52B7-69FC-AE6984880585}"/>
                      </a:ext>
                    </a:extLst>
                  </p:cNvPr>
                  <p:cNvSpPr>
                    <a:spLocks/>
                  </p:cNvSpPr>
                  <p:nvPr/>
                </p:nvSpPr>
                <p:spPr bwMode="auto">
                  <a:xfrm rot="11117531">
                    <a:off x="9440030" y="297420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911" name="AutoShape 1">
                    <a:extLst>
                      <a:ext uri="{FF2B5EF4-FFF2-40B4-BE49-F238E27FC236}">
                        <a16:creationId xmlns:a16="http://schemas.microsoft.com/office/drawing/2014/main" id="{A512D2B7-DA8D-9A24-757F-8C62D06CF592}"/>
                      </a:ext>
                    </a:extLst>
                  </p:cNvPr>
                  <p:cNvSpPr>
                    <a:spLocks/>
                  </p:cNvSpPr>
                  <p:nvPr/>
                </p:nvSpPr>
                <p:spPr bwMode="auto">
                  <a:xfrm rot="10750041">
                    <a:off x="9049156" y="337324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12" name="AutoShape 2">
                    <a:extLst>
                      <a:ext uri="{FF2B5EF4-FFF2-40B4-BE49-F238E27FC236}">
                        <a16:creationId xmlns:a16="http://schemas.microsoft.com/office/drawing/2014/main" id="{38DA4B5D-8CAF-2514-AEF9-343B8ACE82D2}"/>
                      </a:ext>
                    </a:extLst>
                  </p:cNvPr>
                  <p:cNvSpPr>
                    <a:spLocks/>
                  </p:cNvSpPr>
                  <p:nvPr/>
                </p:nvSpPr>
                <p:spPr bwMode="auto">
                  <a:xfrm rot="11117531">
                    <a:off x="9070159" y="338896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913" name="Group 912">
                    <a:extLst>
                      <a:ext uri="{FF2B5EF4-FFF2-40B4-BE49-F238E27FC236}">
                        <a16:creationId xmlns:a16="http://schemas.microsoft.com/office/drawing/2014/main" id="{46549C02-E988-C132-4464-00BECAE943C8}"/>
                      </a:ext>
                    </a:extLst>
                  </p:cNvPr>
                  <p:cNvGrpSpPr/>
                  <p:nvPr/>
                </p:nvGrpSpPr>
                <p:grpSpPr>
                  <a:xfrm>
                    <a:off x="9419403" y="3206786"/>
                    <a:ext cx="71183" cy="82738"/>
                    <a:chOff x="3242360" y="3002985"/>
                    <a:chExt cx="71183" cy="82738"/>
                  </a:xfrm>
                </p:grpSpPr>
                <p:sp>
                  <p:nvSpPr>
                    <p:cNvPr id="926" name="AutoShape 1">
                      <a:extLst>
                        <a:ext uri="{FF2B5EF4-FFF2-40B4-BE49-F238E27FC236}">
                          <a16:creationId xmlns:a16="http://schemas.microsoft.com/office/drawing/2014/main" id="{B5533FDD-663A-8AFD-7078-91E834A27566}"/>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27" name="AutoShape 2">
                      <a:extLst>
                        <a:ext uri="{FF2B5EF4-FFF2-40B4-BE49-F238E27FC236}">
                          <a16:creationId xmlns:a16="http://schemas.microsoft.com/office/drawing/2014/main" id="{53AD6C31-6B19-7EB7-1013-4129A4F8F58C}"/>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914" name="AutoShape 1">
                    <a:extLst>
                      <a:ext uri="{FF2B5EF4-FFF2-40B4-BE49-F238E27FC236}">
                        <a16:creationId xmlns:a16="http://schemas.microsoft.com/office/drawing/2014/main" id="{6544259F-9729-75BB-531F-8A9F5BE6F133}"/>
                      </a:ext>
                    </a:extLst>
                  </p:cNvPr>
                  <p:cNvSpPr>
                    <a:spLocks/>
                  </p:cNvSpPr>
                  <p:nvPr/>
                </p:nvSpPr>
                <p:spPr bwMode="auto">
                  <a:xfrm rot="10750041">
                    <a:off x="8807358" y="353098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15" name="AutoShape 2">
                    <a:extLst>
                      <a:ext uri="{FF2B5EF4-FFF2-40B4-BE49-F238E27FC236}">
                        <a16:creationId xmlns:a16="http://schemas.microsoft.com/office/drawing/2014/main" id="{E5457346-9EFE-912C-05F0-7541CB34627E}"/>
                      </a:ext>
                    </a:extLst>
                  </p:cNvPr>
                  <p:cNvSpPr>
                    <a:spLocks/>
                  </p:cNvSpPr>
                  <p:nvPr/>
                </p:nvSpPr>
                <p:spPr bwMode="auto">
                  <a:xfrm rot="11117531">
                    <a:off x="8828361" y="354670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916" name="AutoShape 1">
                    <a:extLst>
                      <a:ext uri="{FF2B5EF4-FFF2-40B4-BE49-F238E27FC236}">
                        <a16:creationId xmlns:a16="http://schemas.microsoft.com/office/drawing/2014/main" id="{21443FEA-3F48-4AEC-AC53-4C5D65BEFF2A}"/>
                      </a:ext>
                    </a:extLst>
                  </p:cNvPr>
                  <p:cNvSpPr>
                    <a:spLocks/>
                  </p:cNvSpPr>
                  <p:nvPr/>
                </p:nvSpPr>
                <p:spPr bwMode="auto">
                  <a:xfrm rot="10750041">
                    <a:off x="9505472" y="303167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17" name="AutoShape 2">
                    <a:extLst>
                      <a:ext uri="{FF2B5EF4-FFF2-40B4-BE49-F238E27FC236}">
                        <a16:creationId xmlns:a16="http://schemas.microsoft.com/office/drawing/2014/main" id="{50BB85C4-908D-10E2-A569-7327CE8AED24}"/>
                      </a:ext>
                    </a:extLst>
                  </p:cNvPr>
                  <p:cNvSpPr>
                    <a:spLocks/>
                  </p:cNvSpPr>
                  <p:nvPr/>
                </p:nvSpPr>
                <p:spPr bwMode="auto">
                  <a:xfrm rot="11117531">
                    <a:off x="9526475" y="304739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918" name="AutoShape 1">
                    <a:extLst>
                      <a:ext uri="{FF2B5EF4-FFF2-40B4-BE49-F238E27FC236}">
                        <a16:creationId xmlns:a16="http://schemas.microsoft.com/office/drawing/2014/main" id="{A9B15F33-377D-25A9-9D6D-D9701AFAD3B7}"/>
                      </a:ext>
                    </a:extLst>
                  </p:cNvPr>
                  <p:cNvSpPr>
                    <a:spLocks/>
                  </p:cNvSpPr>
                  <p:nvPr/>
                </p:nvSpPr>
                <p:spPr bwMode="auto">
                  <a:xfrm rot="10750041">
                    <a:off x="9543345" y="316417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19" name="AutoShape 2">
                    <a:extLst>
                      <a:ext uri="{FF2B5EF4-FFF2-40B4-BE49-F238E27FC236}">
                        <a16:creationId xmlns:a16="http://schemas.microsoft.com/office/drawing/2014/main" id="{E6593311-9FBD-7342-0ED7-7ACC2443D83B}"/>
                      </a:ext>
                    </a:extLst>
                  </p:cNvPr>
                  <p:cNvSpPr>
                    <a:spLocks/>
                  </p:cNvSpPr>
                  <p:nvPr/>
                </p:nvSpPr>
                <p:spPr bwMode="auto">
                  <a:xfrm rot="11117531">
                    <a:off x="9564348" y="317990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920" name="AutoShape 1">
                    <a:extLst>
                      <a:ext uri="{FF2B5EF4-FFF2-40B4-BE49-F238E27FC236}">
                        <a16:creationId xmlns:a16="http://schemas.microsoft.com/office/drawing/2014/main" id="{2E014DEC-643E-C136-91E2-C33D6DDAD488}"/>
                      </a:ext>
                    </a:extLst>
                  </p:cNvPr>
                  <p:cNvSpPr>
                    <a:spLocks/>
                  </p:cNvSpPr>
                  <p:nvPr/>
                </p:nvSpPr>
                <p:spPr bwMode="auto">
                  <a:xfrm rot="10750041">
                    <a:off x="9278459" y="266748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21" name="AutoShape 2">
                    <a:extLst>
                      <a:ext uri="{FF2B5EF4-FFF2-40B4-BE49-F238E27FC236}">
                        <a16:creationId xmlns:a16="http://schemas.microsoft.com/office/drawing/2014/main" id="{A563E0A2-6453-484B-BD0D-10623A7DEC1C}"/>
                      </a:ext>
                    </a:extLst>
                  </p:cNvPr>
                  <p:cNvSpPr>
                    <a:spLocks/>
                  </p:cNvSpPr>
                  <p:nvPr/>
                </p:nvSpPr>
                <p:spPr bwMode="auto">
                  <a:xfrm rot="11117531">
                    <a:off x="9299462" y="268320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922" name="AutoShape 1">
                    <a:extLst>
                      <a:ext uri="{FF2B5EF4-FFF2-40B4-BE49-F238E27FC236}">
                        <a16:creationId xmlns:a16="http://schemas.microsoft.com/office/drawing/2014/main" id="{1EEEDADE-0985-558D-A205-D87F3BD3B0A2}"/>
                      </a:ext>
                    </a:extLst>
                  </p:cNvPr>
                  <p:cNvSpPr>
                    <a:spLocks/>
                  </p:cNvSpPr>
                  <p:nvPr/>
                </p:nvSpPr>
                <p:spPr bwMode="auto">
                  <a:xfrm rot="10750041">
                    <a:off x="8972242" y="285737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23" name="AutoShape 2">
                    <a:extLst>
                      <a:ext uri="{FF2B5EF4-FFF2-40B4-BE49-F238E27FC236}">
                        <a16:creationId xmlns:a16="http://schemas.microsoft.com/office/drawing/2014/main" id="{7DBF1CE1-E230-5A75-9A31-11CB43849970}"/>
                      </a:ext>
                    </a:extLst>
                  </p:cNvPr>
                  <p:cNvSpPr>
                    <a:spLocks/>
                  </p:cNvSpPr>
                  <p:nvPr/>
                </p:nvSpPr>
                <p:spPr bwMode="auto">
                  <a:xfrm rot="11117531">
                    <a:off x="8993245" y="287309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924" name="AutoShape 1">
                    <a:extLst>
                      <a:ext uri="{FF2B5EF4-FFF2-40B4-BE49-F238E27FC236}">
                        <a16:creationId xmlns:a16="http://schemas.microsoft.com/office/drawing/2014/main" id="{F36BFAC2-8A74-2C95-E1A0-482370C11BC6}"/>
                      </a:ext>
                    </a:extLst>
                  </p:cNvPr>
                  <p:cNvSpPr>
                    <a:spLocks/>
                  </p:cNvSpPr>
                  <p:nvPr/>
                </p:nvSpPr>
                <p:spPr bwMode="auto">
                  <a:xfrm rot="10750041">
                    <a:off x="9096950" y="268956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25" name="AutoShape 2">
                    <a:extLst>
                      <a:ext uri="{FF2B5EF4-FFF2-40B4-BE49-F238E27FC236}">
                        <a16:creationId xmlns:a16="http://schemas.microsoft.com/office/drawing/2014/main" id="{EFBA2F98-44F9-28AD-6B12-C78F18A03C44}"/>
                      </a:ext>
                    </a:extLst>
                  </p:cNvPr>
                  <p:cNvSpPr>
                    <a:spLocks/>
                  </p:cNvSpPr>
                  <p:nvPr/>
                </p:nvSpPr>
                <p:spPr bwMode="auto">
                  <a:xfrm rot="11117531">
                    <a:off x="9117953" y="270528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813" name="Rectangle 812">
                  <a:extLst>
                    <a:ext uri="{FF2B5EF4-FFF2-40B4-BE49-F238E27FC236}">
                      <a16:creationId xmlns:a16="http://schemas.microsoft.com/office/drawing/2014/main" id="{EE7E9717-B1BC-37B1-49A0-8E2EAF021E87}"/>
                    </a:ext>
                  </a:extLst>
                </p:cNvPr>
                <p:cNvSpPr/>
                <p:nvPr/>
              </p:nvSpPr>
              <p:spPr>
                <a:xfrm>
                  <a:off x="5696930" y="4805128"/>
                  <a:ext cx="150598" cy="1150382"/>
                </a:xfrm>
                <a:prstGeom prst="rect">
                  <a:avLst/>
                </a:prstGeom>
                <a:solidFill>
                  <a:srgbClr val="7030A0">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939">
                <a:extLst>
                  <a:ext uri="{FF2B5EF4-FFF2-40B4-BE49-F238E27FC236}">
                    <a16:creationId xmlns:a16="http://schemas.microsoft.com/office/drawing/2014/main" id="{8A347944-5FAA-104F-29E1-12E13C000348}"/>
                  </a:ext>
                </a:extLst>
              </p:cNvPr>
              <p:cNvGrpSpPr/>
              <p:nvPr/>
            </p:nvGrpSpPr>
            <p:grpSpPr>
              <a:xfrm>
                <a:off x="1172772" y="2140508"/>
                <a:ext cx="195325" cy="844642"/>
                <a:chOff x="5704196" y="4684480"/>
                <a:chExt cx="195325" cy="844642"/>
              </a:xfrm>
            </p:grpSpPr>
            <p:grpSp>
              <p:nvGrpSpPr>
                <p:cNvPr id="941" name="Group 940">
                  <a:extLst>
                    <a:ext uri="{FF2B5EF4-FFF2-40B4-BE49-F238E27FC236}">
                      <a16:creationId xmlns:a16="http://schemas.microsoft.com/office/drawing/2014/main" id="{A565D783-434F-0D34-C1BF-2754288082A8}"/>
                    </a:ext>
                  </a:extLst>
                </p:cNvPr>
                <p:cNvGrpSpPr/>
                <p:nvPr/>
              </p:nvGrpSpPr>
              <p:grpSpPr>
                <a:xfrm>
                  <a:off x="5710270" y="4808475"/>
                  <a:ext cx="54129" cy="62916"/>
                  <a:chOff x="3242360" y="3002985"/>
                  <a:chExt cx="71183" cy="82738"/>
                </a:xfrm>
              </p:grpSpPr>
              <p:sp>
                <p:nvSpPr>
                  <p:cNvPr id="982" name="AutoShape 1">
                    <a:extLst>
                      <a:ext uri="{FF2B5EF4-FFF2-40B4-BE49-F238E27FC236}">
                        <a16:creationId xmlns:a16="http://schemas.microsoft.com/office/drawing/2014/main" id="{50E74EA4-4882-0E50-41E3-C8DFE20F1B1B}"/>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83" name="AutoShape 2">
                    <a:extLst>
                      <a:ext uri="{FF2B5EF4-FFF2-40B4-BE49-F238E27FC236}">
                        <a16:creationId xmlns:a16="http://schemas.microsoft.com/office/drawing/2014/main" id="{7ACA2FC0-8E24-AC68-E49F-89B3AFF3D0E8}"/>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942" name="AutoShape 2">
                  <a:extLst>
                    <a:ext uri="{FF2B5EF4-FFF2-40B4-BE49-F238E27FC236}">
                      <a16:creationId xmlns:a16="http://schemas.microsoft.com/office/drawing/2014/main" id="{E96F6C23-5A33-8A84-E039-EB49C6163244}"/>
                    </a:ext>
                  </a:extLst>
                </p:cNvPr>
                <p:cNvSpPr>
                  <a:spLocks/>
                </p:cNvSpPr>
                <p:nvPr/>
              </p:nvSpPr>
              <p:spPr bwMode="auto">
                <a:xfrm rot="11117531">
                  <a:off x="5865416" y="4684480"/>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943" name="Group 942">
                  <a:extLst>
                    <a:ext uri="{FF2B5EF4-FFF2-40B4-BE49-F238E27FC236}">
                      <a16:creationId xmlns:a16="http://schemas.microsoft.com/office/drawing/2014/main" id="{D85B96A7-7F6D-35AF-D5BD-D7DE21B75D2D}"/>
                    </a:ext>
                  </a:extLst>
                </p:cNvPr>
                <p:cNvGrpSpPr/>
                <p:nvPr/>
              </p:nvGrpSpPr>
              <p:grpSpPr>
                <a:xfrm>
                  <a:off x="5766654" y="4861521"/>
                  <a:ext cx="54129" cy="62916"/>
                  <a:chOff x="11527715" y="2200733"/>
                  <a:chExt cx="71183" cy="82738"/>
                </a:xfrm>
              </p:grpSpPr>
              <p:sp>
                <p:nvSpPr>
                  <p:cNvPr id="980" name="AutoShape 1">
                    <a:extLst>
                      <a:ext uri="{FF2B5EF4-FFF2-40B4-BE49-F238E27FC236}">
                        <a16:creationId xmlns:a16="http://schemas.microsoft.com/office/drawing/2014/main" id="{7580D503-FA60-90C7-ECCF-1A8774EDA244}"/>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81" name="AutoShape 2">
                    <a:extLst>
                      <a:ext uri="{FF2B5EF4-FFF2-40B4-BE49-F238E27FC236}">
                        <a16:creationId xmlns:a16="http://schemas.microsoft.com/office/drawing/2014/main" id="{7E7880B5-0415-2301-878C-F621C59D52A2}"/>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944" name="Group 943">
                  <a:extLst>
                    <a:ext uri="{FF2B5EF4-FFF2-40B4-BE49-F238E27FC236}">
                      <a16:creationId xmlns:a16="http://schemas.microsoft.com/office/drawing/2014/main" id="{FEBBF71F-09FD-7FF9-16F9-391B76EA6246}"/>
                    </a:ext>
                  </a:extLst>
                </p:cNvPr>
                <p:cNvGrpSpPr/>
                <p:nvPr/>
              </p:nvGrpSpPr>
              <p:grpSpPr>
                <a:xfrm>
                  <a:off x="5741842" y="4942102"/>
                  <a:ext cx="54129" cy="62916"/>
                  <a:chOff x="11527715" y="2200733"/>
                  <a:chExt cx="71183" cy="82738"/>
                </a:xfrm>
              </p:grpSpPr>
              <p:sp>
                <p:nvSpPr>
                  <p:cNvPr id="978" name="AutoShape 1">
                    <a:extLst>
                      <a:ext uri="{FF2B5EF4-FFF2-40B4-BE49-F238E27FC236}">
                        <a16:creationId xmlns:a16="http://schemas.microsoft.com/office/drawing/2014/main" id="{C5B5A87E-03C4-BEBB-5DAC-318F5619BC6D}"/>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79" name="AutoShape 2">
                    <a:extLst>
                      <a:ext uri="{FF2B5EF4-FFF2-40B4-BE49-F238E27FC236}">
                        <a16:creationId xmlns:a16="http://schemas.microsoft.com/office/drawing/2014/main" id="{3B18AEDD-7B90-161B-98CD-D0F1F0823408}"/>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945" name="Group 944">
                  <a:extLst>
                    <a:ext uri="{FF2B5EF4-FFF2-40B4-BE49-F238E27FC236}">
                      <a16:creationId xmlns:a16="http://schemas.microsoft.com/office/drawing/2014/main" id="{E5ED5392-7E54-A368-B6E3-EC270AE0DA3C}"/>
                    </a:ext>
                  </a:extLst>
                </p:cNvPr>
                <p:cNvGrpSpPr/>
                <p:nvPr/>
              </p:nvGrpSpPr>
              <p:grpSpPr>
                <a:xfrm>
                  <a:off x="5771731" y="5095345"/>
                  <a:ext cx="54129" cy="62916"/>
                  <a:chOff x="11527715" y="2200733"/>
                  <a:chExt cx="71183" cy="82738"/>
                </a:xfrm>
              </p:grpSpPr>
              <p:sp>
                <p:nvSpPr>
                  <p:cNvPr id="976" name="AutoShape 1">
                    <a:extLst>
                      <a:ext uri="{FF2B5EF4-FFF2-40B4-BE49-F238E27FC236}">
                        <a16:creationId xmlns:a16="http://schemas.microsoft.com/office/drawing/2014/main" id="{BC5175AF-65BE-A11F-D171-52C2F87A0754}"/>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77" name="AutoShape 2">
                    <a:extLst>
                      <a:ext uri="{FF2B5EF4-FFF2-40B4-BE49-F238E27FC236}">
                        <a16:creationId xmlns:a16="http://schemas.microsoft.com/office/drawing/2014/main" id="{023255B8-494E-4A2A-F480-53399461465A}"/>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946" name="Group 945">
                  <a:extLst>
                    <a:ext uri="{FF2B5EF4-FFF2-40B4-BE49-F238E27FC236}">
                      <a16:creationId xmlns:a16="http://schemas.microsoft.com/office/drawing/2014/main" id="{6EED7D52-DF81-FF0B-2B80-8236A97ED4C2}"/>
                    </a:ext>
                  </a:extLst>
                </p:cNvPr>
                <p:cNvGrpSpPr/>
                <p:nvPr/>
              </p:nvGrpSpPr>
              <p:grpSpPr>
                <a:xfrm>
                  <a:off x="5704196" y="5109553"/>
                  <a:ext cx="54129" cy="62916"/>
                  <a:chOff x="11527715" y="2200733"/>
                  <a:chExt cx="71183" cy="82738"/>
                </a:xfrm>
              </p:grpSpPr>
              <p:sp>
                <p:nvSpPr>
                  <p:cNvPr id="974" name="AutoShape 1">
                    <a:extLst>
                      <a:ext uri="{FF2B5EF4-FFF2-40B4-BE49-F238E27FC236}">
                        <a16:creationId xmlns:a16="http://schemas.microsoft.com/office/drawing/2014/main" id="{7BA6367D-3DD3-BFC4-F98F-82FF7BE275F3}"/>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75" name="AutoShape 2">
                    <a:extLst>
                      <a:ext uri="{FF2B5EF4-FFF2-40B4-BE49-F238E27FC236}">
                        <a16:creationId xmlns:a16="http://schemas.microsoft.com/office/drawing/2014/main" id="{C9ACE97C-F3DA-549A-B42C-917DE42CE0D6}"/>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947" name="Group 946">
                  <a:extLst>
                    <a:ext uri="{FF2B5EF4-FFF2-40B4-BE49-F238E27FC236}">
                      <a16:creationId xmlns:a16="http://schemas.microsoft.com/office/drawing/2014/main" id="{561743D0-4657-BAE1-BB2A-B42691716CEF}"/>
                    </a:ext>
                  </a:extLst>
                </p:cNvPr>
                <p:cNvGrpSpPr/>
                <p:nvPr/>
              </p:nvGrpSpPr>
              <p:grpSpPr>
                <a:xfrm>
                  <a:off x="5722234" y="5026638"/>
                  <a:ext cx="54129" cy="62916"/>
                  <a:chOff x="11527715" y="2200733"/>
                  <a:chExt cx="71183" cy="82738"/>
                </a:xfrm>
              </p:grpSpPr>
              <p:sp>
                <p:nvSpPr>
                  <p:cNvPr id="972" name="AutoShape 1">
                    <a:extLst>
                      <a:ext uri="{FF2B5EF4-FFF2-40B4-BE49-F238E27FC236}">
                        <a16:creationId xmlns:a16="http://schemas.microsoft.com/office/drawing/2014/main" id="{93F9377A-789C-2E3B-8AE3-8A847C804ABC}"/>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73" name="AutoShape 2">
                    <a:extLst>
                      <a:ext uri="{FF2B5EF4-FFF2-40B4-BE49-F238E27FC236}">
                        <a16:creationId xmlns:a16="http://schemas.microsoft.com/office/drawing/2014/main" id="{5B83B111-093E-40CE-AF6F-74D881CF1E5F}"/>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948" name="Group 947">
                  <a:extLst>
                    <a:ext uri="{FF2B5EF4-FFF2-40B4-BE49-F238E27FC236}">
                      <a16:creationId xmlns:a16="http://schemas.microsoft.com/office/drawing/2014/main" id="{FBF513AA-2472-010B-74D9-AAA2BA1B0FB8}"/>
                    </a:ext>
                  </a:extLst>
                </p:cNvPr>
                <p:cNvGrpSpPr/>
                <p:nvPr/>
              </p:nvGrpSpPr>
              <p:grpSpPr>
                <a:xfrm>
                  <a:off x="5754549" y="5188043"/>
                  <a:ext cx="54129" cy="62916"/>
                  <a:chOff x="11527715" y="2200733"/>
                  <a:chExt cx="71183" cy="82738"/>
                </a:xfrm>
              </p:grpSpPr>
              <p:sp>
                <p:nvSpPr>
                  <p:cNvPr id="970" name="AutoShape 1">
                    <a:extLst>
                      <a:ext uri="{FF2B5EF4-FFF2-40B4-BE49-F238E27FC236}">
                        <a16:creationId xmlns:a16="http://schemas.microsoft.com/office/drawing/2014/main" id="{10B3F082-0AA9-11CF-AD8F-15361A2C0A8B}"/>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71" name="AutoShape 2">
                    <a:extLst>
                      <a:ext uri="{FF2B5EF4-FFF2-40B4-BE49-F238E27FC236}">
                        <a16:creationId xmlns:a16="http://schemas.microsoft.com/office/drawing/2014/main" id="{4FD3503F-66BF-F676-7C76-597E9CEDAB28}"/>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949" name="Group 948">
                  <a:extLst>
                    <a:ext uri="{FF2B5EF4-FFF2-40B4-BE49-F238E27FC236}">
                      <a16:creationId xmlns:a16="http://schemas.microsoft.com/office/drawing/2014/main" id="{AA71CC4C-EDEC-6E66-771B-F9754462DED1}"/>
                    </a:ext>
                  </a:extLst>
                </p:cNvPr>
                <p:cNvGrpSpPr/>
                <p:nvPr/>
              </p:nvGrpSpPr>
              <p:grpSpPr>
                <a:xfrm>
                  <a:off x="5707924" y="5259408"/>
                  <a:ext cx="54129" cy="62916"/>
                  <a:chOff x="11527715" y="2200733"/>
                  <a:chExt cx="71183" cy="82738"/>
                </a:xfrm>
              </p:grpSpPr>
              <p:sp>
                <p:nvSpPr>
                  <p:cNvPr id="968" name="AutoShape 1">
                    <a:extLst>
                      <a:ext uri="{FF2B5EF4-FFF2-40B4-BE49-F238E27FC236}">
                        <a16:creationId xmlns:a16="http://schemas.microsoft.com/office/drawing/2014/main" id="{39BB960D-34F2-FA49-A89E-3E223BB7A67D}"/>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69" name="AutoShape 2">
                    <a:extLst>
                      <a:ext uri="{FF2B5EF4-FFF2-40B4-BE49-F238E27FC236}">
                        <a16:creationId xmlns:a16="http://schemas.microsoft.com/office/drawing/2014/main" id="{1871AEEE-8903-BEE8-E31E-672FC209E030}"/>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950" name="Group 949">
                  <a:extLst>
                    <a:ext uri="{FF2B5EF4-FFF2-40B4-BE49-F238E27FC236}">
                      <a16:creationId xmlns:a16="http://schemas.microsoft.com/office/drawing/2014/main" id="{2D390849-48C3-DDB8-174D-92F8BA18F1A8}"/>
                    </a:ext>
                  </a:extLst>
                </p:cNvPr>
                <p:cNvGrpSpPr/>
                <p:nvPr/>
              </p:nvGrpSpPr>
              <p:grpSpPr>
                <a:xfrm>
                  <a:off x="5773741" y="5400893"/>
                  <a:ext cx="54129" cy="62916"/>
                  <a:chOff x="11527715" y="2200733"/>
                  <a:chExt cx="71183" cy="82738"/>
                </a:xfrm>
              </p:grpSpPr>
              <p:sp>
                <p:nvSpPr>
                  <p:cNvPr id="966" name="AutoShape 1">
                    <a:extLst>
                      <a:ext uri="{FF2B5EF4-FFF2-40B4-BE49-F238E27FC236}">
                        <a16:creationId xmlns:a16="http://schemas.microsoft.com/office/drawing/2014/main" id="{D43F471B-9592-FA20-9F3E-3C9D8A0CC12B}"/>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67" name="AutoShape 2">
                    <a:extLst>
                      <a:ext uri="{FF2B5EF4-FFF2-40B4-BE49-F238E27FC236}">
                        <a16:creationId xmlns:a16="http://schemas.microsoft.com/office/drawing/2014/main" id="{061FFAFF-99C5-25BF-4B6E-124FC348C5CB}"/>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951" name="Group 950">
                  <a:extLst>
                    <a:ext uri="{FF2B5EF4-FFF2-40B4-BE49-F238E27FC236}">
                      <a16:creationId xmlns:a16="http://schemas.microsoft.com/office/drawing/2014/main" id="{A3995CBC-4DA4-945A-E898-534FEBB46471}"/>
                    </a:ext>
                  </a:extLst>
                </p:cNvPr>
                <p:cNvGrpSpPr/>
                <p:nvPr/>
              </p:nvGrpSpPr>
              <p:grpSpPr>
                <a:xfrm>
                  <a:off x="5706206" y="5415101"/>
                  <a:ext cx="54129" cy="62916"/>
                  <a:chOff x="11527715" y="2200733"/>
                  <a:chExt cx="71183" cy="82738"/>
                </a:xfrm>
              </p:grpSpPr>
              <p:sp>
                <p:nvSpPr>
                  <p:cNvPr id="964" name="AutoShape 1">
                    <a:extLst>
                      <a:ext uri="{FF2B5EF4-FFF2-40B4-BE49-F238E27FC236}">
                        <a16:creationId xmlns:a16="http://schemas.microsoft.com/office/drawing/2014/main" id="{8534A903-11B2-99CA-5086-A5A5CCCA5E66}"/>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65" name="AutoShape 2">
                    <a:extLst>
                      <a:ext uri="{FF2B5EF4-FFF2-40B4-BE49-F238E27FC236}">
                        <a16:creationId xmlns:a16="http://schemas.microsoft.com/office/drawing/2014/main" id="{45C64E49-6CF3-61A0-D469-1439FE7A08E2}"/>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952" name="Group 951">
                  <a:extLst>
                    <a:ext uri="{FF2B5EF4-FFF2-40B4-BE49-F238E27FC236}">
                      <a16:creationId xmlns:a16="http://schemas.microsoft.com/office/drawing/2014/main" id="{2DA5D1FA-F2AD-C656-0641-C015F1DFBCA7}"/>
                    </a:ext>
                  </a:extLst>
                </p:cNvPr>
                <p:cNvGrpSpPr/>
                <p:nvPr/>
              </p:nvGrpSpPr>
              <p:grpSpPr>
                <a:xfrm>
                  <a:off x="5778792" y="5266619"/>
                  <a:ext cx="54129" cy="62916"/>
                  <a:chOff x="11527715" y="2200733"/>
                  <a:chExt cx="71183" cy="82738"/>
                </a:xfrm>
              </p:grpSpPr>
              <p:sp>
                <p:nvSpPr>
                  <p:cNvPr id="962" name="AutoShape 1">
                    <a:extLst>
                      <a:ext uri="{FF2B5EF4-FFF2-40B4-BE49-F238E27FC236}">
                        <a16:creationId xmlns:a16="http://schemas.microsoft.com/office/drawing/2014/main" id="{01050F97-7C90-4BBC-156D-3708B1DBEDBF}"/>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63" name="AutoShape 2">
                    <a:extLst>
                      <a:ext uri="{FF2B5EF4-FFF2-40B4-BE49-F238E27FC236}">
                        <a16:creationId xmlns:a16="http://schemas.microsoft.com/office/drawing/2014/main" id="{72164BBD-C3D0-25FE-ACFC-5AF34F05884D}"/>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953" name="Group 952">
                  <a:extLst>
                    <a:ext uri="{FF2B5EF4-FFF2-40B4-BE49-F238E27FC236}">
                      <a16:creationId xmlns:a16="http://schemas.microsoft.com/office/drawing/2014/main" id="{FEFAE2E5-2751-4995-0E72-5A319C6E9C28}"/>
                    </a:ext>
                  </a:extLst>
                </p:cNvPr>
                <p:cNvGrpSpPr/>
                <p:nvPr/>
              </p:nvGrpSpPr>
              <p:grpSpPr>
                <a:xfrm>
                  <a:off x="5732167" y="5337984"/>
                  <a:ext cx="54129" cy="62916"/>
                  <a:chOff x="11527715" y="2200733"/>
                  <a:chExt cx="71183" cy="82738"/>
                </a:xfrm>
              </p:grpSpPr>
              <p:sp>
                <p:nvSpPr>
                  <p:cNvPr id="960" name="AutoShape 1">
                    <a:extLst>
                      <a:ext uri="{FF2B5EF4-FFF2-40B4-BE49-F238E27FC236}">
                        <a16:creationId xmlns:a16="http://schemas.microsoft.com/office/drawing/2014/main" id="{8C3ECC5F-5CD6-8934-BB5E-4B2FB8D9C4CD}"/>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61" name="AutoShape 2">
                    <a:extLst>
                      <a:ext uri="{FF2B5EF4-FFF2-40B4-BE49-F238E27FC236}">
                        <a16:creationId xmlns:a16="http://schemas.microsoft.com/office/drawing/2014/main" id="{8268147C-BDAA-B6D2-C395-ED118B3CD384}"/>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954" name="Group 953">
                  <a:extLst>
                    <a:ext uri="{FF2B5EF4-FFF2-40B4-BE49-F238E27FC236}">
                      <a16:creationId xmlns:a16="http://schemas.microsoft.com/office/drawing/2014/main" id="{79CD8977-0AA6-E82C-B834-ECD36629469C}"/>
                    </a:ext>
                  </a:extLst>
                </p:cNvPr>
                <p:cNvGrpSpPr/>
                <p:nvPr/>
              </p:nvGrpSpPr>
              <p:grpSpPr>
                <a:xfrm>
                  <a:off x="5705900" y="4885499"/>
                  <a:ext cx="54129" cy="62916"/>
                  <a:chOff x="11527715" y="2200733"/>
                  <a:chExt cx="71183" cy="82738"/>
                </a:xfrm>
              </p:grpSpPr>
              <p:sp>
                <p:nvSpPr>
                  <p:cNvPr id="958" name="AutoShape 1">
                    <a:extLst>
                      <a:ext uri="{FF2B5EF4-FFF2-40B4-BE49-F238E27FC236}">
                        <a16:creationId xmlns:a16="http://schemas.microsoft.com/office/drawing/2014/main" id="{3D3BE027-765A-85C6-5FB1-57A97BC9AB36}"/>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59" name="AutoShape 2">
                    <a:extLst>
                      <a:ext uri="{FF2B5EF4-FFF2-40B4-BE49-F238E27FC236}">
                        <a16:creationId xmlns:a16="http://schemas.microsoft.com/office/drawing/2014/main" id="{2D8EF588-47A7-0EA7-BF6E-ED3AF70524BD}"/>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955" name="Group 954">
                  <a:extLst>
                    <a:ext uri="{FF2B5EF4-FFF2-40B4-BE49-F238E27FC236}">
                      <a16:creationId xmlns:a16="http://schemas.microsoft.com/office/drawing/2014/main" id="{13CEA47E-4045-17CD-BE21-2DC21165BA1E}"/>
                    </a:ext>
                  </a:extLst>
                </p:cNvPr>
                <p:cNvGrpSpPr/>
                <p:nvPr/>
              </p:nvGrpSpPr>
              <p:grpSpPr>
                <a:xfrm>
                  <a:off x="5740979" y="5466206"/>
                  <a:ext cx="54129" cy="62916"/>
                  <a:chOff x="11527715" y="2200733"/>
                  <a:chExt cx="71183" cy="82738"/>
                </a:xfrm>
              </p:grpSpPr>
              <p:sp>
                <p:nvSpPr>
                  <p:cNvPr id="956" name="AutoShape 1">
                    <a:extLst>
                      <a:ext uri="{FF2B5EF4-FFF2-40B4-BE49-F238E27FC236}">
                        <a16:creationId xmlns:a16="http://schemas.microsoft.com/office/drawing/2014/main" id="{2381D4CD-4957-C874-FB68-182CE1E6EFDE}"/>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957" name="AutoShape 2">
                    <a:extLst>
                      <a:ext uri="{FF2B5EF4-FFF2-40B4-BE49-F238E27FC236}">
                        <a16:creationId xmlns:a16="http://schemas.microsoft.com/office/drawing/2014/main" id="{BED31ADC-6DA7-D010-F974-F0061579CFEB}"/>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grpSp>
        <p:sp>
          <p:nvSpPr>
            <p:cNvPr id="985" name="TextBox 984">
              <a:extLst>
                <a:ext uri="{FF2B5EF4-FFF2-40B4-BE49-F238E27FC236}">
                  <a16:creationId xmlns:a16="http://schemas.microsoft.com/office/drawing/2014/main" id="{6842665F-FD7D-0C79-20CB-37D4668EA879}"/>
                </a:ext>
              </a:extLst>
            </p:cNvPr>
            <p:cNvSpPr txBox="1"/>
            <p:nvPr/>
          </p:nvSpPr>
          <p:spPr>
            <a:xfrm>
              <a:off x="5812481" y="3625248"/>
              <a:ext cx="1001300" cy="369332"/>
            </a:xfrm>
            <a:prstGeom prst="rect">
              <a:avLst/>
            </a:prstGeom>
            <a:noFill/>
          </p:spPr>
          <p:txBody>
            <a:bodyPr wrap="none" rtlCol="0">
              <a:spAutoFit/>
            </a:bodyPr>
            <a:lstStyle/>
            <a:p>
              <a:r>
                <a:rPr lang="en-US" dirty="0"/>
                <a:t>Flow cell</a:t>
              </a:r>
            </a:p>
          </p:txBody>
        </p:sp>
        <p:cxnSp>
          <p:nvCxnSpPr>
            <p:cNvPr id="986" name="Straight Arrow Connector 985">
              <a:extLst>
                <a:ext uri="{FF2B5EF4-FFF2-40B4-BE49-F238E27FC236}">
                  <a16:creationId xmlns:a16="http://schemas.microsoft.com/office/drawing/2014/main" id="{7438A318-8CBA-FD94-FD38-B5649C2BF3C9}"/>
                </a:ext>
              </a:extLst>
            </p:cNvPr>
            <p:cNvCxnSpPr/>
            <p:nvPr/>
          </p:nvCxnSpPr>
          <p:spPr>
            <a:xfrm>
              <a:off x="6828959" y="3815662"/>
              <a:ext cx="57073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7" name="Rectangle 986">
              <a:extLst>
                <a:ext uri="{FF2B5EF4-FFF2-40B4-BE49-F238E27FC236}">
                  <a16:creationId xmlns:a16="http://schemas.microsoft.com/office/drawing/2014/main" id="{19296A41-6529-C503-0758-8FAC9EA150FD}"/>
                </a:ext>
              </a:extLst>
            </p:cNvPr>
            <p:cNvSpPr/>
            <p:nvPr/>
          </p:nvSpPr>
          <p:spPr>
            <a:xfrm>
              <a:off x="6813781" y="2424701"/>
              <a:ext cx="1617501" cy="75495"/>
            </a:xfrm>
            <a:prstGeom prst="rect">
              <a:avLst/>
            </a:prstGeom>
            <a:gradFill flip="none" rotWithShape="1">
              <a:gsLst>
                <a:gs pos="0">
                  <a:srgbClr val="FF0000"/>
                </a:gs>
                <a:gs pos="54000">
                  <a:srgbClr val="00B0F0"/>
                </a:gs>
                <a:gs pos="100000">
                  <a:srgbClr val="7030A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8" name="Soleil 62">
              <a:extLst>
                <a:ext uri="{FF2B5EF4-FFF2-40B4-BE49-F238E27FC236}">
                  <a16:creationId xmlns:a16="http://schemas.microsoft.com/office/drawing/2014/main" id="{6564EAE1-6A02-2FD6-986B-09177C4D0C11}"/>
                </a:ext>
              </a:extLst>
            </p:cNvPr>
            <p:cNvSpPr/>
            <p:nvPr/>
          </p:nvSpPr>
          <p:spPr>
            <a:xfrm rot="2420079">
              <a:off x="8309197" y="2215146"/>
              <a:ext cx="463737" cy="487522"/>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9" name="TextBox 988">
              <a:extLst>
                <a:ext uri="{FF2B5EF4-FFF2-40B4-BE49-F238E27FC236}">
                  <a16:creationId xmlns:a16="http://schemas.microsoft.com/office/drawing/2014/main" id="{B81F4067-D60E-B531-392E-6EBF68CA3EF9}"/>
                </a:ext>
              </a:extLst>
            </p:cNvPr>
            <p:cNvSpPr txBox="1"/>
            <p:nvPr/>
          </p:nvSpPr>
          <p:spPr>
            <a:xfrm>
              <a:off x="6690968" y="1859251"/>
              <a:ext cx="1263487" cy="369332"/>
            </a:xfrm>
            <a:prstGeom prst="rect">
              <a:avLst/>
            </a:prstGeom>
            <a:noFill/>
          </p:spPr>
          <p:txBody>
            <a:bodyPr wrap="none" rtlCol="0">
              <a:spAutoFit/>
            </a:bodyPr>
            <a:lstStyle/>
            <a:p>
              <a:r>
                <a:rPr lang="en-US" dirty="0"/>
                <a:t>Laser beam</a:t>
              </a:r>
            </a:p>
          </p:txBody>
        </p:sp>
        <p:cxnSp>
          <p:nvCxnSpPr>
            <p:cNvPr id="990" name="Straight Arrow Connector 989">
              <a:extLst>
                <a:ext uri="{FF2B5EF4-FFF2-40B4-BE49-F238E27FC236}">
                  <a16:creationId xmlns:a16="http://schemas.microsoft.com/office/drawing/2014/main" id="{C411E0DF-0F88-99C4-C5B4-81A1F0E32C64}"/>
                </a:ext>
              </a:extLst>
            </p:cNvPr>
            <p:cNvCxnSpPr>
              <a:cxnSpLocks/>
            </p:cNvCxnSpPr>
            <p:nvPr/>
          </p:nvCxnSpPr>
          <p:spPr>
            <a:xfrm>
              <a:off x="7282920" y="2143273"/>
              <a:ext cx="0" cy="2342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809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descr="A laser beam coming out of a machine&#10;&#10;Description automatically generated">
            <a:extLst>
              <a:ext uri="{FF2B5EF4-FFF2-40B4-BE49-F238E27FC236}">
                <a16:creationId xmlns:a16="http://schemas.microsoft.com/office/drawing/2014/main" id="{B44D75A9-B094-087F-A0B1-411A3D977177}"/>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7" name="TextBox 116">
            <a:extLst>
              <a:ext uri="{FF2B5EF4-FFF2-40B4-BE49-F238E27FC236}">
                <a16:creationId xmlns:a16="http://schemas.microsoft.com/office/drawing/2014/main" id="{47286250-2998-DA95-A8B9-D42D48D4E0F6}"/>
              </a:ext>
            </a:extLst>
          </p:cNvPr>
          <p:cNvSpPr txBox="1"/>
          <p:nvPr/>
        </p:nvSpPr>
        <p:spPr>
          <a:xfrm>
            <a:off x="738254" y="2214935"/>
            <a:ext cx="3970107" cy="3416320"/>
          </a:xfrm>
          <a:prstGeom prst="rect">
            <a:avLst/>
          </a:prstGeom>
          <a:noFill/>
        </p:spPr>
        <p:txBody>
          <a:bodyPr wrap="square">
            <a:spAutoFit/>
          </a:bodyPr>
          <a:lstStyle/>
          <a:p>
            <a:pPr algn="just"/>
            <a:r>
              <a:rPr lang="en-US" dirty="0"/>
              <a:t>The higher the sample pressure the wider the coaxial stream, resulting in more cells passing the interrogation point in a less than optimal position.</a:t>
            </a:r>
          </a:p>
          <a:p>
            <a:pPr algn="just"/>
            <a:endParaRPr lang="en-US" dirty="0"/>
          </a:p>
          <a:p>
            <a:pPr algn="just"/>
            <a:r>
              <a:rPr lang="en-US" dirty="0"/>
              <a:t>By lowering the sample pressure this narrows the coaxial stream, resulting in cells passing the interrogation point in single file</a:t>
            </a:r>
          </a:p>
          <a:p>
            <a:pPr algn="just"/>
            <a:endParaRPr lang="en-US" dirty="0"/>
          </a:p>
          <a:p>
            <a:pPr algn="just"/>
            <a:r>
              <a:rPr lang="en-US" dirty="0"/>
              <a:t>Results in unequal illumination of cells and increase in coincidence</a:t>
            </a:r>
          </a:p>
        </p:txBody>
      </p:sp>
      <p:grpSp>
        <p:nvGrpSpPr>
          <p:cNvPr id="227" name="Group 226">
            <a:extLst>
              <a:ext uri="{FF2B5EF4-FFF2-40B4-BE49-F238E27FC236}">
                <a16:creationId xmlns:a16="http://schemas.microsoft.com/office/drawing/2014/main" id="{8F2ADD64-7F14-C7A8-D531-0A2D2711FC48}"/>
              </a:ext>
            </a:extLst>
          </p:cNvPr>
          <p:cNvGrpSpPr/>
          <p:nvPr/>
        </p:nvGrpSpPr>
        <p:grpSpPr>
          <a:xfrm>
            <a:off x="5115432" y="2041485"/>
            <a:ext cx="6913280" cy="4206425"/>
            <a:chOff x="6696139" y="1559375"/>
            <a:chExt cx="5285006" cy="3215693"/>
          </a:xfrm>
        </p:grpSpPr>
        <p:sp>
          <p:nvSpPr>
            <p:cNvPr id="119" name="Rectangle 118">
              <a:extLst>
                <a:ext uri="{FF2B5EF4-FFF2-40B4-BE49-F238E27FC236}">
                  <a16:creationId xmlns:a16="http://schemas.microsoft.com/office/drawing/2014/main" id="{E56F1EB9-640C-F321-B789-700D8E27BDF8}"/>
                </a:ext>
              </a:extLst>
            </p:cNvPr>
            <p:cNvSpPr/>
            <p:nvPr/>
          </p:nvSpPr>
          <p:spPr>
            <a:xfrm rot="10800000">
              <a:off x="7930936" y="1559375"/>
              <a:ext cx="1168938" cy="319536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17">
              <a:extLst>
                <a:ext uri="{FF2B5EF4-FFF2-40B4-BE49-F238E27FC236}">
                  <a16:creationId xmlns:a16="http://schemas.microsoft.com/office/drawing/2014/main" id="{E6B7DFD0-E442-69BB-0BBF-8DD45087862C}"/>
                </a:ext>
              </a:extLst>
            </p:cNvPr>
            <p:cNvSpPr/>
            <p:nvPr/>
          </p:nvSpPr>
          <p:spPr>
            <a:xfrm rot="10800000">
              <a:off x="8399088" y="1559378"/>
              <a:ext cx="219830" cy="31953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AutoShape 2">
              <a:extLst>
                <a:ext uri="{FF2B5EF4-FFF2-40B4-BE49-F238E27FC236}">
                  <a16:creationId xmlns:a16="http://schemas.microsoft.com/office/drawing/2014/main" id="{380D9AB8-CA67-2962-707A-B9236FA86422}"/>
                </a:ext>
              </a:extLst>
            </p:cNvPr>
            <p:cNvSpPr>
              <a:spLocks/>
            </p:cNvSpPr>
            <p:nvPr/>
          </p:nvSpPr>
          <p:spPr bwMode="auto">
            <a:xfrm rot="11117531">
              <a:off x="8424731" y="4282779"/>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23" name="AutoShape 2">
              <a:extLst>
                <a:ext uri="{FF2B5EF4-FFF2-40B4-BE49-F238E27FC236}">
                  <a16:creationId xmlns:a16="http://schemas.microsoft.com/office/drawing/2014/main" id="{6F7F35C4-ECEF-057C-875D-EF032A3E104C}"/>
                </a:ext>
              </a:extLst>
            </p:cNvPr>
            <p:cNvSpPr>
              <a:spLocks/>
            </p:cNvSpPr>
            <p:nvPr/>
          </p:nvSpPr>
          <p:spPr bwMode="auto">
            <a:xfrm rot="11117531">
              <a:off x="8467102" y="4529730"/>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24" name="AutoShape 2">
              <a:extLst>
                <a:ext uri="{FF2B5EF4-FFF2-40B4-BE49-F238E27FC236}">
                  <a16:creationId xmlns:a16="http://schemas.microsoft.com/office/drawing/2014/main" id="{AA61A75E-D41F-BC29-D1FC-0E41C49605A7}"/>
                </a:ext>
              </a:extLst>
            </p:cNvPr>
            <p:cNvSpPr>
              <a:spLocks/>
            </p:cNvSpPr>
            <p:nvPr/>
          </p:nvSpPr>
          <p:spPr bwMode="auto">
            <a:xfrm rot="11117531">
              <a:off x="8470873" y="4071786"/>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25" name="AutoShape 2">
              <a:extLst>
                <a:ext uri="{FF2B5EF4-FFF2-40B4-BE49-F238E27FC236}">
                  <a16:creationId xmlns:a16="http://schemas.microsoft.com/office/drawing/2014/main" id="{0F06108C-82D9-2D33-D8FF-F3AE8A92D0E7}"/>
                </a:ext>
              </a:extLst>
            </p:cNvPr>
            <p:cNvSpPr>
              <a:spLocks/>
            </p:cNvSpPr>
            <p:nvPr/>
          </p:nvSpPr>
          <p:spPr bwMode="auto">
            <a:xfrm rot="11117531">
              <a:off x="8496114" y="3833976"/>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26" name="AutoShape 2">
              <a:extLst>
                <a:ext uri="{FF2B5EF4-FFF2-40B4-BE49-F238E27FC236}">
                  <a16:creationId xmlns:a16="http://schemas.microsoft.com/office/drawing/2014/main" id="{97FF6B90-8322-3291-C4D6-EF8428A2B8CE}"/>
                </a:ext>
              </a:extLst>
            </p:cNvPr>
            <p:cNvSpPr>
              <a:spLocks/>
            </p:cNvSpPr>
            <p:nvPr/>
          </p:nvSpPr>
          <p:spPr bwMode="auto">
            <a:xfrm rot="11117531">
              <a:off x="8481228" y="3622984"/>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27" name="AutoShape 2">
              <a:extLst>
                <a:ext uri="{FF2B5EF4-FFF2-40B4-BE49-F238E27FC236}">
                  <a16:creationId xmlns:a16="http://schemas.microsoft.com/office/drawing/2014/main" id="{3CB52046-7809-CF70-97BE-20E763B550C8}"/>
                </a:ext>
              </a:extLst>
            </p:cNvPr>
            <p:cNvSpPr>
              <a:spLocks/>
            </p:cNvSpPr>
            <p:nvPr/>
          </p:nvSpPr>
          <p:spPr bwMode="auto">
            <a:xfrm rot="11117531">
              <a:off x="8481228" y="3411994"/>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29" name="AutoShape 2">
              <a:extLst>
                <a:ext uri="{FF2B5EF4-FFF2-40B4-BE49-F238E27FC236}">
                  <a16:creationId xmlns:a16="http://schemas.microsoft.com/office/drawing/2014/main" id="{8CAA121E-9B96-8DCC-FA2D-B8279EB03CEA}"/>
                </a:ext>
              </a:extLst>
            </p:cNvPr>
            <p:cNvSpPr>
              <a:spLocks/>
            </p:cNvSpPr>
            <p:nvPr/>
          </p:nvSpPr>
          <p:spPr bwMode="auto">
            <a:xfrm rot="11117531">
              <a:off x="8424731" y="2938948"/>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0" name="AutoShape 2">
              <a:extLst>
                <a:ext uri="{FF2B5EF4-FFF2-40B4-BE49-F238E27FC236}">
                  <a16:creationId xmlns:a16="http://schemas.microsoft.com/office/drawing/2014/main" id="{2DB829CD-45B7-7D2C-B6E8-0099FDA664A2}"/>
                </a:ext>
              </a:extLst>
            </p:cNvPr>
            <p:cNvSpPr>
              <a:spLocks/>
            </p:cNvSpPr>
            <p:nvPr/>
          </p:nvSpPr>
          <p:spPr bwMode="auto">
            <a:xfrm rot="11117531">
              <a:off x="8467102" y="3185899"/>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1" name="AutoShape 2">
              <a:extLst>
                <a:ext uri="{FF2B5EF4-FFF2-40B4-BE49-F238E27FC236}">
                  <a16:creationId xmlns:a16="http://schemas.microsoft.com/office/drawing/2014/main" id="{CBC15EB3-D947-45BC-13A6-E5522C71F300}"/>
                </a:ext>
              </a:extLst>
            </p:cNvPr>
            <p:cNvSpPr>
              <a:spLocks/>
            </p:cNvSpPr>
            <p:nvPr/>
          </p:nvSpPr>
          <p:spPr bwMode="auto">
            <a:xfrm rot="11117531">
              <a:off x="8470873" y="2727954"/>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2" name="AutoShape 2">
              <a:extLst>
                <a:ext uri="{FF2B5EF4-FFF2-40B4-BE49-F238E27FC236}">
                  <a16:creationId xmlns:a16="http://schemas.microsoft.com/office/drawing/2014/main" id="{256B95ED-367E-8042-78F4-D46B826E2BBB}"/>
                </a:ext>
              </a:extLst>
            </p:cNvPr>
            <p:cNvSpPr>
              <a:spLocks/>
            </p:cNvSpPr>
            <p:nvPr/>
          </p:nvSpPr>
          <p:spPr bwMode="auto">
            <a:xfrm rot="11117531">
              <a:off x="8496114" y="2490144"/>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3" name="AutoShape 2">
              <a:extLst>
                <a:ext uri="{FF2B5EF4-FFF2-40B4-BE49-F238E27FC236}">
                  <a16:creationId xmlns:a16="http://schemas.microsoft.com/office/drawing/2014/main" id="{17BDD233-1616-F701-1109-4DD4CB32F8D6}"/>
                </a:ext>
              </a:extLst>
            </p:cNvPr>
            <p:cNvSpPr>
              <a:spLocks/>
            </p:cNvSpPr>
            <p:nvPr/>
          </p:nvSpPr>
          <p:spPr bwMode="auto">
            <a:xfrm rot="11117531">
              <a:off x="8481228" y="2279152"/>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4" name="AutoShape 2">
              <a:extLst>
                <a:ext uri="{FF2B5EF4-FFF2-40B4-BE49-F238E27FC236}">
                  <a16:creationId xmlns:a16="http://schemas.microsoft.com/office/drawing/2014/main" id="{153C642F-A120-DB27-E4D4-7C69ABF99E9D}"/>
                </a:ext>
              </a:extLst>
            </p:cNvPr>
            <p:cNvSpPr>
              <a:spLocks/>
            </p:cNvSpPr>
            <p:nvPr/>
          </p:nvSpPr>
          <p:spPr bwMode="auto">
            <a:xfrm rot="11117531">
              <a:off x="8481228" y="2068162"/>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5" name="AutoShape 2">
              <a:extLst>
                <a:ext uri="{FF2B5EF4-FFF2-40B4-BE49-F238E27FC236}">
                  <a16:creationId xmlns:a16="http://schemas.microsoft.com/office/drawing/2014/main" id="{F4B0EF37-4AAE-A01A-C9AA-A6E600A89C9D}"/>
                </a:ext>
              </a:extLst>
            </p:cNvPr>
            <p:cNvSpPr>
              <a:spLocks/>
            </p:cNvSpPr>
            <p:nvPr/>
          </p:nvSpPr>
          <p:spPr bwMode="auto">
            <a:xfrm rot="11117531">
              <a:off x="8449895" y="1872791"/>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36" name="AutoShape 2">
              <a:extLst>
                <a:ext uri="{FF2B5EF4-FFF2-40B4-BE49-F238E27FC236}">
                  <a16:creationId xmlns:a16="http://schemas.microsoft.com/office/drawing/2014/main" id="{C029842B-771D-C016-FFD4-44588F880F71}"/>
                </a:ext>
              </a:extLst>
            </p:cNvPr>
            <p:cNvSpPr>
              <a:spLocks/>
            </p:cNvSpPr>
            <p:nvPr/>
          </p:nvSpPr>
          <p:spPr bwMode="auto">
            <a:xfrm rot="11117531">
              <a:off x="8435086" y="1635100"/>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17" name="Soleil 98">
              <a:extLst>
                <a:ext uri="{FF2B5EF4-FFF2-40B4-BE49-F238E27FC236}">
                  <a16:creationId xmlns:a16="http://schemas.microsoft.com/office/drawing/2014/main" id="{3F07E8C7-C47B-BF67-8439-0CBB1CB00BA9}"/>
                </a:ext>
              </a:extLst>
            </p:cNvPr>
            <p:cNvSpPr/>
            <p:nvPr/>
          </p:nvSpPr>
          <p:spPr>
            <a:xfrm rot="13220079">
              <a:off x="8302299" y="2614252"/>
              <a:ext cx="413406" cy="477165"/>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1" name="Group 220">
              <a:extLst>
                <a:ext uri="{FF2B5EF4-FFF2-40B4-BE49-F238E27FC236}">
                  <a16:creationId xmlns:a16="http://schemas.microsoft.com/office/drawing/2014/main" id="{475BFD24-368F-5679-F118-722404D53B53}"/>
                </a:ext>
              </a:extLst>
            </p:cNvPr>
            <p:cNvGrpSpPr/>
            <p:nvPr/>
          </p:nvGrpSpPr>
          <p:grpSpPr>
            <a:xfrm>
              <a:off x="10812207" y="1579701"/>
              <a:ext cx="1168938" cy="3195367"/>
              <a:chOff x="10010951" y="1579698"/>
              <a:chExt cx="1168938" cy="3195367"/>
            </a:xfrm>
          </p:grpSpPr>
          <p:sp>
            <p:nvSpPr>
              <p:cNvPr id="120" name="Rectangle 119">
                <a:extLst>
                  <a:ext uri="{FF2B5EF4-FFF2-40B4-BE49-F238E27FC236}">
                    <a16:creationId xmlns:a16="http://schemas.microsoft.com/office/drawing/2014/main" id="{C6DCDB6F-8778-587C-446A-A3A0FFDF4BF2}"/>
                  </a:ext>
                </a:extLst>
              </p:cNvPr>
              <p:cNvSpPr/>
              <p:nvPr/>
            </p:nvSpPr>
            <p:spPr>
              <a:xfrm rot="10800000">
                <a:off x="10010951" y="1579698"/>
                <a:ext cx="1168938" cy="319536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Rectangle 120">
                <a:extLst>
                  <a:ext uri="{FF2B5EF4-FFF2-40B4-BE49-F238E27FC236}">
                    <a16:creationId xmlns:a16="http://schemas.microsoft.com/office/drawing/2014/main" id="{D17180D9-11F9-0D70-7621-B917A01EA231}"/>
                  </a:ext>
                </a:extLst>
              </p:cNvPr>
              <p:cNvSpPr/>
              <p:nvPr/>
            </p:nvSpPr>
            <p:spPr>
              <a:xfrm rot="10800000">
                <a:off x="10287466" y="1579698"/>
                <a:ext cx="612264" cy="31953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AutoShape 2">
                <a:extLst>
                  <a:ext uri="{FF2B5EF4-FFF2-40B4-BE49-F238E27FC236}">
                    <a16:creationId xmlns:a16="http://schemas.microsoft.com/office/drawing/2014/main" id="{4E6581AA-3C26-EF00-D6E3-FB2CD255B38C}"/>
                  </a:ext>
                </a:extLst>
              </p:cNvPr>
              <p:cNvSpPr>
                <a:spLocks/>
              </p:cNvSpPr>
              <p:nvPr/>
            </p:nvSpPr>
            <p:spPr bwMode="auto">
              <a:xfrm rot="11117531">
                <a:off x="10528731" y="4303105"/>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3" name="AutoShape 2">
                <a:extLst>
                  <a:ext uri="{FF2B5EF4-FFF2-40B4-BE49-F238E27FC236}">
                    <a16:creationId xmlns:a16="http://schemas.microsoft.com/office/drawing/2014/main" id="{EC33794E-C60C-E45D-33FD-79FC79B86F56}"/>
                  </a:ext>
                </a:extLst>
              </p:cNvPr>
              <p:cNvSpPr>
                <a:spLocks/>
              </p:cNvSpPr>
              <p:nvPr/>
            </p:nvSpPr>
            <p:spPr bwMode="auto">
              <a:xfrm rot="11117531">
                <a:off x="10597330" y="4413987"/>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4" name="AutoShape 2">
                <a:extLst>
                  <a:ext uri="{FF2B5EF4-FFF2-40B4-BE49-F238E27FC236}">
                    <a16:creationId xmlns:a16="http://schemas.microsoft.com/office/drawing/2014/main" id="{6F2DBE15-DBF4-B67C-5732-4199F0D1DE92}"/>
                  </a:ext>
                </a:extLst>
              </p:cNvPr>
              <p:cNvSpPr>
                <a:spLocks/>
              </p:cNvSpPr>
              <p:nvPr/>
            </p:nvSpPr>
            <p:spPr bwMode="auto">
              <a:xfrm rot="11117531">
                <a:off x="10574873" y="4092111"/>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5" name="AutoShape 2">
                <a:extLst>
                  <a:ext uri="{FF2B5EF4-FFF2-40B4-BE49-F238E27FC236}">
                    <a16:creationId xmlns:a16="http://schemas.microsoft.com/office/drawing/2014/main" id="{F8323725-4BE8-F263-B04E-691FBB1BCDE7}"/>
                  </a:ext>
                </a:extLst>
              </p:cNvPr>
              <p:cNvSpPr>
                <a:spLocks/>
              </p:cNvSpPr>
              <p:nvPr/>
            </p:nvSpPr>
            <p:spPr bwMode="auto">
              <a:xfrm rot="11117531">
                <a:off x="10542418" y="3863439"/>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6" name="AutoShape 2">
                <a:extLst>
                  <a:ext uri="{FF2B5EF4-FFF2-40B4-BE49-F238E27FC236}">
                    <a16:creationId xmlns:a16="http://schemas.microsoft.com/office/drawing/2014/main" id="{E5DC0A15-E3AF-250E-334E-53DAC8E1391D}"/>
                  </a:ext>
                </a:extLst>
              </p:cNvPr>
              <p:cNvSpPr>
                <a:spLocks/>
              </p:cNvSpPr>
              <p:nvPr/>
            </p:nvSpPr>
            <p:spPr bwMode="auto">
              <a:xfrm rot="11117531">
                <a:off x="10585228" y="3643309"/>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7" name="AutoShape 2">
                <a:extLst>
                  <a:ext uri="{FF2B5EF4-FFF2-40B4-BE49-F238E27FC236}">
                    <a16:creationId xmlns:a16="http://schemas.microsoft.com/office/drawing/2014/main" id="{E8646066-CBF9-FEAB-646A-5B341301F4B9}"/>
                  </a:ext>
                </a:extLst>
              </p:cNvPr>
              <p:cNvSpPr>
                <a:spLocks/>
              </p:cNvSpPr>
              <p:nvPr/>
            </p:nvSpPr>
            <p:spPr bwMode="auto">
              <a:xfrm rot="11117531">
                <a:off x="10458335" y="3473978"/>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8" name="AutoShape 2">
                <a:extLst>
                  <a:ext uri="{FF2B5EF4-FFF2-40B4-BE49-F238E27FC236}">
                    <a16:creationId xmlns:a16="http://schemas.microsoft.com/office/drawing/2014/main" id="{A43270C1-7E2D-62A1-AA20-84CC86D92E7D}"/>
                  </a:ext>
                </a:extLst>
              </p:cNvPr>
              <p:cNvSpPr>
                <a:spLocks/>
              </p:cNvSpPr>
              <p:nvPr/>
            </p:nvSpPr>
            <p:spPr bwMode="auto">
              <a:xfrm rot="11117531">
                <a:off x="10380699" y="3348052"/>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59" name="AutoShape 2">
                <a:extLst>
                  <a:ext uri="{FF2B5EF4-FFF2-40B4-BE49-F238E27FC236}">
                    <a16:creationId xmlns:a16="http://schemas.microsoft.com/office/drawing/2014/main" id="{7BB29FC2-B736-044F-491C-2CDEC62FCAB0}"/>
                  </a:ext>
                </a:extLst>
              </p:cNvPr>
              <p:cNvSpPr>
                <a:spLocks/>
              </p:cNvSpPr>
              <p:nvPr/>
            </p:nvSpPr>
            <p:spPr bwMode="auto">
              <a:xfrm rot="11117531">
                <a:off x="10543931" y="3323730"/>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60" name="AutoShape 2">
                <a:extLst>
                  <a:ext uri="{FF2B5EF4-FFF2-40B4-BE49-F238E27FC236}">
                    <a16:creationId xmlns:a16="http://schemas.microsoft.com/office/drawing/2014/main" id="{E578811F-CEBE-05B4-0801-7ACB90B06263}"/>
                  </a:ext>
                </a:extLst>
              </p:cNvPr>
              <p:cNvSpPr>
                <a:spLocks/>
              </p:cNvSpPr>
              <p:nvPr/>
            </p:nvSpPr>
            <p:spPr bwMode="auto">
              <a:xfrm rot="11117531">
                <a:off x="10473507" y="3138032"/>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61" name="AutoShape 2">
                <a:extLst>
                  <a:ext uri="{FF2B5EF4-FFF2-40B4-BE49-F238E27FC236}">
                    <a16:creationId xmlns:a16="http://schemas.microsoft.com/office/drawing/2014/main" id="{FA77B611-157B-E1CF-35D6-551D34B79A38}"/>
                  </a:ext>
                </a:extLst>
              </p:cNvPr>
              <p:cNvSpPr>
                <a:spLocks/>
              </p:cNvSpPr>
              <p:nvPr/>
            </p:nvSpPr>
            <p:spPr bwMode="auto">
              <a:xfrm rot="11117531">
                <a:off x="10677512" y="2996874"/>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62" name="AutoShape 2">
                <a:extLst>
                  <a:ext uri="{FF2B5EF4-FFF2-40B4-BE49-F238E27FC236}">
                    <a16:creationId xmlns:a16="http://schemas.microsoft.com/office/drawing/2014/main" id="{CE5949EB-B0CD-6243-7265-4A4564599249}"/>
                  </a:ext>
                </a:extLst>
              </p:cNvPr>
              <p:cNvSpPr>
                <a:spLocks/>
              </p:cNvSpPr>
              <p:nvPr/>
            </p:nvSpPr>
            <p:spPr bwMode="auto">
              <a:xfrm rot="11117531">
                <a:off x="10330140" y="3114992"/>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63" name="AutoShape 2">
                <a:extLst>
                  <a:ext uri="{FF2B5EF4-FFF2-40B4-BE49-F238E27FC236}">
                    <a16:creationId xmlns:a16="http://schemas.microsoft.com/office/drawing/2014/main" id="{9D731E74-3D35-69C8-26B7-3DC42DA67683}"/>
                  </a:ext>
                </a:extLst>
              </p:cNvPr>
              <p:cNvSpPr>
                <a:spLocks/>
              </p:cNvSpPr>
              <p:nvPr/>
            </p:nvSpPr>
            <p:spPr bwMode="auto">
              <a:xfrm rot="11117531">
                <a:off x="10494744" y="2985241"/>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64" name="AutoShape 2">
                <a:extLst>
                  <a:ext uri="{FF2B5EF4-FFF2-40B4-BE49-F238E27FC236}">
                    <a16:creationId xmlns:a16="http://schemas.microsoft.com/office/drawing/2014/main" id="{D71F1C0D-44D0-291C-E472-0BF2C350440F}"/>
                  </a:ext>
                </a:extLst>
              </p:cNvPr>
              <p:cNvSpPr>
                <a:spLocks/>
              </p:cNvSpPr>
              <p:nvPr/>
            </p:nvSpPr>
            <p:spPr bwMode="auto">
              <a:xfrm rot="11117531">
                <a:off x="10362904" y="2931945"/>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65" name="AutoShape 2">
                <a:extLst>
                  <a:ext uri="{FF2B5EF4-FFF2-40B4-BE49-F238E27FC236}">
                    <a16:creationId xmlns:a16="http://schemas.microsoft.com/office/drawing/2014/main" id="{4A45BAF9-6D03-B4AF-87CB-267762A5CE4B}"/>
                  </a:ext>
                </a:extLst>
              </p:cNvPr>
              <p:cNvSpPr>
                <a:spLocks/>
              </p:cNvSpPr>
              <p:nvPr/>
            </p:nvSpPr>
            <p:spPr bwMode="auto">
              <a:xfrm rot="11117531">
                <a:off x="10567547" y="2794141"/>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66" name="AutoShape 2">
                <a:extLst>
                  <a:ext uri="{FF2B5EF4-FFF2-40B4-BE49-F238E27FC236}">
                    <a16:creationId xmlns:a16="http://schemas.microsoft.com/office/drawing/2014/main" id="{A184843B-59B3-72FB-72EF-C56F810225EB}"/>
                  </a:ext>
                </a:extLst>
              </p:cNvPr>
              <p:cNvSpPr>
                <a:spLocks/>
              </p:cNvSpPr>
              <p:nvPr/>
            </p:nvSpPr>
            <p:spPr bwMode="auto">
              <a:xfrm rot="11117531">
                <a:off x="10458336" y="4573990"/>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68" name="AutoShape 2">
                <a:extLst>
                  <a:ext uri="{FF2B5EF4-FFF2-40B4-BE49-F238E27FC236}">
                    <a16:creationId xmlns:a16="http://schemas.microsoft.com/office/drawing/2014/main" id="{3FD0CD67-B06D-E03A-96A0-0D41EBFAD7DD}"/>
                  </a:ext>
                </a:extLst>
              </p:cNvPr>
              <p:cNvSpPr>
                <a:spLocks/>
              </p:cNvSpPr>
              <p:nvPr/>
            </p:nvSpPr>
            <p:spPr bwMode="auto">
              <a:xfrm rot="11117531">
                <a:off x="10404586" y="4423717"/>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69" name="AutoShape 2">
                <a:extLst>
                  <a:ext uri="{FF2B5EF4-FFF2-40B4-BE49-F238E27FC236}">
                    <a16:creationId xmlns:a16="http://schemas.microsoft.com/office/drawing/2014/main" id="{C4B0A78B-E339-1427-C520-20199DB41093}"/>
                  </a:ext>
                </a:extLst>
              </p:cNvPr>
              <p:cNvSpPr>
                <a:spLocks/>
              </p:cNvSpPr>
              <p:nvPr/>
            </p:nvSpPr>
            <p:spPr bwMode="auto">
              <a:xfrm rot="11117531">
                <a:off x="10429827" y="4185906"/>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70" name="AutoShape 2">
                <a:extLst>
                  <a:ext uri="{FF2B5EF4-FFF2-40B4-BE49-F238E27FC236}">
                    <a16:creationId xmlns:a16="http://schemas.microsoft.com/office/drawing/2014/main" id="{93A3878E-927A-990D-5D84-C3081B697545}"/>
                  </a:ext>
                </a:extLst>
              </p:cNvPr>
              <p:cNvSpPr>
                <a:spLocks/>
              </p:cNvSpPr>
              <p:nvPr/>
            </p:nvSpPr>
            <p:spPr bwMode="auto">
              <a:xfrm rot="11117531">
                <a:off x="10414941" y="3974914"/>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71" name="AutoShape 2">
                <a:extLst>
                  <a:ext uri="{FF2B5EF4-FFF2-40B4-BE49-F238E27FC236}">
                    <a16:creationId xmlns:a16="http://schemas.microsoft.com/office/drawing/2014/main" id="{D0224406-EA66-6BB0-653F-D175F6C6B3AA}"/>
                  </a:ext>
                </a:extLst>
              </p:cNvPr>
              <p:cNvSpPr>
                <a:spLocks/>
              </p:cNvSpPr>
              <p:nvPr/>
            </p:nvSpPr>
            <p:spPr bwMode="auto">
              <a:xfrm rot="11117531">
                <a:off x="10414941" y="3763924"/>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72" name="AutoShape 2">
                <a:extLst>
                  <a:ext uri="{FF2B5EF4-FFF2-40B4-BE49-F238E27FC236}">
                    <a16:creationId xmlns:a16="http://schemas.microsoft.com/office/drawing/2014/main" id="{04CC39E6-9BE9-3BFF-F4CE-3F9EC9D33EF2}"/>
                  </a:ext>
                </a:extLst>
              </p:cNvPr>
              <p:cNvSpPr>
                <a:spLocks/>
              </p:cNvSpPr>
              <p:nvPr/>
            </p:nvSpPr>
            <p:spPr bwMode="auto">
              <a:xfrm rot="11117531">
                <a:off x="10721631" y="4051643"/>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73" name="AutoShape 2">
                <a:extLst>
                  <a:ext uri="{FF2B5EF4-FFF2-40B4-BE49-F238E27FC236}">
                    <a16:creationId xmlns:a16="http://schemas.microsoft.com/office/drawing/2014/main" id="{99E11CFF-6BEF-4D72-FBE6-03951A594ECE}"/>
                  </a:ext>
                </a:extLst>
              </p:cNvPr>
              <p:cNvSpPr>
                <a:spLocks/>
              </p:cNvSpPr>
              <p:nvPr/>
            </p:nvSpPr>
            <p:spPr bwMode="auto">
              <a:xfrm rot="11117531">
                <a:off x="10707664" y="4282923"/>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74" name="AutoShape 2">
                <a:extLst>
                  <a:ext uri="{FF2B5EF4-FFF2-40B4-BE49-F238E27FC236}">
                    <a16:creationId xmlns:a16="http://schemas.microsoft.com/office/drawing/2014/main" id="{2ADA3708-BA7F-B3AC-AF50-56D8E9CE4676}"/>
                  </a:ext>
                </a:extLst>
              </p:cNvPr>
              <p:cNvSpPr>
                <a:spLocks/>
              </p:cNvSpPr>
              <p:nvPr/>
            </p:nvSpPr>
            <p:spPr bwMode="auto">
              <a:xfrm rot="11117531">
                <a:off x="10661522" y="3858888"/>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75" name="AutoShape 2">
                <a:extLst>
                  <a:ext uri="{FF2B5EF4-FFF2-40B4-BE49-F238E27FC236}">
                    <a16:creationId xmlns:a16="http://schemas.microsoft.com/office/drawing/2014/main" id="{BDF62352-6C1A-0C96-CD4A-4E89FFCD7C08}"/>
                  </a:ext>
                </a:extLst>
              </p:cNvPr>
              <p:cNvSpPr>
                <a:spLocks/>
              </p:cNvSpPr>
              <p:nvPr/>
            </p:nvSpPr>
            <p:spPr bwMode="auto">
              <a:xfrm rot="11117531">
                <a:off x="10750644" y="3802716"/>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76" name="AutoShape 2">
                <a:extLst>
                  <a:ext uri="{FF2B5EF4-FFF2-40B4-BE49-F238E27FC236}">
                    <a16:creationId xmlns:a16="http://schemas.microsoft.com/office/drawing/2014/main" id="{27F1273B-FF57-CEC4-54F5-A44880CD1EAC}"/>
                  </a:ext>
                </a:extLst>
              </p:cNvPr>
              <p:cNvSpPr>
                <a:spLocks/>
              </p:cNvSpPr>
              <p:nvPr/>
            </p:nvSpPr>
            <p:spPr bwMode="auto">
              <a:xfrm rot="11117531">
                <a:off x="10735758" y="3591724"/>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77" name="AutoShape 2">
                <a:extLst>
                  <a:ext uri="{FF2B5EF4-FFF2-40B4-BE49-F238E27FC236}">
                    <a16:creationId xmlns:a16="http://schemas.microsoft.com/office/drawing/2014/main" id="{340ED35C-9C1A-084E-40CA-A421BFCEE02D}"/>
                  </a:ext>
                </a:extLst>
              </p:cNvPr>
              <p:cNvSpPr>
                <a:spLocks/>
              </p:cNvSpPr>
              <p:nvPr/>
            </p:nvSpPr>
            <p:spPr bwMode="auto">
              <a:xfrm rot="11117531">
                <a:off x="10567547" y="3501665"/>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78" name="AutoShape 2">
                <a:extLst>
                  <a:ext uri="{FF2B5EF4-FFF2-40B4-BE49-F238E27FC236}">
                    <a16:creationId xmlns:a16="http://schemas.microsoft.com/office/drawing/2014/main" id="{6A5FA6D7-5C52-F8D5-2A23-4331484EE3C7}"/>
                  </a:ext>
                </a:extLst>
              </p:cNvPr>
              <p:cNvSpPr>
                <a:spLocks/>
              </p:cNvSpPr>
              <p:nvPr/>
            </p:nvSpPr>
            <p:spPr bwMode="auto">
              <a:xfrm rot="11117531">
                <a:off x="10721633" y="3427881"/>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79" name="AutoShape 2">
                <a:extLst>
                  <a:ext uri="{FF2B5EF4-FFF2-40B4-BE49-F238E27FC236}">
                    <a16:creationId xmlns:a16="http://schemas.microsoft.com/office/drawing/2014/main" id="{40800434-C5F1-D752-67B3-F8CB9EA8B8A8}"/>
                  </a:ext>
                </a:extLst>
              </p:cNvPr>
              <p:cNvSpPr>
                <a:spLocks/>
              </p:cNvSpPr>
              <p:nvPr/>
            </p:nvSpPr>
            <p:spPr bwMode="auto">
              <a:xfrm rot="11117531">
                <a:off x="10681245" y="3281140"/>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80" name="AutoShape 2">
                <a:extLst>
                  <a:ext uri="{FF2B5EF4-FFF2-40B4-BE49-F238E27FC236}">
                    <a16:creationId xmlns:a16="http://schemas.microsoft.com/office/drawing/2014/main" id="{0D3A6A4D-03CE-0462-0239-DF01923C99C4}"/>
                  </a:ext>
                </a:extLst>
              </p:cNvPr>
              <p:cNvSpPr>
                <a:spLocks/>
              </p:cNvSpPr>
              <p:nvPr/>
            </p:nvSpPr>
            <p:spPr bwMode="auto">
              <a:xfrm rot="11117531">
                <a:off x="10462260" y="2474787"/>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81" name="AutoShape 2">
                <a:extLst>
                  <a:ext uri="{FF2B5EF4-FFF2-40B4-BE49-F238E27FC236}">
                    <a16:creationId xmlns:a16="http://schemas.microsoft.com/office/drawing/2014/main" id="{17B80E47-BC80-033E-1162-4FE114F4A57C}"/>
                  </a:ext>
                </a:extLst>
              </p:cNvPr>
              <p:cNvSpPr>
                <a:spLocks/>
              </p:cNvSpPr>
              <p:nvPr/>
            </p:nvSpPr>
            <p:spPr bwMode="auto">
              <a:xfrm rot="11117531">
                <a:off x="10530859" y="2585670"/>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82" name="AutoShape 2">
                <a:extLst>
                  <a:ext uri="{FF2B5EF4-FFF2-40B4-BE49-F238E27FC236}">
                    <a16:creationId xmlns:a16="http://schemas.microsoft.com/office/drawing/2014/main" id="{3189C740-6313-2B86-8B33-89550E67EA5D}"/>
                  </a:ext>
                </a:extLst>
              </p:cNvPr>
              <p:cNvSpPr>
                <a:spLocks/>
              </p:cNvSpPr>
              <p:nvPr/>
            </p:nvSpPr>
            <p:spPr bwMode="auto">
              <a:xfrm rot="11117531">
                <a:off x="10508402" y="2263793"/>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83" name="AutoShape 2">
                <a:extLst>
                  <a:ext uri="{FF2B5EF4-FFF2-40B4-BE49-F238E27FC236}">
                    <a16:creationId xmlns:a16="http://schemas.microsoft.com/office/drawing/2014/main" id="{22ECB6A3-D956-6934-8F8C-7259F73FF65E}"/>
                  </a:ext>
                </a:extLst>
              </p:cNvPr>
              <p:cNvSpPr>
                <a:spLocks/>
              </p:cNvSpPr>
              <p:nvPr/>
            </p:nvSpPr>
            <p:spPr bwMode="auto">
              <a:xfrm rot="11117531">
                <a:off x="10475947" y="2035122"/>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84" name="AutoShape 2">
                <a:extLst>
                  <a:ext uri="{FF2B5EF4-FFF2-40B4-BE49-F238E27FC236}">
                    <a16:creationId xmlns:a16="http://schemas.microsoft.com/office/drawing/2014/main" id="{E1875516-EF00-326C-B845-D090945FCDAA}"/>
                  </a:ext>
                </a:extLst>
              </p:cNvPr>
              <p:cNvSpPr>
                <a:spLocks/>
              </p:cNvSpPr>
              <p:nvPr/>
            </p:nvSpPr>
            <p:spPr bwMode="auto">
              <a:xfrm rot="11117531">
                <a:off x="10518757" y="1814991"/>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85" name="AutoShape 2">
                <a:extLst>
                  <a:ext uri="{FF2B5EF4-FFF2-40B4-BE49-F238E27FC236}">
                    <a16:creationId xmlns:a16="http://schemas.microsoft.com/office/drawing/2014/main" id="{6B6F6E75-3641-54B9-805E-6EA5213ABA0B}"/>
                  </a:ext>
                </a:extLst>
              </p:cNvPr>
              <p:cNvSpPr>
                <a:spLocks/>
              </p:cNvSpPr>
              <p:nvPr/>
            </p:nvSpPr>
            <p:spPr bwMode="auto">
              <a:xfrm rot="11117531">
                <a:off x="10342575" y="1749380"/>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86" name="AutoShape 2">
                <a:extLst>
                  <a:ext uri="{FF2B5EF4-FFF2-40B4-BE49-F238E27FC236}">
                    <a16:creationId xmlns:a16="http://schemas.microsoft.com/office/drawing/2014/main" id="{86B0ED58-B61B-E8D3-06E4-5E98DD74E400}"/>
                  </a:ext>
                </a:extLst>
              </p:cNvPr>
              <p:cNvSpPr>
                <a:spLocks/>
              </p:cNvSpPr>
              <p:nvPr/>
            </p:nvSpPr>
            <p:spPr bwMode="auto">
              <a:xfrm rot="11117531">
                <a:off x="10391865" y="2745673"/>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87" name="AutoShape 2">
                <a:extLst>
                  <a:ext uri="{FF2B5EF4-FFF2-40B4-BE49-F238E27FC236}">
                    <a16:creationId xmlns:a16="http://schemas.microsoft.com/office/drawing/2014/main" id="{EE0CE4BA-0D8E-F154-CE5B-76543BCEB891}"/>
                  </a:ext>
                </a:extLst>
              </p:cNvPr>
              <p:cNvSpPr>
                <a:spLocks/>
              </p:cNvSpPr>
              <p:nvPr/>
            </p:nvSpPr>
            <p:spPr bwMode="auto">
              <a:xfrm rot="11117531">
                <a:off x="10338115" y="2595399"/>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88" name="AutoShape 2">
                <a:extLst>
                  <a:ext uri="{FF2B5EF4-FFF2-40B4-BE49-F238E27FC236}">
                    <a16:creationId xmlns:a16="http://schemas.microsoft.com/office/drawing/2014/main" id="{2F8ABA7F-AEBF-DD07-38F7-43F94198DA11}"/>
                  </a:ext>
                </a:extLst>
              </p:cNvPr>
              <p:cNvSpPr>
                <a:spLocks/>
              </p:cNvSpPr>
              <p:nvPr/>
            </p:nvSpPr>
            <p:spPr bwMode="auto">
              <a:xfrm rot="11117531">
                <a:off x="10363356" y="2357589"/>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89" name="AutoShape 2">
                <a:extLst>
                  <a:ext uri="{FF2B5EF4-FFF2-40B4-BE49-F238E27FC236}">
                    <a16:creationId xmlns:a16="http://schemas.microsoft.com/office/drawing/2014/main" id="{A8B1DCA6-6AB5-8C7F-F427-955A057AA2FB}"/>
                  </a:ext>
                </a:extLst>
              </p:cNvPr>
              <p:cNvSpPr>
                <a:spLocks/>
              </p:cNvSpPr>
              <p:nvPr/>
            </p:nvSpPr>
            <p:spPr bwMode="auto">
              <a:xfrm rot="11117531">
                <a:off x="10348470" y="2146597"/>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0" name="AutoShape 2">
                <a:extLst>
                  <a:ext uri="{FF2B5EF4-FFF2-40B4-BE49-F238E27FC236}">
                    <a16:creationId xmlns:a16="http://schemas.microsoft.com/office/drawing/2014/main" id="{6D600721-C54F-E217-97CE-36311CB77887}"/>
                  </a:ext>
                </a:extLst>
              </p:cNvPr>
              <p:cNvSpPr>
                <a:spLocks/>
              </p:cNvSpPr>
              <p:nvPr/>
            </p:nvSpPr>
            <p:spPr bwMode="auto">
              <a:xfrm rot="11117531">
                <a:off x="10348470" y="1935607"/>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1" name="AutoShape 2">
                <a:extLst>
                  <a:ext uri="{FF2B5EF4-FFF2-40B4-BE49-F238E27FC236}">
                    <a16:creationId xmlns:a16="http://schemas.microsoft.com/office/drawing/2014/main" id="{DE62E702-EC0C-4A06-C7BF-8CFCC7A92D0C}"/>
                  </a:ext>
                </a:extLst>
              </p:cNvPr>
              <p:cNvSpPr>
                <a:spLocks/>
              </p:cNvSpPr>
              <p:nvPr/>
            </p:nvSpPr>
            <p:spPr bwMode="auto">
              <a:xfrm rot="11117531">
                <a:off x="10655160" y="2223326"/>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2" name="AutoShape 2">
                <a:extLst>
                  <a:ext uri="{FF2B5EF4-FFF2-40B4-BE49-F238E27FC236}">
                    <a16:creationId xmlns:a16="http://schemas.microsoft.com/office/drawing/2014/main" id="{2C2A9E1B-B2CA-9043-15BD-2CBBB29B03B3}"/>
                  </a:ext>
                </a:extLst>
              </p:cNvPr>
              <p:cNvSpPr>
                <a:spLocks/>
              </p:cNvSpPr>
              <p:nvPr/>
            </p:nvSpPr>
            <p:spPr bwMode="auto">
              <a:xfrm rot="11117531">
                <a:off x="10641193" y="2454606"/>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3" name="AutoShape 2">
                <a:extLst>
                  <a:ext uri="{FF2B5EF4-FFF2-40B4-BE49-F238E27FC236}">
                    <a16:creationId xmlns:a16="http://schemas.microsoft.com/office/drawing/2014/main" id="{A7C229B0-C528-AF46-71B6-2CE956B4795E}"/>
                  </a:ext>
                </a:extLst>
              </p:cNvPr>
              <p:cNvSpPr>
                <a:spLocks/>
              </p:cNvSpPr>
              <p:nvPr/>
            </p:nvSpPr>
            <p:spPr bwMode="auto">
              <a:xfrm rot="11117531">
                <a:off x="10595051" y="2030570"/>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4" name="AutoShape 2">
                <a:extLst>
                  <a:ext uri="{FF2B5EF4-FFF2-40B4-BE49-F238E27FC236}">
                    <a16:creationId xmlns:a16="http://schemas.microsoft.com/office/drawing/2014/main" id="{314777D5-7DB7-BF54-17F1-0095E4B5FAC2}"/>
                  </a:ext>
                </a:extLst>
              </p:cNvPr>
              <p:cNvSpPr>
                <a:spLocks/>
              </p:cNvSpPr>
              <p:nvPr/>
            </p:nvSpPr>
            <p:spPr bwMode="auto">
              <a:xfrm rot="11117531">
                <a:off x="10684173" y="1974398"/>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5" name="AutoShape 2">
                <a:extLst>
                  <a:ext uri="{FF2B5EF4-FFF2-40B4-BE49-F238E27FC236}">
                    <a16:creationId xmlns:a16="http://schemas.microsoft.com/office/drawing/2014/main" id="{5D2B7F4F-1322-CF18-68EB-922ABDA7B6EF}"/>
                  </a:ext>
                </a:extLst>
              </p:cNvPr>
              <p:cNvSpPr>
                <a:spLocks/>
              </p:cNvSpPr>
              <p:nvPr/>
            </p:nvSpPr>
            <p:spPr bwMode="auto">
              <a:xfrm rot="11117531">
                <a:off x="10669287" y="1763406"/>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6" name="AutoShape 2">
                <a:extLst>
                  <a:ext uri="{FF2B5EF4-FFF2-40B4-BE49-F238E27FC236}">
                    <a16:creationId xmlns:a16="http://schemas.microsoft.com/office/drawing/2014/main" id="{50415BF0-BBB7-9E36-D972-31943DCF85B0}"/>
                  </a:ext>
                </a:extLst>
              </p:cNvPr>
              <p:cNvSpPr>
                <a:spLocks/>
              </p:cNvSpPr>
              <p:nvPr/>
            </p:nvSpPr>
            <p:spPr bwMode="auto">
              <a:xfrm rot="11117531">
                <a:off x="10501076" y="1673348"/>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7" name="AutoShape 2">
                <a:extLst>
                  <a:ext uri="{FF2B5EF4-FFF2-40B4-BE49-F238E27FC236}">
                    <a16:creationId xmlns:a16="http://schemas.microsoft.com/office/drawing/2014/main" id="{EF84F64A-B7BB-8E80-5361-85FD97BF13A7}"/>
                  </a:ext>
                </a:extLst>
              </p:cNvPr>
              <p:cNvSpPr>
                <a:spLocks/>
              </p:cNvSpPr>
              <p:nvPr/>
            </p:nvSpPr>
            <p:spPr bwMode="auto">
              <a:xfrm rot="11117531">
                <a:off x="10655162" y="1599564"/>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8" name="AutoShape 2">
                <a:extLst>
                  <a:ext uri="{FF2B5EF4-FFF2-40B4-BE49-F238E27FC236}">
                    <a16:creationId xmlns:a16="http://schemas.microsoft.com/office/drawing/2014/main" id="{225308F8-6F45-AA69-8519-67432301772D}"/>
                  </a:ext>
                </a:extLst>
              </p:cNvPr>
              <p:cNvSpPr>
                <a:spLocks/>
              </p:cNvSpPr>
              <p:nvPr/>
            </p:nvSpPr>
            <p:spPr bwMode="auto">
              <a:xfrm rot="11117531">
                <a:off x="10796786" y="3048459"/>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99" name="AutoShape 2">
                <a:extLst>
                  <a:ext uri="{FF2B5EF4-FFF2-40B4-BE49-F238E27FC236}">
                    <a16:creationId xmlns:a16="http://schemas.microsoft.com/office/drawing/2014/main" id="{995705A3-B824-7278-327F-F5F6B970A02D}"/>
                  </a:ext>
                </a:extLst>
              </p:cNvPr>
              <p:cNvSpPr>
                <a:spLocks/>
              </p:cNvSpPr>
              <p:nvPr/>
            </p:nvSpPr>
            <p:spPr bwMode="auto">
              <a:xfrm rot="11117531">
                <a:off x="10752162" y="4444421"/>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0" name="AutoShape 2">
                <a:extLst>
                  <a:ext uri="{FF2B5EF4-FFF2-40B4-BE49-F238E27FC236}">
                    <a16:creationId xmlns:a16="http://schemas.microsoft.com/office/drawing/2014/main" id="{D8D054A4-6B8F-55EF-3D55-BC2D81451443}"/>
                  </a:ext>
                </a:extLst>
              </p:cNvPr>
              <p:cNvSpPr>
                <a:spLocks/>
              </p:cNvSpPr>
              <p:nvPr/>
            </p:nvSpPr>
            <p:spPr bwMode="auto">
              <a:xfrm rot="11117531">
                <a:off x="10320555" y="4589807"/>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1" name="AutoShape 2">
                <a:extLst>
                  <a:ext uri="{FF2B5EF4-FFF2-40B4-BE49-F238E27FC236}">
                    <a16:creationId xmlns:a16="http://schemas.microsoft.com/office/drawing/2014/main" id="{2433D19B-850F-8D75-063C-35605EDA7CE6}"/>
                  </a:ext>
                </a:extLst>
              </p:cNvPr>
              <p:cNvSpPr>
                <a:spLocks/>
              </p:cNvSpPr>
              <p:nvPr/>
            </p:nvSpPr>
            <p:spPr bwMode="auto">
              <a:xfrm rot="11117531">
                <a:off x="10783143" y="2191259"/>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2" name="AutoShape 2">
                <a:extLst>
                  <a:ext uri="{FF2B5EF4-FFF2-40B4-BE49-F238E27FC236}">
                    <a16:creationId xmlns:a16="http://schemas.microsoft.com/office/drawing/2014/main" id="{A9A4D94A-8976-F7A7-3C09-4BCE5A27C81A}"/>
                  </a:ext>
                </a:extLst>
              </p:cNvPr>
              <p:cNvSpPr>
                <a:spLocks/>
              </p:cNvSpPr>
              <p:nvPr/>
            </p:nvSpPr>
            <p:spPr bwMode="auto">
              <a:xfrm rot="11117531">
                <a:off x="10307182" y="3852696"/>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3" name="AutoShape 2">
                <a:extLst>
                  <a:ext uri="{FF2B5EF4-FFF2-40B4-BE49-F238E27FC236}">
                    <a16:creationId xmlns:a16="http://schemas.microsoft.com/office/drawing/2014/main" id="{E4370859-DA22-5C72-3C58-A41795FF339B}"/>
                  </a:ext>
                </a:extLst>
              </p:cNvPr>
              <p:cNvSpPr>
                <a:spLocks/>
              </p:cNvSpPr>
              <p:nvPr/>
            </p:nvSpPr>
            <p:spPr bwMode="auto">
              <a:xfrm rot="11117531">
                <a:off x="10669287" y="2666623"/>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4" name="AutoShape 2">
                <a:extLst>
                  <a:ext uri="{FF2B5EF4-FFF2-40B4-BE49-F238E27FC236}">
                    <a16:creationId xmlns:a16="http://schemas.microsoft.com/office/drawing/2014/main" id="{C2993746-C86A-B9A5-0E09-EB4C8C31E730}"/>
                  </a:ext>
                </a:extLst>
              </p:cNvPr>
              <p:cNvSpPr>
                <a:spLocks/>
              </p:cNvSpPr>
              <p:nvPr/>
            </p:nvSpPr>
            <p:spPr bwMode="auto">
              <a:xfrm rot="11117531">
                <a:off x="10676812" y="4568413"/>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5" name="AutoShape 2">
                <a:extLst>
                  <a:ext uri="{FF2B5EF4-FFF2-40B4-BE49-F238E27FC236}">
                    <a16:creationId xmlns:a16="http://schemas.microsoft.com/office/drawing/2014/main" id="{FB047432-D81F-1752-8D15-71EAA6FBABAE}"/>
                  </a:ext>
                </a:extLst>
              </p:cNvPr>
              <p:cNvSpPr>
                <a:spLocks/>
              </p:cNvSpPr>
              <p:nvPr/>
            </p:nvSpPr>
            <p:spPr bwMode="auto">
              <a:xfrm rot="11117531">
                <a:off x="10667157" y="2851565"/>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6" name="AutoShape 2">
                <a:extLst>
                  <a:ext uri="{FF2B5EF4-FFF2-40B4-BE49-F238E27FC236}">
                    <a16:creationId xmlns:a16="http://schemas.microsoft.com/office/drawing/2014/main" id="{1096C1A6-EA3E-47F7-4EB9-1FCD1514050E}"/>
                  </a:ext>
                </a:extLst>
              </p:cNvPr>
              <p:cNvSpPr>
                <a:spLocks/>
              </p:cNvSpPr>
              <p:nvPr/>
            </p:nvSpPr>
            <p:spPr bwMode="auto">
              <a:xfrm rot="11117531">
                <a:off x="10790413" y="2364306"/>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7" name="AutoShape 2">
                <a:extLst>
                  <a:ext uri="{FF2B5EF4-FFF2-40B4-BE49-F238E27FC236}">
                    <a16:creationId xmlns:a16="http://schemas.microsoft.com/office/drawing/2014/main" id="{CEA6FC90-C505-6D5C-E1D9-EB25D44B7993}"/>
                  </a:ext>
                </a:extLst>
              </p:cNvPr>
              <p:cNvSpPr>
                <a:spLocks/>
              </p:cNvSpPr>
              <p:nvPr/>
            </p:nvSpPr>
            <p:spPr bwMode="auto">
              <a:xfrm rot="11117531">
                <a:off x="10735758" y="1864730"/>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8" name="AutoShape 2">
                <a:extLst>
                  <a:ext uri="{FF2B5EF4-FFF2-40B4-BE49-F238E27FC236}">
                    <a16:creationId xmlns:a16="http://schemas.microsoft.com/office/drawing/2014/main" id="{BFB3A94B-1B02-AACE-9A63-C73F83516AEB}"/>
                  </a:ext>
                </a:extLst>
              </p:cNvPr>
              <p:cNvSpPr>
                <a:spLocks/>
              </p:cNvSpPr>
              <p:nvPr/>
            </p:nvSpPr>
            <p:spPr bwMode="auto">
              <a:xfrm rot="11117531">
                <a:off x="10694682" y="3160717"/>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09" name="AutoShape 2">
                <a:extLst>
                  <a:ext uri="{FF2B5EF4-FFF2-40B4-BE49-F238E27FC236}">
                    <a16:creationId xmlns:a16="http://schemas.microsoft.com/office/drawing/2014/main" id="{C94A934D-5382-13D2-A9F5-E55CDED14C80}"/>
                  </a:ext>
                </a:extLst>
              </p:cNvPr>
              <p:cNvSpPr>
                <a:spLocks/>
              </p:cNvSpPr>
              <p:nvPr/>
            </p:nvSpPr>
            <p:spPr bwMode="auto">
              <a:xfrm rot="11117531">
                <a:off x="10342575" y="4096154"/>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10" name="AutoShape 2">
                <a:extLst>
                  <a:ext uri="{FF2B5EF4-FFF2-40B4-BE49-F238E27FC236}">
                    <a16:creationId xmlns:a16="http://schemas.microsoft.com/office/drawing/2014/main" id="{AD53DB3E-F315-2752-1C9D-F6CC62E42921}"/>
                  </a:ext>
                </a:extLst>
              </p:cNvPr>
              <p:cNvSpPr>
                <a:spLocks/>
              </p:cNvSpPr>
              <p:nvPr/>
            </p:nvSpPr>
            <p:spPr bwMode="auto">
              <a:xfrm rot="11117531">
                <a:off x="10325804" y="4295754"/>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11" name="AutoShape 2">
                <a:extLst>
                  <a:ext uri="{FF2B5EF4-FFF2-40B4-BE49-F238E27FC236}">
                    <a16:creationId xmlns:a16="http://schemas.microsoft.com/office/drawing/2014/main" id="{DED7E13D-3F9C-9C4C-5698-4F01CF7B3A4A}"/>
                  </a:ext>
                </a:extLst>
              </p:cNvPr>
              <p:cNvSpPr>
                <a:spLocks/>
              </p:cNvSpPr>
              <p:nvPr/>
            </p:nvSpPr>
            <p:spPr bwMode="auto">
              <a:xfrm rot="11117531">
                <a:off x="10559423" y="4659509"/>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12" name="AutoShape 2">
                <a:extLst>
                  <a:ext uri="{FF2B5EF4-FFF2-40B4-BE49-F238E27FC236}">
                    <a16:creationId xmlns:a16="http://schemas.microsoft.com/office/drawing/2014/main" id="{5FF2667F-8E12-0FC2-16D4-80287689D6E6}"/>
                  </a:ext>
                </a:extLst>
              </p:cNvPr>
              <p:cNvSpPr>
                <a:spLocks/>
              </p:cNvSpPr>
              <p:nvPr/>
            </p:nvSpPr>
            <p:spPr bwMode="auto">
              <a:xfrm rot="11117531">
                <a:off x="10322031" y="3660820"/>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13" name="AutoShape 2">
                <a:extLst>
                  <a:ext uri="{FF2B5EF4-FFF2-40B4-BE49-F238E27FC236}">
                    <a16:creationId xmlns:a16="http://schemas.microsoft.com/office/drawing/2014/main" id="{E580AEB4-EED0-7B6D-85B0-62F3CFFC6781}"/>
                  </a:ext>
                </a:extLst>
              </p:cNvPr>
              <p:cNvSpPr>
                <a:spLocks/>
              </p:cNvSpPr>
              <p:nvPr/>
            </p:nvSpPr>
            <p:spPr bwMode="auto">
              <a:xfrm rot="11117531">
                <a:off x="10450728" y="3620455"/>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14" name="AutoShape 2">
                <a:extLst>
                  <a:ext uri="{FF2B5EF4-FFF2-40B4-BE49-F238E27FC236}">
                    <a16:creationId xmlns:a16="http://schemas.microsoft.com/office/drawing/2014/main" id="{345F2E62-B0BB-E37B-B9DE-DEEFE0BF0942}"/>
                  </a:ext>
                </a:extLst>
              </p:cNvPr>
              <p:cNvSpPr>
                <a:spLocks/>
              </p:cNvSpPr>
              <p:nvPr/>
            </p:nvSpPr>
            <p:spPr bwMode="auto">
              <a:xfrm rot="11117531">
                <a:off x="10793014" y="2786178"/>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15" name="AutoShape 2">
                <a:extLst>
                  <a:ext uri="{FF2B5EF4-FFF2-40B4-BE49-F238E27FC236}">
                    <a16:creationId xmlns:a16="http://schemas.microsoft.com/office/drawing/2014/main" id="{A4C9E2C7-9070-7B52-EBB2-5A57143584A4}"/>
                  </a:ext>
                </a:extLst>
              </p:cNvPr>
              <p:cNvSpPr>
                <a:spLocks/>
              </p:cNvSpPr>
              <p:nvPr/>
            </p:nvSpPr>
            <p:spPr bwMode="auto">
              <a:xfrm rot="11117531">
                <a:off x="10338117" y="3489044"/>
                <a:ext cx="83801" cy="95842"/>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20" name="Soleil 98">
                <a:extLst>
                  <a:ext uri="{FF2B5EF4-FFF2-40B4-BE49-F238E27FC236}">
                    <a16:creationId xmlns:a16="http://schemas.microsoft.com/office/drawing/2014/main" id="{79AE0BF1-710B-DC09-4056-79AD9A41FB32}"/>
                  </a:ext>
                </a:extLst>
              </p:cNvPr>
              <p:cNvSpPr/>
              <p:nvPr/>
            </p:nvSpPr>
            <p:spPr>
              <a:xfrm rot="13220079">
                <a:off x="10359766" y="2632658"/>
                <a:ext cx="413406" cy="477165"/>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6" name="Rectangle 215">
              <a:extLst>
                <a:ext uri="{FF2B5EF4-FFF2-40B4-BE49-F238E27FC236}">
                  <a16:creationId xmlns:a16="http://schemas.microsoft.com/office/drawing/2014/main" id="{CD430DDD-3343-0592-9AFC-8B3351426889}"/>
                </a:ext>
              </a:extLst>
            </p:cNvPr>
            <p:cNvSpPr/>
            <p:nvPr/>
          </p:nvSpPr>
          <p:spPr>
            <a:xfrm rot="10800000">
              <a:off x="6696139" y="2821735"/>
              <a:ext cx="1747582" cy="70225"/>
            </a:xfrm>
            <a:prstGeom prst="rect">
              <a:avLst/>
            </a:prstGeom>
            <a:gradFill flip="none" rotWithShape="1">
              <a:gsLst>
                <a:gs pos="0">
                  <a:srgbClr val="FF0000"/>
                </a:gs>
                <a:gs pos="54000">
                  <a:srgbClr val="00B0F0"/>
                </a:gs>
                <a:gs pos="100000">
                  <a:srgbClr val="7030A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3" name="ZoneTexte 9">
              <a:extLst>
                <a:ext uri="{FF2B5EF4-FFF2-40B4-BE49-F238E27FC236}">
                  <a16:creationId xmlns:a16="http://schemas.microsoft.com/office/drawing/2014/main" id="{D88FB273-1311-0DF7-9E61-A50966C5F453}"/>
                </a:ext>
              </a:extLst>
            </p:cNvPr>
            <p:cNvSpPr txBox="1"/>
            <p:nvPr/>
          </p:nvSpPr>
          <p:spPr>
            <a:xfrm>
              <a:off x="9485129" y="2522242"/>
              <a:ext cx="1018551" cy="282344"/>
            </a:xfrm>
            <a:prstGeom prst="rect">
              <a:avLst/>
            </a:prstGeom>
            <a:noFill/>
          </p:spPr>
          <p:txBody>
            <a:bodyPr wrap="square" rtlCol="0">
              <a:spAutoFit/>
            </a:bodyPr>
            <a:lstStyle/>
            <a:p>
              <a:pPr algn="ctr"/>
              <a:r>
                <a:rPr lang="fr-FR" b="1" dirty="0"/>
                <a:t>Laser </a:t>
              </a:r>
              <a:r>
                <a:rPr lang="fr-FR" b="1" dirty="0" err="1"/>
                <a:t>beam</a:t>
              </a:r>
              <a:endParaRPr lang="fr-FR" b="1" dirty="0"/>
            </a:p>
          </p:txBody>
        </p:sp>
      </p:grpSp>
      <p:sp>
        <p:nvSpPr>
          <p:cNvPr id="225" name="TextBox 224">
            <a:extLst>
              <a:ext uri="{FF2B5EF4-FFF2-40B4-BE49-F238E27FC236}">
                <a16:creationId xmlns:a16="http://schemas.microsoft.com/office/drawing/2014/main" id="{84EDDE0B-861A-7FF6-A600-CAE4B3376CFD}"/>
              </a:ext>
            </a:extLst>
          </p:cNvPr>
          <p:cNvSpPr txBox="1"/>
          <p:nvPr/>
        </p:nvSpPr>
        <p:spPr>
          <a:xfrm>
            <a:off x="6653892" y="1355210"/>
            <a:ext cx="1953410" cy="523220"/>
          </a:xfrm>
          <a:prstGeom prst="rect">
            <a:avLst/>
          </a:prstGeom>
          <a:noFill/>
        </p:spPr>
        <p:txBody>
          <a:bodyPr wrap="square">
            <a:spAutoFit/>
          </a:bodyPr>
          <a:lstStyle/>
          <a:p>
            <a:r>
              <a:rPr lang="en-US" sz="1400" b="1" dirty="0"/>
              <a:t>Low sample pressure</a:t>
            </a:r>
          </a:p>
          <a:p>
            <a:r>
              <a:rPr lang="en-US" sz="1400" b="1" dirty="0"/>
              <a:t>low flow rate</a:t>
            </a:r>
          </a:p>
        </p:txBody>
      </p:sp>
      <p:sp>
        <p:nvSpPr>
          <p:cNvPr id="226" name="TextBox 225">
            <a:extLst>
              <a:ext uri="{FF2B5EF4-FFF2-40B4-BE49-F238E27FC236}">
                <a16:creationId xmlns:a16="http://schemas.microsoft.com/office/drawing/2014/main" id="{D94BC0E9-F88F-1342-4AAA-481A6212D2D8}"/>
              </a:ext>
            </a:extLst>
          </p:cNvPr>
          <p:cNvSpPr txBox="1"/>
          <p:nvPr/>
        </p:nvSpPr>
        <p:spPr>
          <a:xfrm>
            <a:off x="10353384" y="1355210"/>
            <a:ext cx="2239569" cy="523220"/>
          </a:xfrm>
          <a:prstGeom prst="rect">
            <a:avLst/>
          </a:prstGeom>
          <a:noFill/>
        </p:spPr>
        <p:txBody>
          <a:bodyPr wrap="square">
            <a:spAutoFit/>
          </a:bodyPr>
          <a:lstStyle/>
          <a:p>
            <a:pPr algn="just"/>
            <a:r>
              <a:rPr lang="en-US" sz="1400" b="1" dirty="0"/>
              <a:t>High sample pressure</a:t>
            </a:r>
          </a:p>
          <a:p>
            <a:pPr algn="just"/>
            <a:r>
              <a:rPr lang="en-US" sz="1400" b="1" dirty="0"/>
              <a:t>high flow rate</a:t>
            </a:r>
          </a:p>
        </p:txBody>
      </p:sp>
      <p:sp>
        <p:nvSpPr>
          <p:cNvPr id="228" name="A look inside the box">
            <a:extLst>
              <a:ext uri="{FF2B5EF4-FFF2-40B4-BE49-F238E27FC236}">
                <a16:creationId xmlns:a16="http://schemas.microsoft.com/office/drawing/2014/main" id="{14E1967B-26AC-F909-21C9-1966C847101C}"/>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229" name="TextBox 228">
            <a:extLst>
              <a:ext uri="{FF2B5EF4-FFF2-40B4-BE49-F238E27FC236}">
                <a16:creationId xmlns:a16="http://schemas.microsoft.com/office/drawing/2014/main" id="{495504F9-897E-AA36-BC90-381C89D16A09}"/>
              </a:ext>
            </a:extLst>
          </p:cNvPr>
          <p:cNvSpPr txBox="1"/>
          <p:nvPr/>
        </p:nvSpPr>
        <p:spPr>
          <a:xfrm>
            <a:off x="4476147" y="553777"/>
            <a:ext cx="2492542" cy="584775"/>
          </a:xfrm>
          <a:prstGeom prst="rect">
            <a:avLst/>
          </a:prstGeom>
          <a:noFill/>
        </p:spPr>
        <p:txBody>
          <a:bodyPr wrap="none" rtlCol="0">
            <a:spAutoFit/>
          </a:bodyPr>
          <a:lstStyle/>
          <a:p>
            <a:r>
              <a:rPr lang="en-US" sz="3200" i="1" dirty="0"/>
              <a:t>Fluidic system</a:t>
            </a:r>
          </a:p>
        </p:txBody>
      </p:sp>
      <p:cxnSp>
        <p:nvCxnSpPr>
          <p:cNvPr id="230" name="Straight Arrow Connector 4">
            <a:extLst>
              <a:ext uri="{FF2B5EF4-FFF2-40B4-BE49-F238E27FC236}">
                <a16:creationId xmlns:a16="http://schemas.microsoft.com/office/drawing/2014/main" id="{890EBF06-F2C0-A112-2005-8AC68D3AF353}"/>
              </a:ext>
            </a:extLst>
          </p:cNvPr>
          <p:cNvCxnSpPr>
            <a:cxnSpLocks/>
          </p:cNvCxnSpPr>
          <p:nvPr/>
        </p:nvCxnSpPr>
        <p:spPr>
          <a:xfrm>
            <a:off x="7327738" y="1936129"/>
            <a:ext cx="273341"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4">
            <a:extLst>
              <a:ext uri="{FF2B5EF4-FFF2-40B4-BE49-F238E27FC236}">
                <a16:creationId xmlns:a16="http://schemas.microsoft.com/office/drawing/2014/main" id="{FF09EC58-AC42-19D4-7C95-E45F917CEC0D}"/>
              </a:ext>
            </a:extLst>
          </p:cNvPr>
          <p:cNvCxnSpPr>
            <a:cxnSpLocks/>
          </p:cNvCxnSpPr>
          <p:nvPr/>
        </p:nvCxnSpPr>
        <p:spPr>
          <a:xfrm flipV="1">
            <a:off x="10861862" y="1929636"/>
            <a:ext cx="800366" cy="649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169C90E-D368-5FB4-07CA-87FBB4B4CC22}"/>
              </a:ext>
            </a:extLst>
          </p:cNvPr>
          <p:cNvSpPr/>
          <p:nvPr/>
        </p:nvSpPr>
        <p:spPr>
          <a:xfrm rot="10800000">
            <a:off x="8849212" y="3679276"/>
            <a:ext cx="2286000" cy="91861"/>
          </a:xfrm>
          <a:prstGeom prst="rect">
            <a:avLst/>
          </a:prstGeom>
          <a:gradFill flip="none" rotWithShape="1">
            <a:gsLst>
              <a:gs pos="0">
                <a:srgbClr val="FF0000"/>
              </a:gs>
              <a:gs pos="54000">
                <a:srgbClr val="00B0F0"/>
              </a:gs>
              <a:gs pos="100000">
                <a:srgbClr val="7030A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9">
            <a:extLst>
              <a:ext uri="{FF2B5EF4-FFF2-40B4-BE49-F238E27FC236}">
                <a16:creationId xmlns:a16="http://schemas.microsoft.com/office/drawing/2014/main" id="{01AA89A4-4A4E-62E9-5947-A11DCB53BECE}"/>
              </a:ext>
            </a:extLst>
          </p:cNvPr>
          <p:cNvSpPr txBox="1"/>
          <p:nvPr/>
        </p:nvSpPr>
        <p:spPr>
          <a:xfrm>
            <a:off x="5004686" y="3339442"/>
            <a:ext cx="1332360" cy="369332"/>
          </a:xfrm>
          <a:prstGeom prst="rect">
            <a:avLst/>
          </a:prstGeom>
          <a:noFill/>
        </p:spPr>
        <p:txBody>
          <a:bodyPr wrap="square" rtlCol="0">
            <a:spAutoFit/>
          </a:bodyPr>
          <a:lstStyle/>
          <a:p>
            <a:pPr algn="ctr"/>
            <a:r>
              <a:rPr lang="fr-FR" b="1" dirty="0"/>
              <a:t>Laser </a:t>
            </a:r>
            <a:r>
              <a:rPr lang="fr-FR" b="1" dirty="0" err="1"/>
              <a:t>beam</a:t>
            </a:r>
            <a:endParaRPr lang="fr-FR" b="1" dirty="0"/>
          </a:p>
        </p:txBody>
      </p:sp>
    </p:spTree>
    <p:extLst>
      <p:ext uri="{BB962C8B-B14F-4D97-AF65-F5344CB8AC3E}">
        <p14:creationId xmlns:p14="http://schemas.microsoft.com/office/powerpoint/2010/main" val="139715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A laser beam coming out of a machine&#10;&#10;Description automatically generated">
            <a:extLst>
              <a:ext uri="{FF2B5EF4-FFF2-40B4-BE49-F238E27FC236}">
                <a16:creationId xmlns:a16="http://schemas.microsoft.com/office/drawing/2014/main" id="{325A0B9C-D5B4-23D0-454D-ED3C71B40309}"/>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55390"/>
            <a:ext cx="12192000" cy="6858000"/>
          </a:xfrm>
          <a:prstGeom prst="rect">
            <a:avLst/>
          </a:prstGeom>
        </p:spPr>
      </p:pic>
      <p:sp>
        <p:nvSpPr>
          <p:cNvPr id="4" name="TextBox 3">
            <a:extLst>
              <a:ext uri="{FF2B5EF4-FFF2-40B4-BE49-F238E27FC236}">
                <a16:creationId xmlns:a16="http://schemas.microsoft.com/office/drawing/2014/main" id="{2AE8281A-8BA2-539A-91BE-10E4C67D87A4}"/>
              </a:ext>
            </a:extLst>
          </p:cNvPr>
          <p:cNvSpPr txBox="1"/>
          <p:nvPr/>
        </p:nvSpPr>
        <p:spPr>
          <a:xfrm>
            <a:off x="738254" y="2214935"/>
            <a:ext cx="3970107" cy="3416320"/>
          </a:xfrm>
          <a:prstGeom prst="rect">
            <a:avLst/>
          </a:prstGeom>
          <a:noFill/>
        </p:spPr>
        <p:txBody>
          <a:bodyPr wrap="square">
            <a:spAutoFit/>
          </a:bodyPr>
          <a:lstStyle/>
          <a:p>
            <a:pPr algn="just"/>
            <a:r>
              <a:rPr lang="en-US" dirty="0"/>
              <a:t>The higher the sample pressure the wider the coaxial stream, resulting in more cells passing the interrogation point in a less than optimal position.</a:t>
            </a:r>
          </a:p>
          <a:p>
            <a:pPr algn="just"/>
            <a:endParaRPr lang="en-US" dirty="0"/>
          </a:p>
          <a:p>
            <a:pPr algn="just"/>
            <a:r>
              <a:rPr lang="en-US" dirty="0"/>
              <a:t>By lowering the sample pressure this narrows the coaxial stream, resulting in cells passing the interrogation point in single file</a:t>
            </a:r>
          </a:p>
          <a:p>
            <a:pPr algn="just"/>
            <a:endParaRPr lang="en-US" dirty="0"/>
          </a:p>
          <a:p>
            <a:pPr algn="just"/>
            <a:r>
              <a:rPr lang="en-US" dirty="0"/>
              <a:t>Results in unequal illumination of cells and increase in coincidence</a:t>
            </a:r>
          </a:p>
        </p:txBody>
      </p:sp>
      <p:sp>
        <p:nvSpPr>
          <p:cNvPr id="5" name="A look inside the box">
            <a:extLst>
              <a:ext uri="{FF2B5EF4-FFF2-40B4-BE49-F238E27FC236}">
                <a16:creationId xmlns:a16="http://schemas.microsoft.com/office/drawing/2014/main" id="{0A3D4153-2E5A-B220-609F-575DCEDC13AC}"/>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6" name="TextBox 5">
            <a:extLst>
              <a:ext uri="{FF2B5EF4-FFF2-40B4-BE49-F238E27FC236}">
                <a16:creationId xmlns:a16="http://schemas.microsoft.com/office/drawing/2014/main" id="{89BF9E91-01E0-50A9-D1F7-69B13C84966F}"/>
              </a:ext>
            </a:extLst>
          </p:cNvPr>
          <p:cNvSpPr txBox="1"/>
          <p:nvPr/>
        </p:nvSpPr>
        <p:spPr>
          <a:xfrm>
            <a:off x="4476147" y="553777"/>
            <a:ext cx="2492542" cy="584775"/>
          </a:xfrm>
          <a:prstGeom prst="rect">
            <a:avLst/>
          </a:prstGeom>
          <a:noFill/>
        </p:spPr>
        <p:txBody>
          <a:bodyPr wrap="none" rtlCol="0">
            <a:spAutoFit/>
          </a:bodyPr>
          <a:lstStyle/>
          <a:p>
            <a:r>
              <a:rPr lang="en-US" sz="3200" i="1" dirty="0"/>
              <a:t>Fluidic system</a:t>
            </a:r>
          </a:p>
        </p:txBody>
      </p:sp>
      <p:grpSp>
        <p:nvGrpSpPr>
          <p:cNvPr id="71" name="Group 70">
            <a:extLst>
              <a:ext uri="{FF2B5EF4-FFF2-40B4-BE49-F238E27FC236}">
                <a16:creationId xmlns:a16="http://schemas.microsoft.com/office/drawing/2014/main" id="{347EB58D-916F-7A67-4BE8-9B91D0BC293B}"/>
              </a:ext>
            </a:extLst>
          </p:cNvPr>
          <p:cNvGrpSpPr/>
          <p:nvPr/>
        </p:nvGrpSpPr>
        <p:grpSpPr>
          <a:xfrm>
            <a:off x="6506028" y="1451429"/>
            <a:ext cx="5471884" cy="5114733"/>
            <a:chOff x="6506028" y="1451429"/>
            <a:chExt cx="5471884" cy="5114733"/>
          </a:xfrm>
        </p:grpSpPr>
        <p:pic>
          <p:nvPicPr>
            <p:cNvPr id="3" name="Picture 308">
              <a:extLst>
                <a:ext uri="{FF2B5EF4-FFF2-40B4-BE49-F238E27FC236}">
                  <a16:creationId xmlns:a16="http://schemas.microsoft.com/office/drawing/2014/main" id="{46FDA0AD-0B6D-EBD4-CD58-BD8531EE0862}"/>
                </a:ext>
              </a:extLst>
            </p:cNvPr>
            <p:cNvPicPr>
              <a:picLocks noChangeAspect="1"/>
            </p:cNvPicPr>
            <p:nvPr/>
          </p:nvPicPr>
          <p:blipFill rotWithShape="1">
            <a:blip r:embed="rId4"/>
            <a:srcRect l="64998" t="27721" r="1338" b="26801"/>
            <a:stretch/>
          </p:blipFill>
          <p:spPr>
            <a:xfrm>
              <a:off x="6506028" y="1567411"/>
              <a:ext cx="5471884" cy="4984525"/>
            </a:xfrm>
            <a:prstGeom prst="rect">
              <a:avLst/>
            </a:prstGeom>
          </p:spPr>
        </p:pic>
        <p:sp>
          <p:nvSpPr>
            <p:cNvPr id="7" name="Rectangle 6">
              <a:extLst>
                <a:ext uri="{FF2B5EF4-FFF2-40B4-BE49-F238E27FC236}">
                  <a16:creationId xmlns:a16="http://schemas.microsoft.com/office/drawing/2014/main" id="{EDBB8530-D89E-DE87-BFFB-F693A68DB3C3}"/>
                </a:ext>
              </a:extLst>
            </p:cNvPr>
            <p:cNvSpPr/>
            <p:nvPr/>
          </p:nvSpPr>
          <p:spPr>
            <a:xfrm>
              <a:off x="7823200" y="2685143"/>
              <a:ext cx="3788229" cy="986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877747-B5D2-8699-C2DB-4EF8D27FEB7C}"/>
                </a:ext>
              </a:extLst>
            </p:cNvPr>
            <p:cNvSpPr/>
            <p:nvPr/>
          </p:nvSpPr>
          <p:spPr>
            <a:xfrm>
              <a:off x="6506028" y="1451429"/>
              <a:ext cx="1128486" cy="5100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2DF4408-52EE-DC0E-AE64-D62993ACE3CD}"/>
                </a:ext>
              </a:extLst>
            </p:cNvPr>
            <p:cNvSpPr/>
            <p:nvPr/>
          </p:nvSpPr>
          <p:spPr>
            <a:xfrm>
              <a:off x="7257143" y="5579191"/>
              <a:ext cx="4720769" cy="986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8E9F9C-C90F-7C89-73F0-8855D4817863}"/>
                </a:ext>
              </a:extLst>
            </p:cNvPr>
            <p:cNvSpPr/>
            <p:nvPr/>
          </p:nvSpPr>
          <p:spPr>
            <a:xfrm rot="5400000">
              <a:off x="9446077" y="3640364"/>
              <a:ext cx="4720769" cy="3428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0E260D-A16B-C579-2F14-415AFE443D54}"/>
                </a:ext>
              </a:extLst>
            </p:cNvPr>
            <p:cNvSpPr/>
            <p:nvPr/>
          </p:nvSpPr>
          <p:spPr>
            <a:xfrm>
              <a:off x="7219960" y="1455675"/>
              <a:ext cx="4720769" cy="5657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79D89AC-67B1-ED90-C96D-A485D83890AF}"/>
                </a:ext>
              </a:extLst>
            </p:cNvPr>
            <p:cNvGrpSpPr/>
            <p:nvPr/>
          </p:nvGrpSpPr>
          <p:grpSpPr>
            <a:xfrm>
              <a:off x="7527637" y="2124364"/>
              <a:ext cx="106877" cy="3454827"/>
              <a:chOff x="7527637" y="2124364"/>
              <a:chExt cx="106877" cy="3454827"/>
            </a:xfrm>
          </p:grpSpPr>
          <p:cxnSp>
            <p:nvCxnSpPr>
              <p:cNvPr id="14" name="Straight Connector 13">
                <a:extLst>
                  <a:ext uri="{FF2B5EF4-FFF2-40B4-BE49-F238E27FC236}">
                    <a16:creationId xmlns:a16="http://schemas.microsoft.com/office/drawing/2014/main" id="{BD35966E-91E0-7C08-9750-1320371FF4DD}"/>
                  </a:ext>
                </a:extLst>
              </p:cNvPr>
              <p:cNvCxnSpPr/>
              <p:nvPr/>
            </p:nvCxnSpPr>
            <p:spPr>
              <a:xfrm>
                <a:off x="7634514" y="2124364"/>
                <a:ext cx="0" cy="34548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5DA2A8E-4102-DBF6-B6E9-0979362DD32E}"/>
                  </a:ext>
                </a:extLst>
              </p:cNvPr>
              <p:cNvCxnSpPr/>
              <p:nvPr/>
            </p:nvCxnSpPr>
            <p:spPr>
              <a:xfrm>
                <a:off x="7527637" y="5571316"/>
                <a:ext cx="97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C9650A-336A-2940-6A47-0FD44F4CA52F}"/>
                  </a:ext>
                </a:extLst>
              </p:cNvPr>
              <p:cNvCxnSpPr/>
              <p:nvPr/>
            </p:nvCxnSpPr>
            <p:spPr>
              <a:xfrm>
                <a:off x="7536873" y="4910200"/>
                <a:ext cx="97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0BDB42D-2571-12F8-AF95-246DF4668D46}"/>
                  </a:ext>
                </a:extLst>
              </p:cNvPr>
              <p:cNvCxnSpPr/>
              <p:nvPr/>
            </p:nvCxnSpPr>
            <p:spPr>
              <a:xfrm>
                <a:off x="7536873" y="2913498"/>
                <a:ext cx="97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7186929-44DC-07BF-BD3D-688850CD7E58}"/>
                  </a:ext>
                </a:extLst>
              </p:cNvPr>
              <p:cNvCxnSpPr/>
              <p:nvPr/>
            </p:nvCxnSpPr>
            <p:spPr>
              <a:xfrm>
                <a:off x="7527637" y="2205473"/>
                <a:ext cx="97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E1A0EF1-13D5-AAE6-75C4-009204E7F900}"/>
                  </a:ext>
                </a:extLst>
              </p:cNvPr>
              <p:cNvCxnSpPr/>
              <p:nvPr/>
            </p:nvCxnSpPr>
            <p:spPr>
              <a:xfrm>
                <a:off x="7536873" y="4284725"/>
                <a:ext cx="97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15E883D-8A98-4006-45AE-658DE2A29AB4}"/>
                  </a:ext>
                </a:extLst>
              </p:cNvPr>
              <p:cNvCxnSpPr/>
              <p:nvPr/>
            </p:nvCxnSpPr>
            <p:spPr>
              <a:xfrm>
                <a:off x="7536873" y="3589400"/>
                <a:ext cx="97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5D4D469-9FD4-C0D0-9C07-C4DE2F789B87}"/>
                </a:ext>
              </a:extLst>
            </p:cNvPr>
            <p:cNvGrpSpPr/>
            <p:nvPr/>
          </p:nvGrpSpPr>
          <p:grpSpPr>
            <a:xfrm rot="16200000">
              <a:off x="9531633" y="3589258"/>
              <a:ext cx="122803" cy="4083954"/>
              <a:chOff x="7566948" y="2124364"/>
              <a:chExt cx="68384" cy="3454827"/>
            </a:xfrm>
          </p:grpSpPr>
          <p:cxnSp>
            <p:nvCxnSpPr>
              <p:cNvPr id="34" name="Straight Connector 33">
                <a:extLst>
                  <a:ext uri="{FF2B5EF4-FFF2-40B4-BE49-F238E27FC236}">
                    <a16:creationId xmlns:a16="http://schemas.microsoft.com/office/drawing/2014/main" id="{ECB8316C-F3EB-E8F7-8A08-C80502D86689}"/>
                  </a:ext>
                </a:extLst>
              </p:cNvPr>
              <p:cNvCxnSpPr/>
              <p:nvPr/>
            </p:nvCxnSpPr>
            <p:spPr>
              <a:xfrm>
                <a:off x="7634514" y="2124364"/>
                <a:ext cx="0" cy="34548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C1FCF2-56E4-8FEA-1A39-AE18668D715E}"/>
                  </a:ext>
                </a:extLst>
              </p:cNvPr>
              <p:cNvCxnSpPr>
                <a:cxnSpLocks/>
              </p:cNvCxnSpPr>
              <p:nvPr/>
            </p:nvCxnSpPr>
            <p:spPr>
              <a:xfrm rot="5400000" flipV="1">
                <a:off x="7601140" y="3265131"/>
                <a:ext cx="0" cy="68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4212D9D4-8605-8313-0D34-713BDDACB173}"/>
                </a:ext>
              </a:extLst>
            </p:cNvPr>
            <p:cNvCxnSpPr>
              <a:cxnSpLocks/>
            </p:cNvCxnSpPr>
            <p:nvPr/>
          </p:nvCxnSpPr>
          <p:spPr>
            <a:xfrm flipV="1">
              <a:off x="7634514" y="5569853"/>
              <a:ext cx="0" cy="122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81E9357-8C85-E0E4-A856-27A57B84BF57}"/>
                </a:ext>
              </a:extLst>
            </p:cNvPr>
            <p:cNvCxnSpPr>
              <a:cxnSpLocks/>
            </p:cNvCxnSpPr>
            <p:nvPr/>
          </p:nvCxnSpPr>
          <p:spPr>
            <a:xfrm flipV="1">
              <a:off x="11635012" y="5555958"/>
              <a:ext cx="0" cy="122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8575D-BC19-F365-156F-A50BA267F785}"/>
                </a:ext>
              </a:extLst>
            </p:cNvPr>
            <p:cNvCxnSpPr>
              <a:cxnSpLocks/>
            </p:cNvCxnSpPr>
            <p:nvPr/>
          </p:nvCxnSpPr>
          <p:spPr>
            <a:xfrm flipV="1">
              <a:off x="10396762" y="5555958"/>
              <a:ext cx="0" cy="122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6FDCC35-048C-B9C4-A8FD-6BCF6970F9E8}"/>
                </a:ext>
              </a:extLst>
            </p:cNvPr>
            <p:cNvSpPr txBox="1"/>
            <p:nvPr/>
          </p:nvSpPr>
          <p:spPr>
            <a:xfrm>
              <a:off x="6993682" y="4725534"/>
              <a:ext cx="563566" cy="369332"/>
            </a:xfrm>
            <a:prstGeom prst="rect">
              <a:avLst/>
            </a:prstGeom>
            <a:noFill/>
          </p:spPr>
          <p:txBody>
            <a:bodyPr wrap="square" rtlCol="0">
              <a:spAutoFit/>
            </a:bodyPr>
            <a:lstStyle/>
            <a:p>
              <a:r>
                <a:rPr lang="en-US" dirty="0"/>
                <a:t>50k</a:t>
              </a:r>
            </a:p>
          </p:txBody>
        </p:sp>
        <p:sp>
          <p:nvSpPr>
            <p:cNvPr id="54" name="TextBox 53">
              <a:extLst>
                <a:ext uri="{FF2B5EF4-FFF2-40B4-BE49-F238E27FC236}">
                  <a16:creationId xmlns:a16="http://schemas.microsoft.com/office/drawing/2014/main" id="{1F4D51B4-24C7-FB5A-A568-0A6373FCD9BC}"/>
                </a:ext>
              </a:extLst>
            </p:cNvPr>
            <p:cNvSpPr txBox="1"/>
            <p:nvPr/>
          </p:nvSpPr>
          <p:spPr>
            <a:xfrm>
              <a:off x="6882672" y="4082239"/>
              <a:ext cx="674576" cy="369332"/>
            </a:xfrm>
            <a:prstGeom prst="rect">
              <a:avLst/>
            </a:prstGeom>
            <a:noFill/>
          </p:spPr>
          <p:txBody>
            <a:bodyPr wrap="square" rtlCol="0">
              <a:spAutoFit/>
            </a:bodyPr>
            <a:lstStyle/>
            <a:p>
              <a:r>
                <a:rPr lang="en-US" dirty="0"/>
                <a:t>100k</a:t>
              </a:r>
            </a:p>
          </p:txBody>
        </p:sp>
        <p:sp>
          <p:nvSpPr>
            <p:cNvPr id="55" name="TextBox 54">
              <a:extLst>
                <a:ext uri="{FF2B5EF4-FFF2-40B4-BE49-F238E27FC236}">
                  <a16:creationId xmlns:a16="http://schemas.microsoft.com/office/drawing/2014/main" id="{A2B36BE7-CF35-FAFC-1E01-284E5EF0E0BD}"/>
                </a:ext>
              </a:extLst>
            </p:cNvPr>
            <p:cNvSpPr txBox="1"/>
            <p:nvPr/>
          </p:nvSpPr>
          <p:spPr>
            <a:xfrm>
              <a:off x="6882672" y="3397824"/>
              <a:ext cx="674576" cy="369332"/>
            </a:xfrm>
            <a:prstGeom prst="rect">
              <a:avLst/>
            </a:prstGeom>
            <a:noFill/>
          </p:spPr>
          <p:txBody>
            <a:bodyPr wrap="square" rtlCol="0">
              <a:spAutoFit/>
            </a:bodyPr>
            <a:lstStyle/>
            <a:p>
              <a:r>
                <a:rPr lang="en-US" dirty="0"/>
                <a:t>150k</a:t>
              </a:r>
            </a:p>
          </p:txBody>
        </p:sp>
        <p:sp>
          <p:nvSpPr>
            <p:cNvPr id="56" name="TextBox 55">
              <a:extLst>
                <a:ext uri="{FF2B5EF4-FFF2-40B4-BE49-F238E27FC236}">
                  <a16:creationId xmlns:a16="http://schemas.microsoft.com/office/drawing/2014/main" id="{F647F482-0A4C-B832-94EC-44FBF3CA7468}"/>
                </a:ext>
              </a:extLst>
            </p:cNvPr>
            <p:cNvSpPr txBox="1"/>
            <p:nvPr/>
          </p:nvSpPr>
          <p:spPr>
            <a:xfrm>
              <a:off x="6882672" y="2020807"/>
              <a:ext cx="674576" cy="369332"/>
            </a:xfrm>
            <a:prstGeom prst="rect">
              <a:avLst/>
            </a:prstGeom>
            <a:noFill/>
          </p:spPr>
          <p:txBody>
            <a:bodyPr wrap="square" rtlCol="0">
              <a:spAutoFit/>
            </a:bodyPr>
            <a:lstStyle/>
            <a:p>
              <a:r>
                <a:rPr lang="en-US" dirty="0"/>
                <a:t>250k</a:t>
              </a:r>
            </a:p>
          </p:txBody>
        </p:sp>
        <p:sp>
          <p:nvSpPr>
            <p:cNvPr id="57" name="TextBox 56">
              <a:extLst>
                <a:ext uri="{FF2B5EF4-FFF2-40B4-BE49-F238E27FC236}">
                  <a16:creationId xmlns:a16="http://schemas.microsoft.com/office/drawing/2014/main" id="{7182912B-7F35-5593-C72E-C93F2373D0A5}"/>
                </a:ext>
              </a:extLst>
            </p:cNvPr>
            <p:cNvSpPr txBox="1"/>
            <p:nvPr/>
          </p:nvSpPr>
          <p:spPr>
            <a:xfrm>
              <a:off x="6882672" y="2712375"/>
              <a:ext cx="674576" cy="369332"/>
            </a:xfrm>
            <a:prstGeom prst="rect">
              <a:avLst/>
            </a:prstGeom>
            <a:noFill/>
          </p:spPr>
          <p:txBody>
            <a:bodyPr wrap="square" rtlCol="0">
              <a:spAutoFit/>
            </a:bodyPr>
            <a:lstStyle/>
            <a:p>
              <a:r>
                <a:rPr lang="en-US" dirty="0"/>
                <a:t>200k</a:t>
              </a:r>
            </a:p>
          </p:txBody>
        </p:sp>
        <p:sp>
          <p:nvSpPr>
            <p:cNvPr id="58" name="TextBox 57">
              <a:extLst>
                <a:ext uri="{FF2B5EF4-FFF2-40B4-BE49-F238E27FC236}">
                  <a16:creationId xmlns:a16="http://schemas.microsoft.com/office/drawing/2014/main" id="{36D853E7-8FAD-7875-FF44-101359789F35}"/>
                </a:ext>
              </a:extLst>
            </p:cNvPr>
            <p:cNvSpPr txBox="1"/>
            <p:nvPr/>
          </p:nvSpPr>
          <p:spPr>
            <a:xfrm>
              <a:off x="7094369" y="5390581"/>
              <a:ext cx="563566" cy="369332"/>
            </a:xfrm>
            <a:prstGeom prst="rect">
              <a:avLst/>
            </a:prstGeom>
            <a:noFill/>
          </p:spPr>
          <p:txBody>
            <a:bodyPr wrap="square" rtlCol="0">
              <a:spAutoFit/>
            </a:bodyPr>
            <a:lstStyle/>
            <a:p>
              <a:r>
                <a:rPr lang="en-US" dirty="0"/>
                <a:t>0</a:t>
              </a:r>
            </a:p>
          </p:txBody>
        </p:sp>
        <p:sp>
          <p:nvSpPr>
            <p:cNvPr id="59" name="TextBox 58">
              <a:extLst>
                <a:ext uri="{FF2B5EF4-FFF2-40B4-BE49-F238E27FC236}">
                  <a16:creationId xmlns:a16="http://schemas.microsoft.com/office/drawing/2014/main" id="{CD228371-5F50-3DAD-EFDA-0C53796409A6}"/>
                </a:ext>
              </a:extLst>
            </p:cNvPr>
            <p:cNvSpPr txBox="1"/>
            <p:nvPr/>
          </p:nvSpPr>
          <p:spPr>
            <a:xfrm>
              <a:off x="7483196" y="5738280"/>
              <a:ext cx="337510" cy="369332"/>
            </a:xfrm>
            <a:prstGeom prst="rect">
              <a:avLst/>
            </a:prstGeom>
            <a:noFill/>
          </p:spPr>
          <p:txBody>
            <a:bodyPr wrap="square" rtlCol="0">
              <a:spAutoFit/>
            </a:bodyPr>
            <a:lstStyle/>
            <a:p>
              <a:r>
                <a:rPr lang="en-US" dirty="0"/>
                <a:t>0</a:t>
              </a:r>
            </a:p>
          </p:txBody>
        </p:sp>
        <p:sp>
          <p:nvSpPr>
            <p:cNvPr id="60" name="TextBox 59">
              <a:extLst>
                <a:ext uri="{FF2B5EF4-FFF2-40B4-BE49-F238E27FC236}">
                  <a16:creationId xmlns:a16="http://schemas.microsoft.com/office/drawing/2014/main" id="{AFF1285A-CE42-19FC-C937-C2F09DA5B1BE}"/>
                </a:ext>
              </a:extLst>
            </p:cNvPr>
            <p:cNvSpPr txBox="1"/>
            <p:nvPr/>
          </p:nvSpPr>
          <p:spPr>
            <a:xfrm>
              <a:off x="8741454" y="5738280"/>
              <a:ext cx="524946" cy="369332"/>
            </a:xfrm>
            <a:prstGeom prst="rect">
              <a:avLst/>
            </a:prstGeom>
            <a:noFill/>
          </p:spPr>
          <p:txBody>
            <a:bodyPr wrap="square" rtlCol="0">
              <a:spAutoFit/>
            </a:bodyPr>
            <a:lstStyle/>
            <a:p>
              <a:r>
                <a:rPr lang="en-US" dirty="0"/>
                <a:t>20</a:t>
              </a:r>
            </a:p>
          </p:txBody>
        </p:sp>
        <p:sp>
          <p:nvSpPr>
            <p:cNvPr id="61" name="TextBox 60">
              <a:extLst>
                <a:ext uri="{FF2B5EF4-FFF2-40B4-BE49-F238E27FC236}">
                  <a16:creationId xmlns:a16="http://schemas.microsoft.com/office/drawing/2014/main" id="{C17F1F9F-033A-1CAE-FD20-F98930AFA717}"/>
                </a:ext>
              </a:extLst>
            </p:cNvPr>
            <p:cNvSpPr txBox="1"/>
            <p:nvPr/>
          </p:nvSpPr>
          <p:spPr>
            <a:xfrm>
              <a:off x="10190256" y="5748002"/>
              <a:ext cx="524946" cy="369332"/>
            </a:xfrm>
            <a:prstGeom prst="rect">
              <a:avLst/>
            </a:prstGeom>
            <a:noFill/>
          </p:spPr>
          <p:txBody>
            <a:bodyPr wrap="square" rtlCol="0">
              <a:spAutoFit/>
            </a:bodyPr>
            <a:lstStyle/>
            <a:p>
              <a:r>
                <a:rPr lang="en-US" dirty="0"/>
                <a:t>40</a:t>
              </a:r>
            </a:p>
          </p:txBody>
        </p:sp>
        <p:sp>
          <p:nvSpPr>
            <p:cNvPr id="62" name="TextBox 61">
              <a:extLst>
                <a:ext uri="{FF2B5EF4-FFF2-40B4-BE49-F238E27FC236}">
                  <a16:creationId xmlns:a16="http://schemas.microsoft.com/office/drawing/2014/main" id="{C9ACB32E-E112-CF48-5B43-11EC218823E8}"/>
                </a:ext>
              </a:extLst>
            </p:cNvPr>
            <p:cNvSpPr txBox="1"/>
            <p:nvPr/>
          </p:nvSpPr>
          <p:spPr>
            <a:xfrm>
              <a:off x="11372538" y="5738280"/>
              <a:ext cx="524946" cy="369332"/>
            </a:xfrm>
            <a:prstGeom prst="rect">
              <a:avLst/>
            </a:prstGeom>
            <a:noFill/>
          </p:spPr>
          <p:txBody>
            <a:bodyPr wrap="square" rtlCol="0">
              <a:spAutoFit/>
            </a:bodyPr>
            <a:lstStyle/>
            <a:p>
              <a:r>
                <a:rPr lang="en-US" dirty="0"/>
                <a:t>60</a:t>
              </a:r>
            </a:p>
          </p:txBody>
        </p:sp>
        <p:cxnSp>
          <p:nvCxnSpPr>
            <p:cNvPr id="63" name="Straight Connector 62">
              <a:extLst>
                <a:ext uri="{FF2B5EF4-FFF2-40B4-BE49-F238E27FC236}">
                  <a16:creationId xmlns:a16="http://schemas.microsoft.com/office/drawing/2014/main" id="{58385A19-7C15-979A-BB82-5142019C87D8}"/>
                </a:ext>
              </a:extLst>
            </p:cNvPr>
            <p:cNvCxnSpPr>
              <a:cxnSpLocks/>
            </p:cNvCxnSpPr>
            <p:nvPr/>
          </p:nvCxnSpPr>
          <p:spPr>
            <a:xfrm flipH="1" flipV="1">
              <a:off x="7625283" y="2127325"/>
              <a:ext cx="4009728" cy="147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2F0962B-85D6-A89E-2A2F-B7884B4F7BC1}"/>
                </a:ext>
              </a:extLst>
            </p:cNvPr>
            <p:cNvCxnSpPr>
              <a:cxnSpLocks/>
            </p:cNvCxnSpPr>
            <p:nvPr/>
          </p:nvCxnSpPr>
          <p:spPr>
            <a:xfrm>
              <a:off x="11635011" y="2124364"/>
              <a:ext cx="0" cy="3481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2D7296C9-EADA-E240-7A48-0C307881E905}"/>
              </a:ext>
            </a:extLst>
          </p:cNvPr>
          <p:cNvSpPr txBox="1"/>
          <p:nvPr/>
        </p:nvSpPr>
        <p:spPr>
          <a:xfrm rot="16200000">
            <a:off x="6349684" y="3738429"/>
            <a:ext cx="803502" cy="369332"/>
          </a:xfrm>
          <a:prstGeom prst="rect">
            <a:avLst/>
          </a:prstGeom>
          <a:noFill/>
        </p:spPr>
        <p:txBody>
          <a:bodyPr wrap="square" rtlCol="0">
            <a:spAutoFit/>
          </a:bodyPr>
          <a:lstStyle/>
          <a:p>
            <a:r>
              <a:rPr lang="en-US" dirty="0"/>
              <a:t>FSC-A</a:t>
            </a:r>
          </a:p>
        </p:txBody>
      </p:sp>
      <p:sp>
        <p:nvSpPr>
          <p:cNvPr id="13" name="TextBox 12">
            <a:extLst>
              <a:ext uri="{FF2B5EF4-FFF2-40B4-BE49-F238E27FC236}">
                <a16:creationId xmlns:a16="http://schemas.microsoft.com/office/drawing/2014/main" id="{A1E6BA45-5C70-5A92-0EBF-CE090159E134}"/>
              </a:ext>
            </a:extLst>
          </p:cNvPr>
          <p:cNvSpPr txBox="1"/>
          <p:nvPr/>
        </p:nvSpPr>
        <p:spPr>
          <a:xfrm>
            <a:off x="9441552" y="6019277"/>
            <a:ext cx="803502" cy="369332"/>
          </a:xfrm>
          <a:prstGeom prst="rect">
            <a:avLst/>
          </a:prstGeom>
          <a:noFill/>
        </p:spPr>
        <p:txBody>
          <a:bodyPr wrap="square" rtlCol="0">
            <a:spAutoFit/>
          </a:bodyPr>
          <a:lstStyle/>
          <a:p>
            <a:r>
              <a:rPr lang="en-US" dirty="0"/>
              <a:t>Time</a:t>
            </a:r>
          </a:p>
        </p:txBody>
      </p:sp>
      <p:sp>
        <p:nvSpPr>
          <p:cNvPr id="15" name="TextBox 14">
            <a:extLst>
              <a:ext uri="{FF2B5EF4-FFF2-40B4-BE49-F238E27FC236}">
                <a16:creationId xmlns:a16="http://schemas.microsoft.com/office/drawing/2014/main" id="{66B6889B-8346-5F1C-DFCC-240757114A2D}"/>
              </a:ext>
            </a:extLst>
          </p:cNvPr>
          <p:cNvSpPr txBox="1"/>
          <p:nvPr/>
        </p:nvSpPr>
        <p:spPr>
          <a:xfrm>
            <a:off x="8089197" y="2774602"/>
            <a:ext cx="960572" cy="461665"/>
          </a:xfrm>
          <a:prstGeom prst="rect">
            <a:avLst/>
          </a:prstGeom>
          <a:noFill/>
        </p:spPr>
        <p:txBody>
          <a:bodyPr wrap="square" rtlCol="0">
            <a:spAutoFit/>
          </a:bodyPr>
          <a:lstStyle/>
          <a:p>
            <a:r>
              <a:rPr lang="en-US" sz="1200" dirty="0"/>
              <a:t>Low pressure</a:t>
            </a:r>
          </a:p>
        </p:txBody>
      </p:sp>
      <p:sp>
        <p:nvSpPr>
          <p:cNvPr id="16" name="TextBox 15">
            <a:extLst>
              <a:ext uri="{FF2B5EF4-FFF2-40B4-BE49-F238E27FC236}">
                <a16:creationId xmlns:a16="http://schemas.microsoft.com/office/drawing/2014/main" id="{2DAD9BFD-7ADA-D547-5AD8-C77328959ADC}"/>
              </a:ext>
            </a:extLst>
          </p:cNvPr>
          <p:cNvSpPr txBox="1"/>
          <p:nvPr/>
        </p:nvSpPr>
        <p:spPr>
          <a:xfrm>
            <a:off x="9104553" y="2774932"/>
            <a:ext cx="960572" cy="461665"/>
          </a:xfrm>
          <a:prstGeom prst="rect">
            <a:avLst/>
          </a:prstGeom>
          <a:noFill/>
        </p:spPr>
        <p:txBody>
          <a:bodyPr wrap="square" rtlCol="0">
            <a:spAutoFit/>
          </a:bodyPr>
          <a:lstStyle/>
          <a:p>
            <a:r>
              <a:rPr lang="en-US" sz="1200" dirty="0"/>
              <a:t>Medium pressure</a:t>
            </a:r>
          </a:p>
        </p:txBody>
      </p:sp>
      <p:sp>
        <p:nvSpPr>
          <p:cNvPr id="17" name="TextBox 16">
            <a:extLst>
              <a:ext uri="{FF2B5EF4-FFF2-40B4-BE49-F238E27FC236}">
                <a16:creationId xmlns:a16="http://schemas.microsoft.com/office/drawing/2014/main" id="{CA481AB6-5A80-6340-7723-75B33252511B}"/>
              </a:ext>
            </a:extLst>
          </p:cNvPr>
          <p:cNvSpPr txBox="1"/>
          <p:nvPr/>
        </p:nvSpPr>
        <p:spPr>
          <a:xfrm>
            <a:off x="10504209" y="2774602"/>
            <a:ext cx="960572" cy="461665"/>
          </a:xfrm>
          <a:prstGeom prst="rect">
            <a:avLst/>
          </a:prstGeom>
          <a:noFill/>
        </p:spPr>
        <p:txBody>
          <a:bodyPr wrap="square" rtlCol="0">
            <a:spAutoFit/>
          </a:bodyPr>
          <a:lstStyle/>
          <a:p>
            <a:r>
              <a:rPr lang="en-US" sz="1200" dirty="0"/>
              <a:t>High pressure</a:t>
            </a:r>
          </a:p>
        </p:txBody>
      </p:sp>
      <p:sp>
        <p:nvSpPr>
          <p:cNvPr id="18" name="Arrow: Down 17">
            <a:extLst>
              <a:ext uri="{FF2B5EF4-FFF2-40B4-BE49-F238E27FC236}">
                <a16:creationId xmlns:a16="http://schemas.microsoft.com/office/drawing/2014/main" id="{92DCCEE6-AF23-385C-5A53-43525568B434}"/>
              </a:ext>
            </a:extLst>
          </p:cNvPr>
          <p:cNvSpPr/>
          <p:nvPr/>
        </p:nvSpPr>
        <p:spPr>
          <a:xfrm>
            <a:off x="8380996" y="3236267"/>
            <a:ext cx="157019" cy="317001"/>
          </a:xfrm>
          <a:prstGeom prst="downArrow">
            <a:avLst/>
          </a:prstGeom>
          <a:solidFill>
            <a:schemeClr val="bg1"/>
          </a:solidFill>
          <a:ln>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112E0CDF-698D-4729-2E33-E6E80C2653FE}"/>
              </a:ext>
            </a:extLst>
          </p:cNvPr>
          <p:cNvSpPr/>
          <p:nvPr/>
        </p:nvSpPr>
        <p:spPr>
          <a:xfrm>
            <a:off x="9375699" y="3236266"/>
            <a:ext cx="157019" cy="317001"/>
          </a:xfrm>
          <a:prstGeom prst="downArrow">
            <a:avLst/>
          </a:prstGeom>
          <a:solidFill>
            <a:schemeClr val="bg1"/>
          </a:solidFill>
          <a:ln>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67EBE535-47E5-A492-5AB9-A8811FEAA7BF}"/>
              </a:ext>
            </a:extLst>
          </p:cNvPr>
          <p:cNvSpPr/>
          <p:nvPr/>
        </p:nvSpPr>
        <p:spPr>
          <a:xfrm>
            <a:off x="10745790" y="3234695"/>
            <a:ext cx="157019" cy="317001"/>
          </a:xfrm>
          <a:prstGeom prst="downArrow">
            <a:avLst/>
          </a:prstGeom>
          <a:solidFill>
            <a:schemeClr val="bg1"/>
          </a:solidFill>
          <a:ln>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16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laser beam coming out of a machine&#10;&#10;Description automatically generated">
            <a:extLst>
              <a:ext uri="{FF2B5EF4-FFF2-40B4-BE49-F238E27FC236}">
                <a16:creationId xmlns:a16="http://schemas.microsoft.com/office/drawing/2014/main" id="{73A3B45B-D41E-4D81-ED25-1A9E7A4C7584}"/>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40161" y="-54613"/>
            <a:ext cx="12192000" cy="6858000"/>
          </a:xfrm>
          <a:prstGeom prst="rect">
            <a:avLst/>
          </a:prstGeom>
        </p:spPr>
      </p:pic>
      <p:sp>
        <p:nvSpPr>
          <p:cNvPr id="2" name="A look inside the box">
            <a:extLst>
              <a:ext uri="{FF2B5EF4-FFF2-40B4-BE49-F238E27FC236}">
                <a16:creationId xmlns:a16="http://schemas.microsoft.com/office/drawing/2014/main" id="{CCB273C4-FEA8-7436-7B31-B40C4C1322F7}"/>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CE44A04A-CD9C-C3B0-3E8E-32049176846F}"/>
              </a:ext>
            </a:extLst>
          </p:cNvPr>
          <p:cNvSpPr txBox="1"/>
          <p:nvPr/>
        </p:nvSpPr>
        <p:spPr>
          <a:xfrm>
            <a:off x="4476147" y="553777"/>
            <a:ext cx="2492542" cy="584775"/>
          </a:xfrm>
          <a:prstGeom prst="rect">
            <a:avLst/>
          </a:prstGeom>
          <a:noFill/>
        </p:spPr>
        <p:txBody>
          <a:bodyPr wrap="none" rtlCol="0">
            <a:spAutoFit/>
          </a:bodyPr>
          <a:lstStyle/>
          <a:p>
            <a:r>
              <a:rPr lang="en-US" sz="3200" i="1" dirty="0"/>
              <a:t>Fluidic system</a:t>
            </a:r>
          </a:p>
        </p:txBody>
      </p:sp>
      <p:sp>
        <p:nvSpPr>
          <p:cNvPr id="27" name="Increase the number of usable markers…">
            <a:extLst>
              <a:ext uri="{FF2B5EF4-FFF2-40B4-BE49-F238E27FC236}">
                <a16:creationId xmlns:a16="http://schemas.microsoft.com/office/drawing/2014/main" id="{55FECABE-34CC-865E-5ABD-864A0DC4E551}"/>
              </a:ext>
            </a:extLst>
          </p:cNvPr>
          <p:cNvSpPr txBox="1">
            <a:spLocks/>
          </p:cNvSpPr>
          <p:nvPr/>
        </p:nvSpPr>
        <p:spPr>
          <a:xfrm>
            <a:off x="543331" y="5648123"/>
            <a:ext cx="7172352" cy="839615"/>
          </a:xfrm>
          <a:custGeom>
            <a:avLst/>
            <a:gdLst>
              <a:gd name="connsiteX0" fmla="*/ 0 w 7172352"/>
              <a:gd name="connsiteY0" fmla="*/ 0 h 839615"/>
              <a:gd name="connsiteX1" fmla="*/ 454249 w 7172352"/>
              <a:gd name="connsiteY1" fmla="*/ 0 h 839615"/>
              <a:gd name="connsiteX2" fmla="*/ 836774 w 7172352"/>
              <a:gd name="connsiteY2" fmla="*/ 0 h 839615"/>
              <a:gd name="connsiteX3" fmla="*/ 1291023 w 7172352"/>
              <a:gd name="connsiteY3" fmla="*/ 0 h 839615"/>
              <a:gd name="connsiteX4" fmla="*/ 1745272 w 7172352"/>
              <a:gd name="connsiteY4" fmla="*/ 0 h 839615"/>
              <a:gd name="connsiteX5" fmla="*/ 2199521 w 7172352"/>
              <a:gd name="connsiteY5" fmla="*/ 0 h 839615"/>
              <a:gd name="connsiteX6" fmla="*/ 2868941 w 7172352"/>
              <a:gd name="connsiteY6" fmla="*/ 0 h 839615"/>
              <a:gd name="connsiteX7" fmla="*/ 3610084 w 7172352"/>
              <a:gd name="connsiteY7" fmla="*/ 0 h 839615"/>
              <a:gd name="connsiteX8" fmla="*/ 4279503 w 7172352"/>
              <a:gd name="connsiteY8" fmla="*/ 0 h 839615"/>
              <a:gd name="connsiteX9" fmla="*/ 4948923 w 7172352"/>
              <a:gd name="connsiteY9" fmla="*/ 0 h 839615"/>
              <a:gd name="connsiteX10" fmla="*/ 5618342 w 7172352"/>
              <a:gd name="connsiteY10" fmla="*/ 0 h 839615"/>
              <a:gd name="connsiteX11" fmla="*/ 6072591 w 7172352"/>
              <a:gd name="connsiteY11" fmla="*/ 0 h 839615"/>
              <a:gd name="connsiteX12" fmla="*/ 6455117 w 7172352"/>
              <a:gd name="connsiteY12" fmla="*/ 0 h 839615"/>
              <a:gd name="connsiteX13" fmla="*/ 7172352 w 7172352"/>
              <a:gd name="connsiteY13" fmla="*/ 0 h 839615"/>
              <a:gd name="connsiteX14" fmla="*/ 7172352 w 7172352"/>
              <a:gd name="connsiteY14" fmla="*/ 411411 h 839615"/>
              <a:gd name="connsiteX15" fmla="*/ 7172352 w 7172352"/>
              <a:gd name="connsiteY15" fmla="*/ 839615 h 839615"/>
              <a:gd name="connsiteX16" fmla="*/ 6502932 w 7172352"/>
              <a:gd name="connsiteY16" fmla="*/ 839615 h 839615"/>
              <a:gd name="connsiteX17" fmla="*/ 5761789 w 7172352"/>
              <a:gd name="connsiteY17" fmla="*/ 839615 h 839615"/>
              <a:gd name="connsiteX18" fmla="*/ 5164093 w 7172352"/>
              <a:gd name="connsiteY18" fmla="*/ 839615 h 839615"/>
              <a:gd name="connsiteX19" fmla="*/ 4566397 w 7172352"/>
              <a:gd name="connsiteY19" fmla="*/ 839615 h 839615"/>
              <a:gd name="connsiteX20" fmla="*/ 4112148 w 7172352"/>
              <a:gd name="connsiteY20" fmla="*/ 839615 h 839615"/>
              <a:gd name="connsiteX21" fmla="*/ 3729623 w 7172352"/>
              <a:gd name="connsiteY21" fmla="*/ 839615 h 839615"/>
              <a:gd name="connsiteX22" fmla="*/ 3131927 w 7172352"/>
              <a:gd name="connsiteY22" fmla="*/ 839615 h 839615"/>
              <a:gd name="connsiteX23" fmla="*/ 2605955 w 7172352"/>
              <a:gd name="connsiteY23" fmla="*/ 839615 h 839615"/>
              <a:gd name="connsiteX24" fmla="*/ 2008259 w 7172352"/>
              <a:gd name="connsiteY24" fmla="*/ 839615 h 839615"/>
              <a:gd name="connsiteX25" fmla="*/ 1625733 w 7172352"/>
              <a:gd name="connsiteY25" fmla="*/ 839615 h 839615"/>
              <a:gd name="connsiteX26" fmla="*/ 1099761 w 7172352"/>
              <a:gd name="connsiteY26" fmla="*/ 839615 h 839615"/>
              <a:gd name="connsiteX27" fmla="*/ 0 w 7172352"/>
              <a:gd name="connsiteY27" fmla="*/ 839615 h 839615"/>
              <a:gd name="connsiteX28" fmla="*/ 0 w 7172352"/>
              <a:gd name="connsiteY28" fmla="*/ 411411 h 839615"/>
              <a:gd name="connsiteX29" fmla="*/ 0 w 7172352"/>
              <a:gd name="connsiteY29" fmla="*/ 0 h 83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72352" h="839615" fill="none" extrusionOk="0">
                <a:moveTo>
                  <a:pt x="0" y="0"/>
                </a:moveTo>
                <a:cubicBezTo>
                  <a:pt x="111382" y="-24065"/>
                  <a:pt x="272832" y="42199"/>
                  <a:pt x="454249" y="0"/>
                </a:cubicBezTo>
                <a:cubicBezTo>
                  <a:pt x="635666" y="-42199"/>
                  <a:pt x="742115" y="14260"/>
                  <a:pt x="836774" y="0"/>
                </a:cubicBezTo>
                <a:cubicBezTo>
                  <a:pt x="931434" y="-14260"/>
                  <a:pt x="1184784" y="19996"/>
                  <a:pt x="1291023" y="0"/>
                </a:cubicBezTo>
                <a:cubicBezTo>
                  <a:pt x="1397262" y="-19996"/>
                  <a:pt x="1589200" y="1655"/>
                  <a:pt x="1745272" y="0"/>
                </a:cubicBezTo>
                <a:cubicBezTo>
                  <a:pt x="1901344" y="-1655"/>
                  <a:pt x="2089805" y="38439"/>
                  <a:pt x="2199521" y="0"/>
                </a:cubicBezTo>
                <a:cubicBezTo>
                  <a:pt x="2309237" y="-38439"/>
                  <a:pt x="2687350" y="50408"/>
                  <a:pt x="2868941" y="0"/>
                </a:cubicBezTo>
                <a:cubicBezTo>
                  <a:pt x="3050532" y="-50408"/>
                  <a:pt x="3258706" y="59134"/>
                  <a:pt x="3610084" y="0"/>
                </a:cubicBezTo>
                <a:cubicBezTo>
                  <a:pt x="3961462" y="-59134"/>
                  <a:pt x="4039203" y="57020"/>
                  <a:pt x="4279503" y="0"/>
                </a:cubicBezTo>
                <a:cubicBezTo>
                  <a:pt x="4519803" y="-57020"/>
                  <a:pt x="4651786" y="24594"/>
                  <a:pt x="4948923" y="0"/>
                </a:cubicBezTo>
                <a:cubicBezTo>
                  <a:pt x="5246060" y="-24594"/>
                  <a:pt x="5297397" y="10209"/>
                  <a:pt x="5618342" y="0"/>
                </a:cubicBezTo>
                <a:cubicBezTo>
                  <a:pt x="5939287" y="-10209"/>
                  <a:pt x="5868688" y="7204"/>
                  <a:pt x="6072591" y="0"/>
                </a:cubicBezTo>
                <a:cubicBezTo>
                  <a:pt x="6276494" y="-7204"/>
                  <a:pt x="6320534" y="45471"/>
                  <a:pt x="6455117" y="0"/>
                </a:cubicBezTo>
                <a:cubicBezTo>
                  <a:pt x="6589700" y="-45471"/>
                  <a:pt x="7011723" y="11357"/>
                  <a:pt x="7172352" y="0"/>
                </a:cubicBezTo>
                <a:cubicBezTo>
                  <a:pt x="7196175" y="189449"/>
                  <a:pt x="7170709" y="285976"/>
                  <a:pt x="7172352" y="411411"/>
                </a:cubicBezTo>
                <a:cubicBezTo>
                  <a:pt x="7173995" y="536846"/>
                  <a:pt x="7165835" y="750973"/>
                  <a:pt x="7172352" y="839615"/>
                </a:cubicBezTo>
                <a:cubicBezTo>
                  <a:pt x="6883085" y="875254"/>
                  <a:pt x="6827493" y="762423"/>
                  <a:pt x="6502932" y="839615"/>
                </a:cubicBezTo>
                <a:cubicBezTo>
                  <a:pt x="6178371" y="916807"/>
                  <a:pt x="6068406" y="774725"/>
                  <a:pt x="5761789" y="839615"/>
                </a:cubicBezTo>
                <a:cubicBezTo>
                  <a:pt x="5455172" y="904505"/>
                  <a:pt x="5337293" y="772059"/>
                  <a:pt x="5164093" y="839615"/>
                </a:cubicBezTo>
                <a:cubicBezTo>
                  <a:pt x="4990893" y="907171"/>
                  <a:pt x="4744833" y="786378"/>
                  <a:pt x="4566397" y="839615"/>
                </a:cubicBezTo>
                <a:cubicBezTo>
                  <a:pt x="4387961" y="892852"/>
                  <a:pt x="4314324" y="797277"/>
                  <a:pt x="4112148" y="839615"/>
                </a:cubicBezTo>
                <a:cubicBezTo>
                  <a:pt x="3909972" y="881953"/>
                  <a:pt x="3901687" y="795034"/>
                  <a:pt x="3729623" y="839615"/>
                </a:cubicBezTo>
                <a:cubicBezTo>
                  <a:pt x="3557560" y="884196"/>
                  <a:pt x="3353392" y="807580"/>
                  <a:pt x="3131927" y="839615"/>
                </a:cubicBezTo>
                <a:cubicBezTo>
                  <a:pt x="2910462" y="871650"/>
                  <a:pt x="2805052" y="837097"/>
                  <a:pt x="2605955" y="839615"/>
                </a:cubicBezTo>
                <a:cubicBezTo>
                  <a:pt x="2406858" y="842133"/>
                  <a:pt x="2283466" y="838140"/>
                  <a:pt x="2008259" y="839615"/>
                </a:cubicBezTo>
                <a:cubicBezTo>
                  <a:pt x="1733052" y="841090"/>
                  <a:pt x="1759801" y="831326"/>
                  <a:pt x="1625733" y="839615"/>
                </a:cubicBezTo>
                <a:cubicBezTo>
                  <a:pt x="1491665" y="847904"/>
                  <a:pt x="1228777" y="812132"/>
                  <a:pt x="1099761" y="839615"/>
                </a:cubicBezTo>
                <a:cubicBezTo>
                  <a:pt x="970745" y="867098"/>
                  <a:pt x="383517" y="724032"/>
                  <a:pt x="0" y="839615"/>
                </a:cubicBezTo>
                <a:cubicBezTo>
                  <a:pt x="-26628" y="643137"/>
                  <a:pt x="33307" y="507290"/>
                  <a:pt x="0" y="411411"/>
                </a:cubicBezTo>
                <a:cubicBezTo>
                  <a:pt x="-33307" y="315532"/>
                  <a:pt x="20277" y="202970"/>
                  <a:pt x="0" y="0"/>
                </a:cubicBezTo>
                <a:close/>
              </a:path>
              <a:path w="7172352" h="839615" stroke="0" extrusionOk="0">
                <a:moveTo>
                  <a:pt x="0" y="0"/>
                </a:moveTo>
                <a:cubicBezTo>
                  <a:pt x="111495" y="-28524"/>
                  <a:pt x="314592" y="2905"/>
                  <a:pt x="454249" y="0"/>
                </a:cubicBezTo>
                <a:cubicBezTo>
                  <a:pt x="593906" y="-2905"/>
                  <a:pt x="882914" y="40891"/>
                  <a:pt x="1051945" y="0"/>
                </a:cubicBezTo>
                <a:cubicBezTo>
                  <a:pt x="1220976" y="-40891"/>
                  <a:pt x="1331873" y="54495"/>
                  <a:pt x="1506194" y="0"/>
                </a:cubicBezTo>
                <a:cubicBezTo>
                  <a:pt x="1680515" y="-54495"/>
                  <a:pt x="1801810" y="21787"/>
                  <a:pt x="1888719" y="0"/>
                </a:cubicBezTo>
                <a:cubicBezTo>
                  <a:pt x="1975628" y="-21787"/>
                  <a:pt x="2463626" y="55177"/>
                  <a:pt x="2629862" y="0"/>
                </a:cubicBezTo>
                <a:cubicBezTo>
                  <a:pt x="2796098" y="-55177"/>
                  <a:pt x="3120644" y="74930"/>
                  <a:pt x="3299282" y="0"/>
                </a:cubicBezTo>
                <a:cubicBezTo>
                  <a:pt x="3477920" y="-74930"/>
                  <a:pt x="3653670" y="64478"/>
                  <a:pt x="3896978" y="0"/>
                </a:cubicBezTo>
                <a:cubicBezTo>
                  <a:pt x="4140286" y="-64478"/>
                  <a:pt x="4207906" y="26306"/>
                  <a:pt x="4351227" y="0"/>
                </a:cubicBezTo>
                <a:cubicBezTo>
                  <a:pt x="4494548" y="-26306"/>
                  <a:pt x="4714841" y="5331"/>
                  <a:pt x="4877199" y="0"/>
                </a:cubicBezTo>
                <a:cubicBezTo>
                  <a:pt x="5039557" y="-5331"/>
                  <a:pt x="5408479" y="80274"/>
                  <a:pt x="5546619" y="0"/>
                </a:cubicBezTo>
                <a:cubicBezTo>
                  <a:pt x="5684759" y="-80274"/>
                  <a:pt x="5814730" y="35958"/>
                  <a:pt x="5929144" y="0"/>
                </a:cubicBezTo>
                <a:cubicBezTo>
                  <a:pt x="6043558" y="-35958"/>
                  <a:pt x="6388816" y="24793"/>
                  <a:pt x="6598564" y="0"/>
                </a:cubicBezTo>
                <a:cubicBezTo>
                  <a:pt x="6808312" y="-24793"/>
                  <a:pt x="6895141" y="54724"/>
                  <a:pt x="7172352" y="0"/>
                </a:cubicBezTo>
                <a:cubicBezTo>
                  <a:pt x="7201312" y="161353"/>
                  <a:pt x="7162244" y="283693"/>
                  <a:pt x="7172352" y="394619"/>
                </a:cubicBezTo>
                <a:cubicBezTo>
                  <a:pt x="7182460" y="505545"/>
                  <a:pt x="7153380" y="697423"/>
                  <a:pt x="7172352" y="839615"/>
                </a:cubicBezTo>
                <a:cubicBezTo>
                  <a:pt x="6855620" y="896487"/>
                  <a:pt x="6710429" y="761053"/>
                  <a:pt x="6431209" y="839615"/>
                </a:cubicBezTo>
                <a:cubicBezTo>
                  <a:pt x="6151989" y="918177"/>
                  <a:pt x="6168201" y="813217"/>
                  <a:pt x="5976960" y="839615"/>
                </a:cubicBezTo>
                <a:cubicBezTo>
                  <a:pt x="5785719" y="866013"/>
                  <a:pt x="5636640" y="820484"/>
                  <a:pt x="5379264" y="839615"/>
                </a:cubicBezTo>
                <a:cubicBezTo>
                  <a:pt x="5121888" y="858746"/>
                  <a:pt x="5133070" y="828991"/>
                  <a:pt x="4925015" y="839615"/>
                </a:cubicBezTo>
                <a:cubicBezTo>
                  <a:pt x="4716960" y="850239"/>
                  <a:pt x="4655614" y="810466"/>
                  <a:pt x="4542490" y="839615"/>
                </a:cubicBezTo>
                <a:cubicBezTo>
                  <a:pt x="4429366" y="868764"/>
                  <a:pt x="4140476" y="803305"/>
                  <a:pt x="3873070" y="839615"/>
                </a:cubicBezTo>
                <a:cubicBezTo>
                  <a:pt x="3605664" y="875925"/>
                  <a:pt x="3489129" y="823862"/>
                  <a:pt x="3131927" y="839615"/>
                </a:cubicBezTo>
                <a:cubicBezTo>
                  <a:pt x="2774725" y="855368"/>
                  <a:pt x="2742086" y="810969"/>
                  <a:pt x="2462508" y="839615"/>
                </a:cubicBezTo>
                <a:cubicBezTo>
                  <a:pt x="2182930" y="868261"/>
                  <a:pt x="2152224" y="783361"/>
                  <a:pt x="1864812" y="839615"/>
                </a:cubicBezTo>
                <a:cubicBezTo>
                  <a:pt x="1577400" y="895869"/>
                  <a:pt x="1495710" y="799454"/>
                  <a:pt x="1267116" y="839615"/>
                </a:cubicBezTo>
                <a:cubicBezTo>
                  <a:pt x="1038522" y="879776"/>
                  <a:pt x="888099" y="820894"/>
                  <a:pt x="741143" y="839615"/>
                </a:cubicBezTo>
                <a:cubicBezTo>
                  <a:pt x="594187" y="858336"/>
                  <a:pt x="269689" y="762232"/>
                  <a:pt x="0" y="839615"/>
                </a:cubicBezTo>
                <a:cubicBezTo>
                  <a:pt x="-4273" y="735125"/>
                  <a:pt x="43380" y="606415"/>
                  <a:pt x="0" y="411411"/>
                </a:cubicBezTo>
                <a:cubicBezTo>
                  <a:pt x="-43380" y="216407"/>
                  <a:pt x="46393" y="94025"/>
                  <a:pt x="0" y="0"/>
                </a:cubicBezTo>
                <a:close/>
              </a:path>
            </a:pathLst>
          </a:custGeom>
          <a:solidFill>
            <a:schemeClr val="bg1"/>
          </a:solidFill>
          <a:ln w="12700">
            <a:solidFill>
              <a:schemeClr val="tx1"/>
            </a:solidFill>
            <a:miter lim="400000"/>
            <a:extLst>
              <a:ext uri="{C807C97D-BFC1-408E-A445-0C87EB9F89A2}">
                <ask:lineSketchStyleProps xmlns:ask="http://schemas.microsoft.com/office/drawing/2018/sketchyshapes" sd="823742204">
                  <a:prstGeom prst="rect">
                    <a:avLst/>
                  </a:prstGeom>
                  <ask:type>
                    <ask:lineSketchScribble/>
                  </ask:type>
                </ask:lineSketchStyleProps>
              </a:ext>
            </a:extLst>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504190" marR="40639" indent="-463550" algn="l" defTabSz="914400" rtl="0" latinLnBrk="0">
              <a:lnSpc>
                <a:spcPct val="100000"/>
              </a:lnSpc>
              <a:spcBef>
                <a:spcPts val="2000"/>
              </a:spcBef>
              <a:spcAft>
                <a:spcPts val="0"/>
              </a:spcAft>
              <a:buClrTx/>
              <a:buSzPct val="58499"/>
              <a:buFontTx/>
              <a:buBlip>
                <a:blip r:embed="rId4"/>
              </a:buBlip>
              <a:tabLst/>
              <a:defRPr sz="2400" b="0" i="0" u="none" strike="noStrike" cap="none" spc="0" baseline="0">
                <a:solidFill>
                  <a:srgbClr val="000000"/>
                </a:solidFill>
                <a:uFill>
                  <a:solidFill>
                    <a:srgbClr val="000000"/>
                  </a:solidFill>
                </a:uFill>
                <a:latin typeface="+mn-lt"/>
                <a:ea typeface="+mn-ea"/>
                <a:cs typeface="+mn-cs"/>
                <a:sym typeface="Goudy Old Style"/>
              </a:defRPr>
            </a:lvl1pPr>
            <a:lvl2pPr marL="955039" marR="40639" indent="-457199" algn="l" defTabSz="914400" rtl="0" latinLnBrk="0">
              <a:lnSpc>
                <a:spcPct val="100000"/>
              </a:lnSpc>
              <a:spcBef>
                <a:spcPts val="600"/>
              </a:spcBef>
              <a:spcAft>
                <a:spcPts val="0"/>
              </a:spcAft>
              <a:buClrTx/>
              <a:buSzPct val="58499"/>
              <a:buFontTx/>
              <a:buBlip>
                <a:blip r:embed="rId5"/>
              </a:buBlip>
              <a:tabLst/>
              <a:defRPr sz="2200" b="0" i="0" u="none" strike="noStrike" cap="none" spc="0" baseline="0">
                <a:solidFill>
                  <a:srgbClr val="000000"/>
                </a:solidFill>
                <a:uFill>
                  <a:solidFill>
                    <a:srgbClr val="000000"/>
                  </a:solidFill>
                </a:uFill>
                <a:latin typeface="+mn-lt"/>
                <a:ea typeface="+mn-ea"/>
                <a:cs typeface="+mn-cs"/>
                <a:sym typeface="Goudy Old Style"/>
              </a:defRPr>
            </a:lvl2pPr>
            <a:lvl3pPr marL="1296352" marR="40639" indent="-341312" algn="l" defTabSz="914400" rtl="0" latinLnBrk="0">
              <a:lnSpc>
                <a:spcPct val="100000"/>
              </a:lnSpc>
              <a:spcBef>
                <a:spcPts val="600"/>
              </a:spcBef>
              <a:spcAft>
                <a:spcPts val="0"/>
              </a:spcAft>
              <a:buClrTx/>
              <a:buSzPct val="58499"/>
              <a:buFontTx/>
              <a:buBlip>
                <a:blip r:embed="rId4"/>
              </a:buBlip>
              <a:tabLst/>
              <a:defRPr sz="2000" b="0" i="0" u="none" strike="noStrike" cap="none" spc="0" baseline="0">
                <a:solidFill>
                  <a:srgbClr val="000000"/>
                </a:solidFill>
                <a:uFill>
                  <a:solidFill>
                    <a:srgbClr val="000000"/>
                  </a:solidFill>
                </a:uFill>
                <a:latin typeface="+mn-lt"/>
                <a:ea typeface="+mn-ea"/>
                <a:cs typeface="+mn-cs"/>
                <a:sym typeface="Goudy Old Style"/>
              </a:defRPr>
            </a:lvl3pPr>
            <a:lvl4pPr marL="1637664" marR="40639" indent="-341312" algn="l" defTabSz="914400" rtl="0" latinLnBrk="0">
              <a:lnSpc>
                <a:spcPct val="100000"/>
              </a:lnSpc>
              <a:spcBef>
                <a:spcPts val="600"/>
              </a:spcBef>
              <a:spcAft>
                <a:spcPts val="0"/>
              </a:spcAft>
              <a:buClrTx/>
              <a:buSzPct val="58499"/>
              <a:buFontTx/>
              <a:buBlip>
                <a:blip r:embed="rId4"/>
              </a:buBlip>
              <a:tabLst/>
              <a:defRPr sz="1800" b="0" i="0" u="none" strike="noStrike" cap="none" spc="0" baseline="0">
                <a:solidFill>
                  <a:srgbClr val="000000"/>
                </a:solidFill>
                <a:uFill>
                  <a:solidFill>
                    <a:srgbClr val="000000"/>
                  </a:solidFill>
                </a:uFill>
                <a:latin typeface="+mn-lt"/>
                <a:ea typeface="+mn-ea"/>
                <a:cs typeface="+mn-cs"/>
                <a:sym typeface="Goudy Old Style"/>
              </a:defRPr>
            </a:lvl4pPr>
            <a:lvl5pPr marL="1978977" marR="40639" indent="-341312" algn="l" defTabSz="914400" rtl="0" latinLnBrk="0">
              <a:lnSpc>
                <a:spcPct val="100000"/>
              </a:lnSpc>
              <a:spcBef>
                <a:spcPts val="600"/>
              </a:spcBef>
              <a:spcAft>
                <a:spcPts val="0"/>
              </a:spcAft>
              <a:buClrTx/>
              <a:buSzPct val="58499"/>
              <a:buFontTx/>
              <a:buBlip>
                <a:blip r:embed="rId4"/>
              </a:buBlip>
              <a:tabLst/>
              <a:defRPr sz="1800" b="0" i="0" u="none" strike="noStrike" cap="none" spc="0" baseline="0">
                <a:solidFill>
                  <a:srgbClr val="000000"/>
                </a:solidFill>
                <a:uFill>
                  <a:solidFill>
                    <a:srgbClr val="000000"/>
                  </a:solidFill>
                </a:uFill>
                <a:latin typeface="+mn-lt"/>
                <a:ea typeface="+mn-ea"/>
                <a:cs typeface="+mn-cs"/>
                <a:sym typeface="Goudy Old Style"/>
              </a:defRPr>
            </a:lvl5pPr>
            <a:lvl6pPr marL="2092748" marR="40639" indent="-455083" algn="l" defTabSz="914400" rtl="0" latinLnBrk="0">
              <a:lnSpc>
                <a:spcPct val="100000"/>
              </a:lnSpc>
              <a:spcBef>
                <a:spcPts val="2000"/>
              </a:spcBef>
              <a:spcAft>
                <a:spcPts val="0"/>
              </a:spcAft>
              <a:buClrTx/>
              <a:buSzPct val="58499"/>
              <a:buFontTx/>
              <a:buBlip>
                <a:blip r:embed="rId4"/>
              </a:buBlip>
              <a:tabLst/>
              <a:defRPr sz="2400" b="0" i="0" u="none" strike="noStrike" cap="none" spc="0" baseline="0">
                <a:solidFill>
                  <a:srgbClr val="000000"/>
                </a:solidFill>
                <a:uFill>
                  <a:solidFill>
                    <a:srgbClr val="000000"/>
                  </a:solidFill>
                </a:uFill>
                <a:latin typeface="+mn-lt"/>
                <a:ea typeface="+mn-ea"/>
                <a:cs typeface="+mn-cs"/>
                <a:sym typeface="Goudy Old Style"/>
              </a:defRPr>
            </a:lvl6pPr>
            <a:lvl7pPr marL="2092748" marR="40639" indent="-455083" algn="l" defTabSz="914400" rtl="0" latinLnBrk="0">
              <a:lnSpc>
                <a:spcPct val="100000"/>
              </a:lnSpc>
              <a:spcBef>
                <a:spcPts val="2000"/>
              </a:spcBef>
              <a:spcAft>
                <a:spcPts val="0"/>
              </a:spcAft>
              <a:buClrTx/>
              <a:buSzPct val="58499"/>
              <a:buFontTx/>
              <a:buBlip>
                <a:blip r:embed="rId4"/>
              </a:buBlip>
              <a:tabLst/>
              <a:defRPr sz="2400" b="0" i="0" u="none" strike="noStrike" cap="none" spc="0" baseline="0">
                <a:solidFill>
                  <a:srgbClr val="000000"/>
                </a:solidFill>
                <a:uFill>
                  <a:solidFill>
                    <a:srgbClr val="000000"/>
                  </a:solidFill>
                </a:uFill>
                <a:latin typeface="+mn-lt"/>
                <a:ea typeface="+mn-ea"/>
                <a:cs typeface="+mn-cs"/>
                <a:sym typeface="Goudy Old Style"/>
              </a:defRPr>
            </a:lvl7pPr>
            <a:lvl8pPr marL="2092748" marR="40639" indent="-455083" algn="l" defTabSz="914400" rtl="0" latinLnBrk="0">
              <a:lnSpc>
                <a:spcPct val="100000"/>
              </a:lnSpc>
              <a:spcBef>
                <a:spcPts val="2000"/>
              </a:spcBef>
              <a:spcAft>
                <a:spcPts val="0"/>
              </a:spcAft>
              <a:buClrTx/>
              <a:buSzPct val="58499"/>
              <a:buFontTx/>
              <a:buBlip>
                <a:blip r:embed="rId4"/>
              </a:buBlip>
              <a:tabLst/>
              <a:defRPr sz="2400" b="0" i="0" u="none" strike="noStrike" cap="none" spc="0" baseline="0">
                <a:solidFill>
                  <a:srgbClr val="000000"/>
                </a:solidFill>
                <a:uFill>
                  <a:solidFill>
                    <a:srgbClr val="000000"/>
                  </a:solidFill>
                </a:uFill>
                <a:latin typeface="+mn-lt"/>
                <a:ea typeface="+mn-ea"/>
                <a:cs typeface="+mn-cs"/>
                <a:sym typeface="Goudy Old Style"/>
              </a:defRPr>
            </a:lvl8pPr>
            <a:lvl9pPr marL="2092748" marR="40639" indent="-455083" algn="l" defTabSz="914400" rtl="0" latinLnBrk="0">
              <a:lnSpc>
                <a:spcPct val="100000"/>
              </a:lnSpc>
              <a:spcBef>
                <a:spcPts val="2000"/>
              </a:spcBef>
              <a:spcAft>
                <a:spcPts val="0"/>
              </a:spcAft>
              <a:buClrTx/>
              <a:buSzPct val="58499"/>
              <a:buFontTx/>
              <a:buBlip>
                <a:blip r:embed="rId4"/>
              </a:buBlip>
              <a:tabLst/>
              <a:defRPr sz="2400" b="0" i="0" u="none" strike="noStrike" cap="none" spc="0" baseline="0">
                <a:solidFill>
                  <a:srgbClr val="000000"/>
                </a:solidFill>
                <a:uFill>
                  <a:solidFill>
                    <a:srgbClr val="000000"/>
                  </a:solidFill>
                </a:uFill>
                <a:latin typeface="+mn-lt"/>
                <a:ea typeface="+mn-ea"/>
                <a:cs typeface="+mn-cs"/>
                <a:sym typeface="Goudy Old Style"/>
              </a:defRPr>
            </a:lvl9pPr>
          </a:lstStyle>
          <a:p>
            <a:pPr marL="40640" marR="40639" lvl="0" indent="0" algn="just" defTabSz="914400" rtl="0" eaLnBrk="1" fontAlgn="auto" latinLnBrk="0" hangingPunct="1">
              <a:lnSpc>
                <a:spcPct val="100000"/>
              </a:lnSpc>
              <a:spcBef>
                <a:spcPts val="0"/>
              </a:spcBef>
              <a:spcAft>
                <a:spcPts val="0"/>
              </a:spcAft>
              <a:buClrTx/>
              <a:buSzPct val="58499"/>
              <a:buNone/>
              <a:tabLst/>
              <a:defRPr sz="2200"/>
            </a:pPr>
            <a:r>
              <a:rPr kumimoji="0" lang="en-US" sz="1600" b="1" i="0" u="none" strike="noStrike" kern="0" cap="none" spc="0" normalizeH="0" baseline="0" noProof="0" dirty="0">
                <a:ln>
                  <a:noFill/>
                </a:ln>
                <a:solidFill>
                  <a:srgbClr val="000000"/>
                </a:solidFill>
                <a:effectLst/>
                <a:uLnTx/>
                <a:uFill>
                  <a:solidFill>
                    <a:srgbClr val="000000"/>
                  </a:solidFill>
                </a:uFill>
                <a:sym typeface="Goudy Old Style"/>
              </a:rPr>
              <a:t>Multi-laser instruments:</a:t>
            </a:r>
          </a:p>
          <a:p>
            <a:pPr marR="40639" lvl="0" algn="just" defTabSz="914400" rtl="0" eaLnBrk="1" fontAlgn="auto" latinLnBrk="0" hangingPunct="1">
              <a:lnSpc>
                <a:spcPct val="100000"/>
              </a:lnSpc>
              <a:spcBef>
                <a:spcPts val="0"/>
              </a:spcBef>
              <a:spcAft>
                <a:spcPts val="0"/>
              </a:spcAft>
              <a:buClrTx/>
              <a:buSzPct val="58499"/>
              <a:buFont typeface="Wingdings" panose="05000000000000000000" pitchFamily="2" charset="2"/>
              <a:buChar char="Ø"/>
              <a:tabLst/>
              <a:defRPr sz="2200"/>
            </a:pPr>
            <a:r>
              <a:rPr kumimoji="0" lang="en-US" sz="1600" b="0" i="0" u="none" strike="noStrike" kern="0" cap="none" spc="0" normalizeH="0" baseline="0" noProof="0" dirty="0">
                <a:ln>
                  <a:noFill/>
                </a:ln>
                <a:solidFill>
                  <a:srgbClr val="000000"/>
                </a:solidFill>
                <a:effectLst/>
                <a:uLnTx/>
                <a:uFill>
                  <a:solidFill>
                    <a:srgbClr val="000000"/>
                  </a:solidFill>
                </a:uFill>
                <a:sym typeface="Goudy Old Style"/>
              </a:rPr>
              <a:t>Increase the number of usable markers</a:t>
            </a:r>
          </a:p>
          <a:p>
            <a:pPr marR="40639" lvl="0" algn="just" defTabSz="914400" rtl="0" eaLnBrk="1" fontAlgn="auto" latinLnBrk="0" hangingPunct="1">
              <a:lnSpc>
                <a:spcPct val="100000"/>
              </a:lnSpc>
              <a:spcBef>
                <a:spcPts val="0"/>
              </a:spcBef>
              <a:spcAft>
                <a:spcPts val="0"/>
              </a:spcAft>
              <a:buClrTx/>
              <a:buSzPct val="58499"/>
              <a:buFont typeface="Wingdings" panose="05000000000000000000" pitchFamily="2" charset="2"/>
              <a:buChar char="Ø"/>
              <a:tabLst/>
              <a:defRPr sz="2200"/>
            </a:pPr>
            <a:r>
              <a:rPr kumimoji="0" lang="en-US" sz="1600" b="0" i="0" u="none" strike="noStrike" kern="0" cap="none" spc="0" normalizeH="0" baseline="0" noProof="0" dirty="0">
                <a:ln>
                  <a:noFill/>
                </a:ln>
                <a:solidFill>
                  <a:srgbClr val="000000"/>
                </a:solidFill>
                <a:effectLst/>
                <a:uLnTx/>
                <a:uFill>
                  <a:solidFill>
                    <a:srgbClr val="000000"/>
                  </a:solidFill>
                </a:uFill>
                <a:sym typeface="Goudy Old Style"/>
              </a:rPr>
              <a:t>Reduce the amount of spillover between some combination of fluorophores</a:t>
            </a:r>
          </a:p>
        </p:txBody>
      </p:sp>
      <p:sp>
        <p:nvSpPr>
          <p:cNvPr id="29" name="TextBox 28">
            <a:extLst>
              <a:ext uri="{FF2B5EF4-FFF2-40B4-BE49-F238E27FC236}">
                <a16:creationId xmlns:a16="http://schemas.microsoft.com/office/drawing/2014/main" id="{E53A5EF2-080D-1586-77EB-6142D122439B}"/>
              </a:ext>
            </a:extLst>
          </p:cNvPr>
          <p:cNvSpPr txBox="1"/>
          <p:nvPr/>
        </p:nvSpPr>
        <p:spPr>
          <a:xfrm>
            <a:off x="8963326" y="1717201"/>
            <a:ext cx="3110072" cy="4770537"/>
          </a:xfrm>
          <a:custGeom>
            <a:avLst/>
            <a:gdLst>
              <a:gd name="connsiteX0" fmla="*/ 0 w 3110072"/>
              <a:gd name="connsiteY0" fmla="*/ 0 h 4770537"/>
              <a:gd name="connsiteX1" fmla="*/ 518345 w 3110072"/>
              <a:gd name="connsiteY1" fmla="*/ 0 h 4770537"/>
              <a:gd name="connsiteX2" fmla="*/ 943389 w 3110072"/>
              <a:gd name="connsiteY2" fmla="*/ 0 h 4770537"/>
              <a:gd name="connsiteX3" fmla="*/ 1368432 w 3110072"/>
              <a:gd name="connsiteY3" fmla="*/ 0 h 4770537"/>
              <a:gd name="connsiteX4" fmla="*/ 1855676 w 3110072"/>
              <a:gd name="connsiteY4" fmla="*/ 0 h 4770537"/>
              <a:gd name="connsiteX5" fmla="*/ 2280719 w 3110072"/>
              <a:gd name="connsiteY5" fmla="*/ 0 h 4770537"/>
              <a:gd name="connsiteX6" fmla="*/ 3110072 w 3110072"/>
              <a:gd name="connsiteY6" fmla="*/ 0 h 4770537"/>
              <a:gd name="connsiteX7" fmla="*/ 3110072 w 3110072"/>
              <a:gd name="connsiteY7" fmla="*/ 453201 h 4770537"/>
              <a:gd name="connsiteX8" fmla="*/ 3110072 w 3110072"/>
              <a:gd name="connsiteY8" fmla="*/ 1144929 h 4770537"/>
              <a:gd name="connsiteX9" fmla="*/ 3110072 w 3110072"/>
              <a:gd name="connsiteY9" fmla="*/ 1598130 h 4770537"/>
              <a:gd name="connsiteX10" fmla="*/ 3110072 w 3110072"/>
              <a:gd name="connsiteY10" fmla="*/ 2289858 h 4770537"/>
              <a:gd name="connsiteX11" fmla="*/ 3110072 w 3110072"/>
              <a:gd name="connsiteY11" fmla="*/ 2933880 h 4770537"/>
              <a:gd name="connsiteX12" fmla="*/ 3110072 w 3110072"/>
              <a:gd name="connsiteY12" fmla="*/ 3577903 h 4770537"/>
              <a:gd name="connsiteX13" fmla="*/ 3110072 w 3110072"/>
              <a:gd name="connsiteY13" fmla="*/ 4770537 h 4770537"/>
              <a:gd name="connsiteX14" fmla="*/ 2685029 w 3110072"/>
              <a:gd name="connsiteY14" fmla="*/ 4770537 h 4770537"/>
              <a:gd name="connsiteX15" fmla="*/ 2104482 w 3110072"/>
              <a:gd name="connsiteY15" fmla="*/ 4770537 h 4770537"/>
              <a:gd name="connsiteX16" fmla="*/ 1523935 w 3110072"/>
              <a:gd name="connsiteY16" fmla="*/ 4770537 h 4770537"/>
              <a:gd name="connsiteX17" fmla="*/ 1005590 w 3110072"/>
              <a:gd name="connsiteY17" fmla="*/ 4770537 h 4770537"/>
              <a:gd name="connsiteX18" fmla="*/ 487245 w 3110072"/>
              <a:gd name="connsiteY18" fmla="*/ 4770537 h 4770537"/>
              <a:gd name="connsiteX19" fmla="*/ 0 w 3110072"/>
              <a:gd name="connsiteY19" fmla="*/ 4770537 h 4770537"/>
              <a:gd name="connsiteX20" fmla="*/ 0 w 3110072"/>
              <a:gd name="connsiteY20" fmla="*/ 4174220 h 4770537"/>
              <a:gd name="connsiteX21" fmla="*/ 0 w 3110072"/>
              <a:gd name="connsiteY21" fmla="*/ 3482492 h 4770537"/>
              <a:gd name="connsiteX22" fmla="*/ 0 w 3110072"/>
              <a:gd name="connsiteY22" fmla="*/ 2886175 h 4770537"/>
              <a:gd name="connsiteX23" fmla="*/ 0 w 3110072"/>
              <a:gd name="connsiteY23" fmla="*/ 2242152 h 4770537"/>
              <a:gd name="connsiteX24" fmla="*/ 0 w 3110072"/>
              <a:gd name="connsiteY24" fmla="*/ 1788951 h 4770537"/>
              <a:gd name="connsiteX25" fmla="*/ 0 w 3110072"/>
              <a:gd name="connsiteY25" fmla="*/ 1144929 h 4770537"/>
              <a:gd name="connsiteX26" fmla="*/ 0 w 3110072"/>
              <a:gd name="connsiteY26" fmla="*/ 0 h 477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10072" h="4770537" fill="none" extrusionOk="0">
                <a:moveTo>
                  <a:pt x="0" y="0"/>
                </a:moveTo>
                <a:cubicBezTo>
                  <a:pt x="110984" y="-27061"/>
                  <a:pt x="313036" y="48359"/>
                  <a:pt x="518345" y="0"/>
                </a:cubicBezTo>
                <a:cubicBezTo>
                  <a:pt x="723654" y="-48359"/>
                  <a:pt x="787790" y="33966"/>
                  <a:pt x="943389" y="0"/>
                </a:cubicBezTo>
                <a:cubicBezTo>
                  <a:pt x="1098988" y="-33966"/>
                  <a:pt x="1235522" y="48411"/>
                  <a:pt x="1368432" y="0"/>
                </a:cubicBezTo>
                <a:cubicBezTo>
                  <a:pt x="1501342" y="-48411"/>
                  <a:pt x="1750401" y="12341"/>
                  <a:pt x="1855676" y="0"/>
                </a:cubicBezTo>
                <a:cubicBezTo>
                  <a:pt x="1960951" y="-12341"/>
                  <a:pt x="2120647" y="1794"/>
                  <a:pt x="2280719" y="0"/>
                </a:cubicBezTo>
                <a:cubicBezTo>
                  <a:pt x="2440791" y="-1794"/>
                  <a:pt x="2829889" y="82507"/>
                  <a:pt x="3110072" y="0"/>
                </a:cubicBezTo>
                <a:cubicBezTo>
                  <a:pt x="3135593" y="106676"/>
                  <a:pt x="3080690" y="347415"/>
                  <a:pt x="3110072" y="453201"/>
                </a:cubicBezTo>
                <a:cubicBezTo>
                  <a:pt x="3139454" y="558987"/>
                  <a:pt x="3028447" y="801302"/>
                  <a:pt x="3110072" y="1144929"/>
                </a:cubicBezTo>
                <a:cubicBezTo>
                  <a:pt x="3191697" y="1488556"/>
                  <a:pt x="3096456" y="1459019"/>
                  <a:pt x="3110072" y="1598130"/>
                </a:cubicBezTo>
                <a:cubicBezTo>
                  <a:pt x="3123688" y="1737241"/>
                  <a:pt x="3048670" y="2081117"/>
                  <a:pt x="3110072" y="2289858"/>
                </a:cubicBezTo>
                <a:cubicBezTo>
                  <a:pt x="3171474" y="2498599"/>
                  <a:pt x="3066644" y="2717837"/>
                  <a:pt x="3110072" y="2933880"/>
                </a:cubicBezTo>
                <a:cubicBezTo>
                  <a:pt x="3153500" y="3149923"/>
                  <a:pt x="3072003" y="3392643"/>
                  <a:pt x="3110072" y="3577903"/>
                </a:cubicBezTo>
                <a:cubicBezTo>
                  <a:pt x="3148141" y="3763163"/>
                  <a:pt x="2983016" y="4284790"/>
                  <a:pt x="3110072" y="4770537"/>
                </a:cubicBezTo>
                <a:cubicBezTo>
                  <a:pt x="3003687" y="4801480"/>
                  <a:pt x="2894524" y="4733651"/>
                  <a:pt x="2685029" y="4770537"/>
                </a:cubicBezTo>
                <a:cubicBezTo>
                  <a:pt x="2475534" y="4807423"/>
                  <a:pt x="2315596" y="4731165"/>
                  <a:pt x="2104482" y="4770537"/>
                </a:cubicBezTo>
                <a:cubicBezTo>
                  <a:pt x="1893368" y="4809909"/>
                  <a:pt x="1746129" y="4753341"/>
                  <a:pt x="1523935" y="4770537"/>
                </a:cubicBezTo>
                <a:cubicBezTo>
                  <a:pt x="1301741" y="4787733"/>
                  <a:pt x="1203282" y="4738128"/>
                  <a:pt x="1005590" y="4770537"/>
                </a:cubicBezTo>
                <a:cubicBezTo>
                  <a:pt x="807899" y="4802946"/>
                  <a:pt x="656504" y="4754874"/>
                  <a:pt x="487245" y="4770537"/>
                </a:cubicBezTo>
                <a:cubicBezTo>
                  <a:pt x="317987" y="4786200"/>
                  <a:pt x="135865" y="4761486"/>
                  <a:pt x="0" y="4770537"/>
                </a:cubicBezTo>
                <a:cubicBezTo>
                  <a:pt x="-42968" y="4513534"/>
                  <a:pt x="7105" y="4308842"/>
                  <a:pt x="0" y="4174220"/>
                </a:cubicBezTo>
                <a:cubicBezTo>
                  <a:pt x="-7105" y="4039598"/>
                  <a:pt x="74119" y="3630811"/>
                  <a:pt x="0" y="3482492"/>
                </a:cubicBezTo>
                <a:cubicBezTo>
                  <a:pt x="-74119" y="3334173"/>
                  <a:pt x="32392" y="3013690"/>
                  <a:pt x="0" y="2886175"/>
                </a:cubicBezTo>
                <a:cubicBezTo>
                  <a:pt x="-32392" y="2758660"/>
                  <a:pt x="56374" y="2389176"/>
                  <a:pt x="0" y="2242152"/>
                </a:cubicBezTo>
                <a:cubicBezTo>
                  <a:pt x="-56374" y="2095128"/>
                  <a:pt x="22464" y="1957775"/>
                  <a:pt x="0" y="1788951"/>
                </a:cubicBezTo>
                <a:cubicBezTo>
                  <a:pt x="-22464" y="1620127"/>
                  <a:pt x="24418" y="1319045"/>
                  <a:pt x="0" y="1144929"/>
                </a:cubicBezTo>
                <a:cubicBezTo>
                  <a:pt x="-24418" y="970813"/>
                  <a:pt x="110428" y="552656"/>
                  <a:pt x="0" y="0"/>
                </a:cubicBezTo>
                <a:close/>
              </a:path>
              <a:path w="3110072" h="4770537" stroke="0" extrusionOk="0">
                <a:moveTo>
                  <a:pt x="0" y="0"/>
                </a:moveTo>
                <a:cubicBezTo>
                  <a:pt x="87629" y="-4322"/>
                  <a:pt x="263750" y="48211"/>
                  <a:pt x="425043" y="0"/>
                </a:cubicBezTo>
                <a:cubicBezTo>
                  <a:pt x="586336" y="-48211"/>
                  <a:pt x="816323" y="42041"/>
                  <a:pt x="943389" y="0"/>
                </a:cubicBezTo>
                <a:cubicBezTo>
                  <a:pt x="1070455" y="-42041"/>
                  <a:pt x="1200835" y="49562"/>
                  <a:pt x="1399532" y="0"/>
                </a:cubicBezTo>
                <a:cubicBezTo>
                  <a:pt x="1598229" y="-49562"/>
                  <a:pt x="1664141" y="43420"/>
                  <a:pt x="1855676" y="0"/>
                </a:cubicBezTo>
                <a:cubicBezTo>
                  <a:pt x="2047211" y="-43420"/>
                  <a:pt x="2249384" y="61537"/>
                  <a:pt x="2405122" y="0"/>
                </a:cubicBezTo>
                <a:cubicBezTo>
                  <a:pt x="2560860" y="-61537"/>
                  <a:pt x="2892421" y="67501"/>
                  <a:pt x="3110072" y="0"/>
                </a:cubicBezTo>
                <a:cubicBezTo>
                  <a:pt x="3174792" y="196544"/>
                  <a:pt x="3058892" y="362499"/>
                  <a:pt x="3110072" y="644022"/>
                </a:cubicBezTo>
                <a:cubicBezTo>
                  <a:pt x="3161252" y="925545"/>
                  <a:pt x="3049054" y="1013137"/>
                  <a:pt x="3110072" y="1192634"/>
                </a:cubicBezTo>
                <a:cubicBezTo>
                  <a:pt x="3171090" y="1372131"/>
                  <a:pt x="3084814" y="1548804"/>
                  <a:pt x="3110072" y="1645835"/>
                </a:cubicBezTo>
                <a:cubicBezTo>
                  <a:pt x="3135330" y="1742866"/>
                  <a:pt x="3044536" y="2033814"/>
                  <a:pt x="3110072" y="2337563"/>
                </a:cubicBezTo>
                <a:cubicBezTo>
                  <a:pt x="3175608" y="2641312"/>
                  <a:pt x="3037216" y="2711883"/>
                  <a:pt x="3110072" y="3029291"/>
                </a:cubicBezTo>
                <a:cubicBezTo>
                  <a:pt x="3182928" y="3346699"/>
                  <a:pt x="3105905" y="3340336"/>
                  <a:pt x="3110072" y="3577903"/>
                </a:cubicBezTo>
                <a:cubicBezTo>
                  <a:pt x="3114239" y="3815470"/>
                  <a:pt x="3057344" y="3929092"/>
                  <a:pt x="3110072" y="4174220"/>
                </a:cubicBezTo>
                <a:cubicBezTo>
                  <a:pt x="3162800" y="4419348"/>
                  <a:pt x="3088522" y="4494074"/>
                  <a:pt x="3110072" y="4770537"/>
                </a:cubicBezTo>
                <a:cubicBezTo>
                  <a:pt x="2910969" y="4797101"/>
                  <a:pt x="2690871" y="4729051"/>
                  <a:pt x="2529525" y="4770537"/>
                </a:cubicBezTo>
                <a:cubicBezTo>
                  <a:pt x="2368179" y="4812023"/>
                  <a:pt x="2199485" y="4716405"/>
                  <a:pt x="2073381" y="4770537"/>
                </a:cubicBezTo>
                <a:cubicBezTo>
                  <a:pt x="1947277" y="4824669"/>
                  <a:pt x="1743599" y="4753345"/>
                  <a:pt x="1648338" y="4770537"/>
                </a:cubicBezTo>
                <a:cubicBezTo>
                  <a:pt x="1553077" y="4787729"/>
                  <a:pt x="1372422" y="4724673"/>
                  <a:pt x="1192194" y="4770537"/>
                </a:cubicBezTo>
                <a:cubicBezTo>
                  <a:pt x="1011966" y="4816401"/>
                  <a:pt x="828987" y="4731244"/>
                  <a:pt x="704950" y="4770537"/>
                </a:cubicBezTo>
                <a:cubicBezTo>
                  <a:pt x="580913" y="4809830"/>
                  <a:pt x="220797" y="4718687"/>
                  <a:pt x="0" y="4770537"/>
                </a:cubicBezTo>
                <a:cubicBezTo>
                  <a:pt x="-51317" y="4507282"/>
                  <a:pt x="55039" y="4291633"/>
                  <a:pt x="0" y="4078809"/>
                </a:cubicBezTo>
                <a:cubicBezTo>
                  <a:pt x="-55039" y="3865985"/>
                  <a:pt x="53349" y="3579695"/>
                  <a:pt x="0" y="3387081"/>
                </a:cubicBezTo>
                <a:cubicBezTo>
                  <a:pt x="-53349" y="3194467"/>
                  <a:pt x="26139" y="3128208"/>
                  <a:pt x="0" y="2886175"/>
                </a:cubicBezTo>
                <a:cubicBezTo>
                  <a:pt x="-26139" y="2644142"/>
                  <a:pt x="23254" y="2543446"/>
                  <a:pt x="0" y="2432974"/>
                </a:cubicBezTo>
                <a:cubicBezTo>
                  <a:pt x="-23254" y="2322502"/>
                  <a:pt x="70864" y="1981855"/>
                  <a:pt x="0" y="1741246"/>
                </a:cubicBezTo>
                <a:cubicBezTo>
                  <a:pt x="-70864" y="1500637"/>
                  <a:pt x="14274" y="1398168"/>
                  <a:pt x="0" y="1144929"/>
                </a:cubicBezTo>
                <a:cubicBezTo>
                  <a:pt x="-14274" y="891690"/>
                  <a:pt x="74973" y="276869"/>
                  <a:pt x="0" y="0"/>
                </a:cubicBezTo>
                <a:close/>
              </a:path>
            </a:pathLst>
          </a:custGeom>
          <a:solidFill>
            <a:schemeClr val="bg1"/>
          </a:solidFill>
          <a:ln>
            <a:solidFill>
              <a:schemeClr val="tx1"/>
            </a:solidFill>
            <a:extLst>
              <a:ext uri="{C807C97D-BFC1-408E-A445-0C87EB9F89A2}">
                <ask:lineSketchStyleProps xmlns:ask="http://schemas.microsoft.com/office/drawing/2018/sketchyshapes" sd="3056978863">
                  <a:prstGeom prst="rect">
                    <a:avLst/>
                  </a:prstGeom>
                  <ask:type>
                    <ask:lineSketchScribble/>
                  </ask:type>
                </ask:lineSketchStyleProps>
              </a:ext>
            </a:extLst>
          </a:ln>
        </p:spPr>
        <p:txBody>
          <a:bodyPr wrap="square">
            <a:spAutoFit/>
          </a:bodyPr>
          <a:lstStyle/>
          <a:p>
            <a:pPr algn="just"/>
            <a:r>
              <a:rPr lang="en-US" sz="1600" b="1" i="1" dirty="0"/>
              <a:t>Laser delay</a:t>
            </a:r>
            <a:endParaRPr lang="en-US" sz="1600" b="1" dirty="0"/>
          </a:p>
          <a:p>
            <a:pPr algn="just"/>
            <a:endParaRPr lang="en-US" sz="1600" dirty="0"/>
          </a:p>
          <a:p>
            <a:pPr algn="just"/>
            <a:r>
              <a:rPr lang="en-US" sz="1600" dirty="0"/>
              <a:t>To discriminate emission from specific excitation sources, lasers can be spatially separated. To combine the signals emitted by the cell or event when passing through the lasers, the laser delays, measured in</a:t>
            </a:r>
          </a:p>
          <a:p>
            <a:pPr algn="just"/>
            <a:endParaRPr lang="en-US" sz="1600" dirty="0"/>
          </a:p>
          <a:p>
            <a:pPr algn="just"/>
            <a:r>
              <a:rPr lang="en-US" sz="1600" dirty="0"/>
              <a:t>The distance between laser interrogation points is fixed, and so the particle travel time between each laser needs to be consistent.</a:t>
            </a:r>
          </a:p>
          <a:p>
            <a:pPr algn="just"/>
            <a:endParaRPr lang="en-US" sz="1600" dirty="0"/>
          </a:p>
          <a:p>
            <a:pPr algn="just"/>
            <a:r>
              <a:rPr lang="en-US" sz="1600" dirty="0"/>
              <a:t>The electronics that read signals from each laser interrogation point are calibrated to activate at fixed times</a:t>
            </a:r>
          </a:p>
        </p:txBody>
      </p:sp>
      <p:grpSp>
        <p:nvGrpSpPr>
          <p:cNvPr id="5" name="Group 4">
            <a:extLst>
              <a:ext uri="{FF2B5EF4-FFF2-40B4-BE49-F238E27FC236}">
                <a16:creationId xmlns:a16="http://schemas.microsoft.com/office/drawing/2014/main" id="{7307377B-167C-3A92-8C55-7DD0A1F87483}"/>
              </a:ext>
            </a:extLst>
          </p:cNvPr>
          <p:cNvGrpSpPr/>
          <p:nvPr/>
        </p:nvGrpSpPr>
        <p:grpSpPr>
          <a:xfrm>
            <a:off x="71658" y="1535836"/>
            <a:ext cx="8651407" cy="3544231"/>
            <a:chOff x="71658" y="1535836"/>
            <a:chExt cx="8651407" cy="3544231"/>
          </a:xfrm>
        </p:grpSpPr>
        <p:grpSp>
          <p:nvGrpSpPr>
            <p:cNvPr id="25" name="Group 24">
              <a:extLst>
                <a:ext uri="{FF2B5EF4-FFF2-40B4-BE49-F238E27FC236}">
                  <a16:creationId xmlns:a16="http://schemas.microsoft.com/office/drawing/2014/main" id="{13D6345B-1F9E-C185-EBB1-6200B7495222}"/>
                </a:ext>
              </a:extLst>
            </p:cNvPr>
            <p:cNvGrpSpPr/>
            <p:nvPr/>
          </p:nvGrpSpPr>
          <p:grpSpPr>
            <a:xfrm>
              <a:off x="71658" y="1535836"/>
              <a:ext cx="8651407" cy="3544231"/>
              <a:chOff x="67175" y="1637716"/>
              <a:chExt cx="10365059" cy="4246264"/>
            </a:xfrm>
          </p:grpSpPr>
          <p:sp>
            <p:nvSpPr>
              <p:cNvPr id="133" name="TextBox 132">
                <a:extLst>
                  <a:ext uri="{FF2B5EF4-FFF2-40B4-BE49-F238E27FC236}">
                    <a16:creationId xmlns:a16="http://schemas.microsoft.com/office/drawing/2014/main" id="{0FB99937-65F5-D9AC-F9F6-80B42422B0E0}"/>
                  </a:ext>
                </a:extLst>
              </p:cNvPr>
              <p:cNvSpPr txBox="1"/>
              <p:nvPr/>
            </p:nvSpPr>
            <p:spPr>
              <a:xfrm rot="10800000">
                <a:off x="67175" y="2651112"/>
                <a:ext cx="516236" cy="1659079"/>
              </a:xfrm>
              <a:custGeom>
                <a:avLst/>
                <a:gdLst>
                  <a:gd name="connsiteX0" fmla="*/ 0 w 516236"/>
                  <a:gd name="connsiteY0" fmla="*/ 0 h 1659079"/>
                  <a:gd name="connsiteX1" fmla="*/ 516236 w 516236"/>
                  <a:gd name="connsiteY1" fmla="*/ 0 h 1659079"/>
                  <a:gd name="connsiteX2" fmla="*/ 516236 w 516236"/>
                  <a:gd name="connsiteY2" fmla="*/ 536436 h 1659079"/>
                  <a:gd name="connsiteX3" fmla="*/ 516236 w 516236"/>
                  <a:gd name="connsiteY3" fmla="*/ 1039690 h 1659079"/>
                  <a:gd name="connsiteX4" fmla="*/ 516236 w 516236"/>
                  <a:gd name="connsiteY4" fmla="*/ 1659079 h 1659079"/>
                  <a:gd name="connsiteX5" fmla="*/ 0 w 516236"/>
                  <a:gd name="connsiteY5" fmla="*/ 1659079 h 1659079"/>
                  <a:gd name="connsiteX6" fmla="*/ 0 w 516236"/>
                  <a:gd name="connsiteY6" fmla="*/ 1089462 h 1659079"/>
                  <a:gd name="connsiteX7" fmla="*/ 0 w 516236"/>
                  <a:gd name="connsiteY7" fmla="*/ 569617 h 1659079"/>
                  <a:gd name="connsiteX8" fmla="*/ 0 w 516236"/>
                  <a:gd name="connsiteY8" fmla="*/ 0 h 16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236" h="1659079" fill="none" extrusionOk="0">
                    <a:moveTo>
                      <a:pt x="0" y="0"/>
                    </a:moveTo>
                    <a:cubicBezTo>
                      <a:pt x="211919" y="10633"/>
                      <a:pt x="376852" y="-23360"/>
                      <a:pt x="516236" y="0"/>
                    </a:cubicBezTo>
                    <a:cubicBezTo>
                      <a:pt x="541729" y="228509"/>
                      <a:pt x="510758" y="299268"/>
                      <a:pt x="516236" y="536436"/>
                    </a:cubicBezTo>
                    <a:cubicBezTo>
                      <a:pt x="521714" y="773604"/>
                      <a:pt x="502562" y="869875"/>
                      <a:pt x="516236" y="1039690"/>
                    </a:cubicBezTo>
                    <a:cubicBezTo>
                      <a:pt x="529910" y="1209505"/>
                      <a:pt x="529431" y="1478618"/>
                      <a:pt x="516236" y="1659079"/>
                    </a:cubicBezTo>
                    <a:cubicBezTo>
                      <a:pt x="372858" y="1636448"/>
                      <a:pt x="153079" y="1634178"/>
                      <a:pt x="0" y="1659079"/>
                    </a:cubicBezTo>
                    <a:cubicBezTo>
                      <a:pt x="11789" y="1544864"/>
                      <a:pt x="12051" y="1282413"/>
                      <a:pt x="0" y="1089462"/>
                    </a:cubicBezTo>
                    <a:cubicBezTo>
                      <a:pt x="-12051" y="896511"/>
                      <a:pt x="-9120" y="731046"/>
                      <a:pt x="0" y="569617"/>
                    </a:cubicBezTo>
                    <a:cubicBezTo>
                      <a:pt x="9120" y="408188"/>
                      <a:pt x="-3255" y="183371"/>
                      <a:pt x="0" y="0"/>
                    </a:cubicBezTo>
                    <a:close/>
                  </a:path>
                  <a:path w="516236" h="1659079" stroke="0" extrusionOk="0">
                    <a:moveTo>
                      <a:pt x="0" y="0"/>
                    </a:moveTo>
                    <a:cubicBezTo>
                      <a:pt x="131811" y="24814"/>
                      <a:pt x="312383" y="24710"/>
                      <a:pt x="516236" y="0"/>
                    </a:cubicBezTo>
                    <a:cubicBezTo>
                      <a:pt x="504723" y="107424"/>
                      <a:pt x="511070" y="398871"/>
                      <a:pt x="516236" y="503254"/>
                    </a:cubicBezTo>
                    <a:cubicBezTo>
                      <a:pt x="521402" y="607637"/>
                      <a:pt x="503098" y="904236"/>
                      <a:pt x="516236" y="1039690"/>
                    </a:cubicBezTo>
                    <a:cubicBezTo>
                      <a:pt x="529374" y="1175144"/>
                      <a:pt x="540067" y="1362208"/>
                      <a:pt x="516236" y="1659079"/>
                    </a:cubicBezTo>
                    <a:cubicBezTo>
                      <a:pt x="366602" y="1636177"/>
                      <a:pt x="116546" y="1670886"/>
                      <a:pt x="0" y="1659079"/>
                    </a:cubicBezTo>
                    <a:cubicBezTo>
                      <a:pt x="-13614" y="1435675"/>
                      <a:pt x="-15796" y="1311689"/>
                      <a:pt x="0" y="1072871"/>
                    </a:cubicBezTo>
                    <a:cubicBezTo>
                      <a:pt x="15796" y="834053"/>
                      <a:pt x="21681" y="803840"/>
                      <a:pt x="0" y="569617"/>
                    </a:cubicBezTo>
                    <a:cubicBezTo>
                      <a:pt x="-21681" y="335394"/>
                      <a:pt x="10233" y="217856"/>
                      <a:pt x="0" y="0"/>
                    </a:cubicBezTo>
                    <a:close/>
                  </a:path>
                </a:pathLst>
              </a:custGeom>
              <a:solidFill>
                <a:schemeClr val="bg1"/>
              </a:solidFill>
              <a:ln>
                <a:solidFill>
                  <a:schemeClr val="tx1"/>
                </a:solidFill>
                <a:extLst>
                  <a:ext uri="{C807C97D-BFC1-408E-A445-0C87EB9F89A2}">
                    <ask:lineSketchStyleProps xmlns:ask="http://schemas.microsoft.com/office/drawing/2018/sketchyshapes" sd="3794071524">
                      <a:prstGeom prst="rect">
                        <a:avLst/>
                      </a:prstGeom>
                      <ask:type>
                        <ask:lineSketchFreehand/>
                      </ask:type>
                    </ask:lineSketchStyleProps>
                  </a:ext>
                </a:extLst>
              </a:ln>
            </p:spPr>
            <p:txBody>
              <a:bodyPr vert="vert" wrap="square" rtlCol="0">
                <a:spAutoFit/>
              </a:bodyPr>
              <a:lstStyle/>
              <a:p>
                <a:r>
                  <a:rPr lang="en-US" sz="1600" dirty="0"/>
                  <a:t>Array of lasers</a:t>
                </a:r>
              </a:p>
            </p:txBody>
          </p:sp>
          <p:grpSp>
            <p:nvGrpSpPr>
              <p:cNvPr id="12" name="Group 11">
                <a:extLst>
                  <a:ext uri="{FF2B5EF4-FFF2-40B4-BE49-F238E27FC236}">
                    <a16:creationId xmlns:a16="http://schemas.microsoft.com/office/drawing/2014/main" id="{418EB856-CB76-EA3D-99A3-AC8C19E06C7D}"/>
                  </a:ext>
                </a:extLst>
              </p:cNvPr>
              <p:cNvGrpSpPr/>
              <p:nvPr/>
            </p:nvGrpSpPr>
            <p:grpSpPr>
              <a:xfrm>
                <a:off x="862641" y="1637716"/>
                <a:ext cx="7454382" cy="4246264"/>
                <a:chOff x="674360" y="1252005"/>
                <a:chExt cx="9240868" cy="5263906"/>
              </a:xfrm>
            </p:grpSpPr>
            <p:sp>
              <p:nvSpPr>
                <p:cNvPr id="98" name="Arc 97">
                  <a:extLst>
                    <a:ext uri="{FF2B5EF4-FFF2-40B4-BE49-F238E27FC236}">
                      <a16:creationId xmlns:a16="http://schemas.microsoft.com/office/drawing/2014/main" id="{112A37DC-EDF3-CDE4-74B2-5EABAC8B6840}"/>
                    </a:ext>
                  </a:extLst>
                </p:cNvPr>
                <p:cNvSpPr/>
                <p:nvPr/>
              </p:nvSpPr>
              <p:spPr>
                <a:xfrm rot="16200000">
                  <a:off x="-758154" y="2684519"/>
                  <a:ext cx="5006115" cy="2141088"/>
                </a:xfrm>
                <a:prstGeom prst="arc">
                  <a:avLst>
                    <a:gd name="adj1" fmla="val 10444624"/>
                    <a:gd name="adj2" fmla="val 585274"/>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9D5D0B8-85F5-1579-B03B-ECBDCB497735}"/>
                    </a:ext>
                  </a:extLst>
                </p:cNvPr>
                <p:cNvGrpSpPr/>
                <p:nvPr/>
              </p:nvGrpSpPr>
              <p:grpSpPr>
                <a:xfrm>
                  <a:off x="1385359" y="1749621"/>
                  <a:ext cx="8529869" cy="4766290"/>
                  <a:chOff x="1385359" y="1749621"/>
                  <a:chExt cx="8529869" cy="4766290"/>
                </a:xfrm>
              </p:grpSpPr>
              <p:sp>
                <p:nvSpPr>
                  <p:cNvPr id="125" name="Rectangle 124">
                    <a:extLst>
                      <a:ext uri="{FF2B5EF4-FFF2-40B4-BE49-F238E27FC236}">
                        <a16:creationId xmlns:a16="http://schemas.microsoft.com/office/drawing/2014/main" id="{4DCA4411-C87A-9190-16E0-6559CF2AD8C3}"/>
                      </a:ext>
                    </a:extLst>
                  </p:cNvPr>
                  <p:cNvSpPr/>
                  <p:nvPr/>
                </p:nvSpPr>
                <p:spPr>
                  <a:xfrm rot="16200000">
                    <a:off x="1856410" y="4658577"/>
                    <a:ext cx="897807" cy="183990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6" name="Rectangle 5">
                    <a:extLst>
                      <a:ext uri="{FF2B5EF4-FFF2-40B4-BE49-F238E27FC236}">
                        <a16:creationId xmlns:a16="http://schemas.microsoft.com/office/drawing/2014/main" id="{B4712251-48B2-7945-A2AD-65407BA30645}"/>
                      </a:ext>
                    </a:extLst>
                  </p:cNvPr>
                  <p:cNvSpPr/>
                  <p:nvPr/>
                </p:nvSpPr>
                <p:spPr>
                  <a:xfrm rot="10800000">
                    <a:off x="6696591" y="1773192"/>
                    <a:ext cx="1529080" cy="4179837"/>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3E0E3B35-C8A3-3C0F-9DED-DD0DA7F114DD}"/>
                      </a:ext>
                    </a:extLst>
                  </p:cNvPr>
                  <p:cNvSpPr/>
                  <p:nvPr/>
                </p:nvSpPr>
                <p:spPr>
                  <a:xfrm rot="10800000">
                    <a:off x="6892942" y="1773194"/>
                    <a:ext cx="1180940" cy="41798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5" name="Group 114">
                    <a:extLst>
                      <a:ext uri="{FF2B5EF4-FFF2-40B4-BE49-F238E27FC236}">
                        <a16:creationId xmlns:a16="http://schemas.microsoft.com/office/drawing/2014/main" id="{3CDD8BAA-DEA8-DE8C-4966-B18A16E7D6B0}"/>
                      </a:ext>
                    </a:extLst>
                  </p:cNvPr>
                  <p:cNvGrpSpPr/>
                  <p:nvPr/>
                </p:nvGrpSpPr>
                <p:grpSpPr>
                  <a:xfrm>
                    <a:off x="1386126" y="2918408"/>
                    <a:ext cx="1839912" cy="897808"/>
                    <a:chOff x="564048" y="2968735"/>
                    <a:chExt cx="720785" cy="351716"/>
                  </a:xfrm>
                </p:grpSpPr>
                <p:sp>
                  <p:nvSpPr>
                    <p:cNvPr id="95" name="Rectangle 94">
                      <a:extLst>
                        <a:ext uri="{FF2B5EF4-FFF2-40B4-BE49-F238E27FC236}">
                          <a16:creationId xmlns:a16="http://schemas.microsoft.com/office/drawing/2014/main" id="{C2D87D53-FE38-D6B1-5847-9E0610F987DD}"/>
                        </a:ext>
                      </a:extLst>
                    </p:cNvPr>
                    <p:cNvSpPr/>
                    <p:nvPr/>
                  </p:nvSpPr>
                  <p:spPr>
                    <a:xfrm rot="16200000">
                      <a:off x="748583" y="2784200"/>
                      <a:ext cx="351716" cy="72078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n-US" sz="1200" b="1" dirty="0">
                        <a:solidFill>
                          <a:schemeClr val="bg1"/>
                        </a:solidFill>
                      </a:endParaRPr>
                    </a:p>
                  </p:txBody>
                </p:sp>
                <p:sp>
                  <p:nvSpPr>
                    <p:cNvPr id="96" name="TextBox 95">
                      <a:extLst>
                        <a:ext uri="{FF2B5EF4-FFF2-40B4-BE49-F238E27FC236}">
                          <a16:creationId xmlns:a16="http://schemas.microsoft.com/office/drawing/2014/main" id="{DFD84E57-C919-0BF3-16E7-56A841FAB0E3}"/>
                        </a:ext>
                      </a:extLst>
                    </p:cNvPr>
                    <p:cNvSpPr txBox="1"/>
                    <p:nvPr/>
                  </p:nvSpPr>
                  <p:spPr>
                    <a:xfrm>
                      <a:off x="608417" y="3057552"/>
                      <a:ext cx="633660" cy="192350"/>
                    </a:xfrm>
                    <a:prstGeom prst="rect">
                      <a:avLst/>
                    </a:prstGeom>
                    <a:noFill/>
                  </p:spPr>
                  <p:txBody>
                    <a:bodyPr wrap="square">
                      <a:spAutoFit/>
                    </a:bodyPr>
                    <a:lstStyle/>
                    <a:p>
                      <a:pPr algn="ctr"/>
                      <a:r>
                        <a:rPr lang="en-US" sz="1600" b="1" dirty="0">
                          <a:solidFill>
                            <a:schemeClr val="bg1"/>
                          </a:solidFill>
                        </a:rPr>
                        <a:t>640nm</a:t>
                      </a:r>
                    </a:p>
                  </p:txBody>
                </p:sp>
              </p:grpSp>
              <p:grpSp>
                <p:nvGrpSpPr>
                  <p:cNvPr id="116" name="Group 115">
                    <a:extLst>
                      <a:ext uri="{FF2B5EF4-FFF2-40B4-BE49-F238E27FC236}">
                        <a16:creationId xmlns:a16="http://schemas.microsoft.com/office/drawing/2014/main" id="{EB6A6833-9410-70F8-494D-08DF4EC3E7FA}"/>
                      </a:ext>
                    </a:extLst>
                  </p:cNvPr>
                  <p:cNvGrpSpPr/>
                  <p:nvPr/>
                </p:nvGrpSpPr>
                <p:grpSpPr>
                  <a:xfrm>
                    <a:off x="1385362" y="1749621"/>
                    <a:ext cx="1839910" cy="897807"/>
                    <a:chOff x="395293" y="3296167"/>
                    <a:chExt cx="1839910" cy="897807"/>
                  </a:xfrm>
                </p:grpSpPr>
                <p:sp>
                  <p:nvSpPr>
                    <p:cNvPr id="103" name="Rectangle 102">
                      <a:extLst>
                        <a:ext uri="{FF2B5EF4-FFF2-40B4-BE49-F238E27FC236}">
                          <a16:creationId xmlns:a16="http://schemas.microsoft.com/office/drawing/2014/main" id="{B94F04BB-342E-ECF1-3CB9-42A7A019703C}"/>
                        </a:ext>
                      </a:extLst>
                    </p:cNvPr>
                    <p:cNvSpPr/>
                    <p:nvPr/>
                  </p:nvSpPr>
                  <p:spPr>
                    <a:xfrm rot="16200000">
                      <a:off x="866344" y="2825116"/>
                      <a:ext cx="897807" cy="1839910"/>
                    </a:xfrm>
                    <a:prstGeom prst="rect">
                      <a:avLst/>
                    </a:prstGeom>
                    <a:solidFill>
                      <a:srgbClr val="C4D3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97" name="TextBox 96">
                      <a:extLst>
                        <a:ext uri="{FF2B5EF4-FFF2-40B4-BE49-F238E27FC236}">
                          <a16:creationId xmlns:a16="http://schemas.microsoft.com/office/drawing/2014/main" id="{11700C90-7DB7-68E1-E8EF-11D39D86248E}"/>
                        </a:ext>
                      </a:extLst>
                    </p:cNvPr>
                    <p:cNvSpPr txBox="1"/>
                    <p:nvPr/>
                  </p:nvSpPr>
                  <p:spPr>
                    <a:xfrm>
                      <a:off x="741156" y="3545015"/>
                      <a:ext cx="1193009" cy="495999"/>
                    </a:xfrm>
                    <a:prstGeom prst="rect">
                      <a:avLst/>
                    </a:prstGeom>
                    <a:noFill/>
                  </p:spPr>
                  <p:txBody>
                    <a:bodyPr wrap="square">
                      <a:spAutoFit/>
                    </a:bodyPr>
                    <a:lstStyle/>
                    <a:p>
                      <a:pPr algn="ctr"/>
                      <a:r>
                        <a:rPr lang="en-US" sz="1600" b="1" dirty="0">
                          <a:solidFill>
                            <a:schemeClr val="bg1"/>
                          </a:solidFill>
                        </a:rPr>
                        <a:t>561nm</a:t>
                      </a:r>
                    </a:p>
                  </p:txBody>
                </p:sp>
              </p:grpSp>
              <p:cxnSp>
                <p:nvCxnSpPr>
                  <p:cNvPr id="99" name="Straight Connector 98">
                    <a:extLst>
                      <a:ext uri="{FF2B5EF4-FFF2-40B4-BE49-F238E27FC236}">
                        <a16:creationId xmlns:a16="http://schemas.microsoft.com/office/drawing/2014/main" id="{89D46DF7-1E52-8087-A0C7-47B66615F6D0}"/>
                      </a:ext>
                    </a:extLst>
                  </p:cNvPr>
                  <p:cNvCxnSpPr>
                    <a:cxnSpLocks/>
                  </p:cNvCxnSpPr>
                  <p:nvPr/>
                </p:nvCxnSpPr>
                <p:spPr>
                  <a:xfrm flipV="1">
                    <a:off x="3170241" y="2213468"/>
                    <a:ext cx="4019978" cy="7797"/>
                  </a:xfrm>
                  <a:prstGeom prst="line">
                    <a:avLst/>
                  </a:prstGeom>
                  <a:ln w="190500">
                    <a:solidFill>
                      <a:srgbClr val="C4D335"/>
                    </a:solidFill>
                  </a:ln>
                </p:spPr>
                <p:style>
                  <a:lnRef idx="1">
                    <a:schemeClr val="accent1"/>
                  </a:lnRef>
                  <a:fillRef idx="0">
                    <a:schemeClr val="accent1"/>
                  </a:fillRef>
                  <a:effectRef idx="0">
                    <a:schemeClr val="accent1"/>
                  </a:effectRef>
                  <a:fontRef idx="minor">
                    <a:schemeClr val="tx1"/>
                  </a:fontRef>
                </p:style>
              </p:cxnSp>
              <p:sp>
                <p:nvSpPr>
                  <p:cNvPr id="109" name="AutoShape 2">
                    <a:extLst>
                      <a:ext uri="{FF2B5EF4-FFF2-40B4-BE49-F238E27FC236}">
                        <a16:creationId xmlns:a16="http://schemas.microsoft.com/office/drawing/2014/main" id="{2FEF1505-04FF-F5DE-7C8C-F22A2683A200}"/>
                      </a:ext>
                    </a:extLst>
                  </p:cNvPr>
                  <p:cNvSpPr>
                    <a:spLocks/>
                  </p:cNvSpPr>
                  <p:nvPr/>
                </p:nvSpPr>
                <p:spPr bwMode="auto">
                  <a:xfrm rot="11117531">
                    <a:off x="7166284" y="2945379"/>
                    <a:ext cx="518069" cy="59250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cxnSp>
                <p:nvCxnSpPr>
                  <p:cNvPr id="112" name="Straight Connector 111">
                    <a:extLst>
                      <a:ext uri="{FF2B5EF4-FFF2-40B4-BE49-F238E27FC236}">
                        <a16:creationId xmlns:a16="http://schemas.microsoft.com/office/drawing/2014/main" id="{AC9F5749-EC6C-084F-A954-B59C65B3FED2}"/>
                      </a:ext>
                    </a:extLst>
                  </p:cNvPr>
                  <p:cNvCxnSpPr>
                    <a:cxnSpLocks/>
                  </p:cNvCxnSpPr>
                  <p:nvPr/>
                </p:nvCxnSpPr>
                <p:spPr>
                  <a:xfrm flipV="1">
                    <a:off x="3147295" y="4402396"/>
                    <a:ext cx="4019978" cy="7797"/>
                  </a:xfrm>
                  <a:prstGeom prst="line">
                    <a:avLst/>
                  </a:prstGeom>
                  <a:ln w="190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7E65887-0D3E-2938-B72D-5B8BDEA35982}"/>
                      </a:ext>
                    </a:extLst>
                  </p:cNvPr>
                  <p:cNvCxnSpPr>
                    <a:cxnSpLocks/>
                  </p:cNvCxnSpPr>
                  <p:nvPr/>
                </p:nvCxnSpPr>
                <p:spPr>
                  <a:xfrm flipV="1">
                    <a:off x="3170241" y="3302914"/>
                    <a:ext cx="4019978" cy="7797"/>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996C3788-240A-563B-27A9-07C9C3EDF311}"/>
                      </a:ext>
                    </a:extLst>
                  </p:cNvPr>
                  <p:cNvGrpSpPr/>
                  <p:nvPr/>
                </p:nvGrpSpPr>
                <p:grpSpPr>
                  <a:xfrm>
                    <a:off x="1386127" y="4031147"/>
                    <a:ext cx="1839910" cy="1771142"/>
                    <a:chOff x="395293" y="3296167"/>
                    <a:chExt cx="1839910" cy="1771142"/>
                  </a:xfrm>
                  <a:solidFill>
                    <a:srgbClr val="00B0F0"/>
                  </a:solidFill>
                </p:grpSpPr>
                <p:sp>
                  <p:nvSpPr>
                    <p:cNvPr id="122" name="Rectangle 121">
                      <a:extLst>
                        <a:ext uri="{FF2B5EF4-FFF2-40B4-BE49-F238E27FC236}">
                          <a16:creationId xmlns:a16="http://schemas.microsoft.com/office/drawing/2014/main" id="{68FFDC20-443F-0D22-6285-29C2291A4037}"/>
                        </a:ext>
                      </a:extLst>
                    </p:cNvPr>
                    <p:cNvSpPr/>
                    <p:nvPr/>
                  </p:nvSpPr>
                  <p:spPr>
                    <a:xfrm rot="16200000">
                      <a:off x="866344" y="2825116"/>
                      <a:ext cx="897807" cy="183991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23" name="TextBox 122">
                      <a:extLst>
                        <a:ext uri="{FF2B5EF4-FFF2-40B4-BE49-F238E27FC236}">
                          <a16:creationId xmlns:a16="http://schemas.microsoft.com/office/drawing/2014/main" id="{09085A61-61AC-D283-BD3E-F0F70573B176}"/>
                        </a:ext>
                      </a:extLst>
                    </p:cNvPr>
                    <p:cNvSpPr txBox="1"/>
                    <p:nvPr/>
                  </p:nvSpPr>
                  <p:spPr>
                    <a:xfrm>
                      <a:off x="687779" y="4576306"/>
                      <a:ext cx="1187194" cy="491003"/>
                    </a:xfrm>
                    <a:prstGeom prst="rect">
                      <a:avLst/>
                    </a:prstGeom>
                    <a:grpFill/>
                  </p:spPr>
                  <p:txBody>
                    <a:bodyPr wrap="square">
                      <a:spAutoFit/>
                    </a:bodyPr>
                    <a:lstStyle/>
                    <a:p>
                      <a:pPr algn="ctr"/>
                      <a:r>
                        <a:rPr lang="en-US" sz="1600" b="1" dirty="0">
                          <a:solidFill>
                            <a:schemeClr val="bg1"/>
                          </a:solidFill>
                        </a:rPr>
                        <a:t>488nm</a:t>
                      </a:r>
                    </a:p>
                  </p:txBody>
                </p:sp>
              </p:grpSp>
              <p:cxnSp>
                <p:nvCxnSpPr>
                  <p:cNvPr id="114" name="Straight Connector 113">
                    <a:extLst>
                      <a:ext uri="{FF2B5EF4-FFF2-40B4-BE49-F238E27FC236}">
                        <a16:creationId xmlns:a16="http://schemas.microsoft.com/office/drawing/2014/main" id="{02D27FEC-A0D1-E05D-52D9-85F67F07D2EC}"/>
                      </a:ext>
                    </a:extLst>
                  </p:cNvPr>
                  <p:cNvCxnSpPr>
                    <a:cxnSpLocks/>
                  </p:cNvCxnSpPr>
                  <p:nvPr/>
                </p:nvCxnSpPr>
                <p:spPr>
                  <a:xfrm flipV="1">
                    <a:off x="3141748" y="5588557"/>
                    <a:ext cx="4019978" cy="7797"/>
                  </a:xfrm>
                  <a:prstGeom prst="line">
                    <a:avLst/>
                  </a:prstGeom>
                  <a:ln w="190500">
                    <a:solidFill>
                      <a:srgbClr val="00B0F0"/>
                    </a:solidFill>
                  </a:ln>
                </p:spPr>
                <p:style>
                  <a:lnRef idx="1">
                    <a:schemeClr val="accent1"/>
                  </a:lnRef>
                  <a:fillRef idx="0">
                    <a:schemeClr val="accent1"/>
                  </a:fillRef>
                  <a:effectRef idx="0">
                    <a:schemeClr val="accent1"/>
                  </a:effectRef>
                  <a:fontRef idx="minor">
                    <a:schemeClr val="tx1"/>
                  </a:fontRef>
                </p:style>
              </p:cxnSp>
              <p:sp>
                <p:nvSpPr>
                  <p:cNvPr id="110" name="AutoShape 2">
                    <a:extLst>
                      <a:ext uri="{FF2B5EF4-FFF2-40B4-BE49-F238E27FC236}">
                        <a16:creationId xmlns:a16="http://schemas.microsoft.com/office/drawing/2014/main" id="{79EA96DA-8CA1-5204-3D7A-7D6AC2D83F23}"/>
                      </a:ext>
                    </a:extLst>
                  </p:cNvPr>
                  <p:cNvSpPr>
                    <a:spLocks/>
                  </p:cNvSpPr>
                  <p:nvPr/>
                </p:nvSpPr>
                <p:spPr bwMode="auto">
                  <a:xfrm rot="11117531">
                    <a:off x="7156075" y="4109830"/>
                    <a:ext cx="518069" cy="59250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08" name="AutoShape 2">
                    <a:extLst>
                      <a:ext uri="{FF2B5EF4-FFF2-40B4-BE49-F238E27FC236}">
                        <a16:creationId xmlns:a16="http://schemas.microsoft.com/office/drawing/2014/main" id="{76E25918-7581-5C27-FB02-308621ED60CF}"/>
                      </a:ext>
                    </a:extLst>
                  </p:cNvPr>
                  <p:cNvSpPr>
                    <a:spLocks/>
                  </p:cNvSpPr>
                  <p:nvPr/>
                </p:nvSpPr>
                <p:spPr bwMode="auto">
                  <a:xfrm rot="11117531">
                    <a:off x="7166284" y="1939559"/>
                    <a:ext cx="518069" cy="59250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111" name="AutoShape 2">
                    <a:extLst>
                      <a:ext uri="{FF2B5EF4-FFF2-40B4-BE49-F238E27FC236}">
                        <a16:creationId xmlns:a16="http://schemas.microsoft.com/office/drawing/2014/main" id="{ACCD68E3-E648-649A-C099-D29888305526}"/>
                      </a:ext>
                    </a:extLst>
                  </p:cNvPr>
                  <p:cNvSpPr>
                    <a:spLocks/>
                  </p:cNvSpPr>
                  <p:nvPr/>
                </p:nvSpPr>
                <p:spPr bwMode="auto">
                  <a:xfrm rot="11117531">
                    <a:off x="7132894" y="5282279"/>
                    <a:ext cx="518069" cy="59250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22" name="Soleil 98">
                    <a:extLst>
                      <a:ext uri="{FF2B5EF4-FFF2-40B4-BE49-F238E27FC236}">
                        <a16:creationId xmlns:a16="http://schemas.microsoft.com/office/drawing/2014/main" id="{E71B89B7-41EE-687D-A9C4-0361EC2D57BB}"/>
                      </a:ext>
                    </a:extLst>
                  </p:cNvPr>
                  <p:cNvSpPr/>
                  <p:nvPr/>
                </p:nvSpPr>
                <p:spPr>
                  <a:xfrm rot="13220079">
                    <a:off x="7139448" y="5244700"/>
                    <a:ext cx="540774" cy="624176"/>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Soleil 98">
                    <a:extLst>
                      <a:ext uri="{FF2B5EF4-FFF2-40B4-BE49-F238E27FC236}">
                        <a16:creationId xmlns:a16="http://schemas.microsoft.com/office/drawing/2014/main" id="{B5558BF8-86AB-62DD-53DB-B1EC8ECE2BAB}"/>
                      </a:ext>
                    </a:extLst>
                  </p:cNvPr>
                  <p:cNvSpPr/>
                  <p:nvPr/>
                </p:nvSpPr>
                <p:spPr>
                  <a:xfrm rot="13220079">
                    <a:off x="7139451" y="4093993"/>
                    <a:ext cx="540774" cy="624176"/>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Soleil 98">
                    <a:extLst>
                      <a:ext uri="{FF2B5EF4-FFF2-40B4-BE49-F238E27FC236}">
                        <a16:creationId xmlns:a16="http://schemas.microsoft.com/office/drawing/2014/main" id="{1544A7F7-8B61-79E5-E39B-75CD77D1553E}"/>
                      </a:ext>
                    </a:extLst>
                  </p:cNvPr>
                  <p:cNvSpPr/>
                  <p:nvPr/>
                </p:nvSpPr>
                <p:spPr>
                  <a:xfrm rot="13220079">
                    <a:off x="7139451" y="2906981"/>
                    <a:ext cx="540774" cy="624176"/>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Soleil 98">
                    <a:extLst>
                      <a:ext uri="{FF2B5EF4-FFF2-40B4-BE49-F238E27FC236}">
                        <a16:creationId xmlns:a16="http://schemas.microsoft.com/office/drawing/2014/main" id="{AFAC01A3-B2C9-B00C-3C4D-BE6B662C090A}"/>
                      </a:ext>
                    </a:extLst>
                  </p:cNvPr>
                  <p:cNvSpPr/>
                  <p:nvPr/>
                </p:nvSpPr>
                <p:spPr>
                  <a:xfrm rot="13220079">
                    <a:off x="7139449" y="1899489"/>
                    <a:ext cx="540774" cy="624176"/>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6" name="Group 145">
                    <a:extLst>
                      <a:ext uri="{FF2B5EF4-FFF2-40B4-BE49-F238E27FC236}">
                        <a16:creationId xmlns:a16="http://schemas.microsoft.com/office/drawing/2014/main" id="{17111238-C05B-9BF1-1B41-866B1859E649}"/>
                      </a:ext>
                    </a:extLst>
                  </p:cNvPr>
                  <p:cNvGrpSpPr/>
                  <p:nvPr/>
                </p:nvGrpSpPr>
                <p:grpSpPr>
                  <a:xfrm>
                    <a:off x="7838700" y="1749621"/>
                    <a:ext cx="2076528" cy="4766290"/>
                    <a:chOff x="8762566" y="1798671"/>
                    <a:chExt cx="1958782" cy="4651103"/>
                  </a:xfrm>
                </p:grpSpPr>
                <p:cxnSp>
                  <p:nvCxnSpPr>
                    <p:cNvPr id="135" name="Straight Connector 134">
                      <a:extLst>
                        <a:ext uri="{FF2B5EF4-FFF2-40B4-BE49-F238E27FC236}">
                          <a16:creationId xmlns:a16="http://schemas.microsoft.com/office/drawing/2014/main" id="{ACDCB2F0-FD7A-CCDC-81A8-AECD97C32003}"/>
                        </a:ext>
                      </a:extLst>
                    </p:cNvPr>
                    <p:cNvCxnSpPr/>
                    <p:nvPr/>
                  </p:nvCxnSpPr>
                  <p:spPr>
                    <a:xfrm>
                      <a:off x="9005455" y="1798671"/>
                      <a:ext cx="0" cy="4098742"/>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7AD0DBF-C87A-C77A-7557-461CEA4C59BB}"/>
                        </a:ext>
                      </a:extLst>
                    </p:cNvPr>
                    <p:cNvCxnSpPr/>
                    <p:nvPr/>
                  </p:nvCxnSpPr>
                  <p:spPr>
                    <a:xfrm>
                      <a:off x="8872216" y="4402396"/>
                      <a:ext cx="133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251BFFA-7623-F972-8602-EBC6A384D706}"/>
                        </a:ext>
                      </a:extLst>
                    </p:cNvPr>
                    <p:cNvCxnSpPr/>
                    <p:nvPr/>
                  </p:nvCxnSpPr>
                  <p:spPr>
                    <a:xfrm>
                      <a:off x="8872215" y="5571353"/>
                      <a:ext cx="133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89AD7A0-0086-C9AE-10E0-A1845AF697E5}"/>
                        </a:ext>
                      </a:extLst>
                    </p:cNvPr>
                    <p:cNvCxnSpPr/>
                    <p:nvPr/>
                  </p:nvCxnSpPr>
                  <p:spPr>
                    <a:xfrm>
                      <a:off x="8872790" y="2127470"/>
                      <a:ext cx="133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FC792F8-22ED-14D4-4ED2-EDED96B6CB74}"/>
                        </a:ext>
                      </a:extLst>
                    </p:cNvPr>
                    <p:cNvCxnSpPr/>
                    <p:nvPr/>
                  </p:nvCxnSpPr>
                  <p:spPr>
                    <a:xfrm>
                      <a:off x="8872789" y="3296427"/>
                      <a:ext cx="133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AC1EAD5F-A83B-60E7-6066-D52F6205C274}"/>
                        </a:ext>
                      </a:extLst>
                    </p:cNvPr>
                    <p:cNvSpPr txBox="1"/>
                    <p:nvPr/>
                  </p:nvSpPr>
                  <p:spPr>
                    <a:xfrm>
                      <a:off x="8762566" y="6014195"/>
                      <a:ext cx="1180938" cy="435579"/>
                    </a:xfrm>
                    <a:prstGeom prst="rect">
                      <a:avLst/>
                    </a:prstGeom>
                    <a:noFill/>
                  </p:spPr>
                  <p:txBody>
                    <a:bodyPr wrap="square" rtlCol="0">
                      <a:spAutoFit/>
                    </a:bodyPr>
                    <a:lstStyle/>
                    <a:p>
                      <a:r>
                        <a:rPr lang="en-US" sz="1400" dirty="0"/>
                        <a:t>Time</a:t>
                      </a:r>
                    </a:p>
                  </p:txBody>
                </p:sp>
                <p:sp>
                  <p:nvSpPr>
                    <p:cNvPr id="142" name="TextBox 141">
                      <a:extLst>
                        <a:ext uri="{FF2B5EF4-FFF2-40B4-BE49-F238E27FC236}">
                          <a16:creationId xmlns:a16="http://schemas.microsoft.com/office/drawing/2014/main" id="{C8379F17-70C8-93DF-FB34-1807236B484B}"/>
                        </a:ext>
                      </a:extLst>
                    </p:cNvPr>
                    <p:cNvSpPr txBox="1"/>
                    <p:nvPr/>
                  </p:nvSpPr>
                  <p:spPr>
                    <a:xfrm>
                      <a:off x="9075799" y="5327556"/>
                      <a:ext cx="1645549" cy="435579"/>
                    </a:xfrm>
                    <a:prstGeom prst="rect">
                      <a:avLst/>
                    </a:prstGeom>
                    <a:noFill/>
                  </p:spPr>
                  <p:txBody>
                    <a:bodyPr wrap="square" rtlCol="0">
                      <a:spAutoFit/>
                    </a:bodyPr>
                    <a:lstStyle/>
                    <a:p>
                      <a:r>
                        <a:rPr lang="en-US" sz="1400" dirty="0"/>
                        <a:t>0 (reference)</a:t>
                      </a:r>
                    </a:p>
                  </p:txBody>
                </p:sp>
                <p:sp>
                  <p:nvSpPr>
                    <p:cNvPr id="143" name="TextBox 142">
                      <a:extLst>
                        <a:ext uri="{FF2B5EF4-FFF2-40B4-BE49-F238E27FC236}">
                          <a16:creationId xmlns:a16="http://schemas.microsoft.com/office/drawing/2014/main" id="{243219E9-C442-D365-6E49-662D7244CE65}"/>
                        </a:ext>
                      </a:extLst>
                    </p:cNvPr>
                    <p:cNvSpPr txBox="1"/>
                    <p:nvPr/>
                  </p:nvSpPr>
                  <p:spPr>
                    <a:xfrm>
                      <a:off x="9080617" y="4159961"/>
                      <a:ext cx="1180938" cy="446065"/>
                    </a:xfrm>
                    <a:prstGeom prst="rect">
                      <a:avLst/>
                    </a:prstGeom>
                    <a:noFill/>
                  </p:spPr>
                  <p:txBody>
                    <a:bodyPr wrap="square" rtlCol="0">
                      <a:spAutoFit/>
                    </a:bodyPr>
                    <a:lstStyle/>
                    <a:p>
                      <a:r>
                        <a:rPr lang="en-US" sz="1400" dirty="0"/>
                        <a:t>28 (µs)</a:t>
                      </a:r>
                    </a:p>
                  </p:txBody>
                </p:sp>
                <p:sp>
                  <p:nvSpPr>
                    <p:cNvPr id="144" name="TextBox 143">
                      <a:extLst>
                        <a:ext uri="{FF2B5EF4-FFF2-40B4-BE49-F238E27FC236}">
                          <a16:creationId xmlns:a16="http://schemas.microsoft.com/office/drawing/2014/main" id="{0A9C4E7C-3BFE-7E81-D691-963C4AC8439C}"/>
                        </a:ext>
                      </a:extLst>
                    </p:cNvPr>
                    <p:cNvSpPr txBox="1"/>
                    <p:nvPr/>
                  </p:nvSpPr>
                  <p:spPr>
                    <a:xfrm>
                      <a:off x="9005455" y="3137781"/>
                      <a:ext cx="1180938" cy="435579"/>
                    </a:xfrm>
                    <a:prstGeom prst="rect">
                      <a:avLst/>
                    </a:prstGeom>
                    <a:noFill/>
                  </p:spPr>
                  <p:txBody>
                    <a:bodyPr wrap="square" rtlCol="0">
                      <a:spAutoFit/>
                    </a:bodyPr>
                    <a:lstStyle/>
                    <a:p>
                      <a:r>
                        <a:rPr lang="en-US" sz="1400" dirty="0"/>
                        <a:t>32 (µs)</a:t>
                      </a:r>
                    </a:p>
                  </p:txBody>
                </p:sp>
                <p:sp>
                  <p:nvSpPr>
                    <p:cNvPr id="145" name="TextBox 144">
                      <a:extLst>
                        <a:ext uri="{FF2B5EF4-FFF2-40B4-BE49-F238E27FC236}">
                          <a16:creationId xmlns:a16="http://schemas.microsoft.com/office/drawing/2014/main" id="{28E8EAF9-FCF2-0BE7-C765-78BB31497E45}"/>
                        </a:ext>
                      </a:extLst>
                    </p:cNvPr>
                    <p:cNvSpPr txBox="1"/>
                    <p:nvPr/>
                  </p:nvSpPr>
                  <p:spPr>
                    <a:xfrm>
                      <a:off x="9021443" y="1957083"/>
                      <a:ext cx="1180938" cy="435579"/>
                    </a:xfrm>
                    <a:prstGeom prst="rect">
                      <a:avLst/>
                    </a:prstGeom>
                    <a:noFill/>
                  </p:spPr>
                  <p:txBody>
                    <a:bodyPr wrap="square" rtlCol="0">
                      <a:spAutoFit/>
                    </a:bodyPr>
                    <a:lstStyle/>
                    <a:p>
                      <a:r>
                        <a:rPr lang="en-US" sz="1400" dirty="0"/>
                        <a:t> 54 (µs)</a:t>
                      </a:r>
                    </a:p>
                  </p:txBody>
                </p:sp>
              </p:grpSp>
            </p:grpSp>
          </p:grpSp>
          <p:sp>
            <p:nvSpPr>
              <p:cNvPr id="13" name="Freeform: Shape 12">
                <a:extLst>
                  <a:ext uri="{FF2B5EF4-FFF2-40B4-BE49-F238E27FC236}">
                    <a16:creationId xmlns:a16="http://schemas.microsoft.com/office/drawing/2014/main" id="{BF246A60-8414-0B71-FDA7-9B4617EE362E}"/>
                  </a:ext>
                </a:extLst>
              </p:cNvPr>
              <p:cNvSpPr/>
              <p:nvPr/>
            </p:nvSpPr>
            <p:spPr>
              <a:xfrm>
                <a:off x="6538823" y="2227609"/>
                <a:ext cx="1733909" cy="451450"/>
              </a:xfrm>
              <a:custGeom>
                <a:avLst/>
                <a:gdLst>
                  <a:gd name="connsiteX0" fmla="*/ 0 w 1733909"/>
                  <a:gd name="connsiteY0" fmla="*/ 196414 h 451450"/>
                  <a:gd name="connsiteX1" fmla="*/ 345056 w 1733909"/>
                  <a:gd name="connsiteY1" fmla="*/ 420700 h 451450"/>
                  <a:gd name="connsiteX2" fmla="*/ 957532 w 1733909"/>
                  <a:gd name="connsiteY2" fmla="*/ 412074 h 451450"/>
                  <a:gd name="connsiteX3" fmla="*/ 1276709 w 1733909"/>
                  <a:gd name="connsiteY3" fmla="*/ 75644 h 451450"/>
                  <a:gd name="connsiteX4" fmla="*/ 1621766 w 1733909"/>
                  <a:gd name="connsiteY4" fmla="*/ 6633 h 451450"/>
                  <a:gd name="connsiteX5" fmla="*/ 1733909 w 1733909"/>
                  <a:gd name="connsiteY5" fmla="*/ 187787 h 4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909" h="451450">
                    <a:moveTo>
                      <a:pt x="0" y="196414"/>
                    </a:moveTo>
                    <a:cubicBezTo>
                      <a:pt x="92733" y="290585"/>
                      <a:pt x="185467" y="384757"/>
                      <a:pt x="345056" y="420700"/>
                    </a:cubicBezTo>
                    <a:cubicBezTo>
                      <a:pt x="504645" y="456643"/>
                      <a:pt x="802257" y="469583"/>
                      <a:pt x="957532" y="412074"/>
                    </a:cubicBezTo>
                    <a:cubicBezTo>
                      <a:pt x="1112808" y="354565"/>
                      <a:pt x="1166003" y="143217"/>
                      <a:pt x="1276709" y="75644"/>
                    </a:cubicBezTo>
                    <a:cubicBezTo>
                      <a:pt x="1387415" y="8071"/>
                      <a:pt x="1545566" y="-12057"/>
                      <a:pt x="1621766" y="6633"/>
                    </a:cubicBezTo>
                    <a:cubicBezTo>
                      <a:pt x="1697966" y="25323"/>
                      <a:pt x="1715937" y="106555"/>
                      <a:pt x="1733909" y="187787"/>
                    </a:cubicBezTo>
                  </a:path>
                </a:pathLst>
              </a:custGeom>
              <a:noFill/>
              <a:ln w="28575">
                <a:solidFill>
                  <a:srgbClr val="C4D3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9779939-1D6E-411A-D562-0DDEF19BC79B}"/>
                  </a:ext>
                </a:extLst>
              </p:cNvPr>
              <p:cNvSpPr/>
              <p:nvPr/>
            </p:nvSpPr>
            <p:spPr>
              <a:xfrm>
                <a:off x="6435306" y="3390181"/>
                <a:ext cx="1854679" cy="251267"/>
              </a:xfrm>
              <a:custGeom>
                <a:avLst/>
                <a:gdLst>
                  <a:gd name="connsiteX0" fmla="*/ 0 w 1854679"/>
                  <a:gd name="connsiteY0" fmla="*/ 17253 h 251267"/>
                  <a:gd name="connsiteX1" fmla="*/ 422694 w 1854679"/>
                  <a:gd name="connsiteY1" fmla="*/ 198408 h 251267"/>
                  <a:gd name="connsiteX2" fmla="*/ 681486 w 1854679"/>
                  <a:gd name="connsiteY2" fmla="*/ 129396 h 251267"/>
                  <a:gd name="connsiteX3" fmla="*/ 1000664 w 1854679"/>
                  <a:gd name="connsiteY3" fmla="*/ 138023 h 251267"/>
                  <a:gd name="connsiteX4" fmla="*/ 1259456 w 1854679"/>
                  <a:gd name="connsiteY4" fmla="*/ 250166 h 251267"/>
                  <a:gd name="connsiteX5" fmla="*/ 1639019 w 1854679"/>
                  <a:gd name="connsiteY5" fmla="*/ 60385 h 251267"/>
                  <a:gd name="connsiteX6" fmla="*/ 1854679 w 1854679"/>
                  <a:gd name="connsiteY6" fmla="*/ 0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679" h="251267">
                    <a:moveTo>
                      <a:pt x="0" y="17253"/>
                    </a:moveTo>
                    <a:cubicBezTo>
                      <a:pt x="154556" y="98485"/>
                      <a:pt x="309113" y="179718"/>
                      <a:pt x="422694" y="198408"/>
                    </a:cubicBezTo>
                    <a:cubicBezTo>
                      <a:pt x="536275" y="217098"/>
                      <a:pt x="585158" y="139460"/>
                      <a:pt x="681486" y="129396"/>
                    </a:cubicBezTo>
                    <a:cubicBezTo>
                      <a:pt x="777814" y="119332"/>
                      <a:pt x="904336" y="117895"/>
                      <a:pt x="1000664" y="138023"/>
                    </a:cubicBezTo>
                    <a:cubicBezTo>
                      <a:pt x="1096992" y="158151"/>
                      <a:pt x="1153064" y="263106"/>
                      <a:pt x="1259456" y="250166"/>
                    </a:cubicBezTo>
                    <a:cubicBezTo>
                      <a:pt x="1365848" y="237226"/>
                      <a:pt x="1539815" y="102079"/>
                      <a:pt x="1639019" y="60385"/>
                    </a:cubicBezTo>
                    <a:cubicBezTo>
                      <a:pt x="1738223" y="18691"/>
                      <a:pt x="1796451" y="9345"/>
                      <a:pt x="1854679" y="0"/>
                    </a:cubicBezTo>
                  </a:path>
                </a:pathLst>
              </a:cu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9F50BCB-C70F-87BD-2E48-2A16A902851A}"/>
                  </a:ext>
                </a:extLst>
              </p:cNvPr>
              <p:cNvSpPr/>
              <p:nvPr/>
            </p:nvSpPr>
            <p:spPr>
              <a:xfrm>
                <a:off x="6530196" y="4235570"/>
                <a:ext cx="1863306" cy="355809"/>
              </a:xfrm>
              <a:custGeom>
                <a:avLst/>
                <a:gdLst>
                  <a:gd name="connsiteX0" fmla="*/ 0 w 1863306"/>
                  <a:gd name="connsiteY0" fmla="*/ 0 h 355809"/>
                  <a:gd name="connsiteX1" fmla="*/ 232913 w 1863306"/>
                  <a:gd name="connsiteY1" fmla="*/ 163902 h 355809"/>
                  <a:gd name="connsiteX2" fmla="*/ 672861 w 1863306"/>
                  <a:gd name="connsiteY2" fmla="*/ 198407 h 355809"/>
                  <a:gd name="connsiteX3" fmla="*/ 862642 w 1863306"/>
                  <a:gd name="connsiteY3" fmla="*/ 77638 h 355809"/>
                  <a:gd name="connsiteX4" fmla="*/ 1457864 w 1863306"/>
                  <a:gd name="connsiteY4" fmla="*/ 232913 h 355809"/>
                  <a:gd name="connsiteX5" fmla="*/ 1621766 w 1863306"/>
                  <a:gd name="connsiteY5" fmla="*/ 353683 h 355809"/>
                  <a:gd name="connsiteX6" fmla="*/ 1863306 w 1863306"/>
                  <a:gd name="connsiteY6" fmla="*/ 129396 h 35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3306" h="355809">
                    <a:moveTo>
                      <a:pt x="0" y="0"/>
                    </a:moveTo>
                    <a:cubicBezTo>
                      <a:pt x="60385" y="65417"/>
                      <a:pt x="120770" y="130834"/>
                      <a:pt x="232913" y="163902"/>
                    </a:cubicBezTo>
                    <a:cubicBezTo>
                      <a:pt x="345056" y="196970"/>
                      <a:pt x="567906" y="212784"/>
                      <a:pt x="672861" y="198407"/>
                    </a:cubicBezTo>
                    <a:cubicBezTo>
                      <a:pt x="777816" y="184030"/>
                      <a:pt x="731808" y="71887"/>
                      <a:pt x="862642" y="77638"/>
                    </a:cubicBezTo>
                    <a:cubicBezTo>
                      <a:pt x="993476" y="83389"/>
                      <a:pt x="1331343" y="186906"/>
                      <a:pt x="1457864" y="232913"/>
                    </a:cubicBezTo>
                    <a:cubicBezTo>
                      <a:pt x="1584385" y="278920"/>
                      <a:pt x="1554192" y="370936"/>
                      <a:pt x="1621766" y="353683"/>
                    </a:cubicBezTo>
                    <a:cubicBezTo>
                      <a:pt x="1689340" y="336430"/>
                      <a:pt x="1776323" y="232913"/>
                      <a:pt x="1863306" y="129396"/>
                    </a:cubicBezTo>
                  </a:path>
                </a:pathLst>
              </a:cu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DAFA3E7-F05E-3633-B6FC-4B2872823867}"/>
                  </a:ext>
                </a:extLst>
              </p:cNvPr>
              <p:cNvSpPr/>
              <p:nvPr/>
            </p:nvSpPr>
            <p:spPr>
              <a:xfrm>
                <a:off x="6452558" y="5262113"/>
                <a:ext cx="2035834" cy="259130"/>
              </a:xfrm>
              <a:custGeom>
                <a:avLst/>
                <a:gdLst>
                  <a:gd name="connsiteX0" fmla="*/ 0 w 2035834"/>
                  <a:gd name="connsiteY0" fmla="*/ 0 h 259130"/>
                  <a:gd name="connsiteX1" fmla="*/ 293299 w 2035834"/>
                  <a:gd name="connsiteY1" fmla="*/ 138023 h 259130"/>
                  <a:gd name="connsiteX2" fmla="*/ 767751 w 2035834"/>
                  <a:gd name="connsiteY2" fmla="*/ 129396 h 259130"/>
                  <a:gd name="connsiteX3" fmla="*/ 1061050 w 2035834"/>
                  <a:gd name="connsiteY3" fmla="*/ 86264 h 259130"/>
                  <a:gd name="connsiteX4" fmla="*/ 1682151 w 2035834"/>
                  <a:gd name="connsiteY4" fmla="*/ 258793 h 259130"/>
                  <a:gd name="connsiteX5" fmla="*/ 2035834 w 2035834"/>
                  <a:gd name="connsiteY5" fmla="*/ 34506 h 2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834" h="259130">
                    <a:moveTo>
                      <a:pt x="0" y="0"/>
                    </a:moveTo>
                    <a:cubicBezTo>
                      <a:pt x="82670" y="58228"/>
                      <a:pt x="165341" y="116457"/>
                      <a:pt x="293299" y="138023"/>
                    </a:cubicBezTo>
                    <a:cubicBezTo>
                      <a:pt x="421257" y="159589"/>
                      <a:pt x="639792" y="138023"/>
                      <a:pt x="767751" y="129396"/>
                    </a:cubicBezTo>
                    <a:cubicBezTo>
                      <a:pt x="895710" y="120769"/>
                      <a:pt x="908650" y="64698"/>
                      <a:pt x="1061050" y="86264"/>
                    </a:cubicBezTo>
                    <a:cubicBezTo>
                      <a:pt x="1213450" y="107830"/>
                      <a:pt x="1519687" y="267419"/>
                      <a:pt x="1682151" y="258793"/>
                    </a:cubicBezTo>
                    <a:cubicBezTo>
                      <a:pt x="1844615" y="250167"/>
                      <a:pt x="1940224" y="142336"/>
                      <a:pt x="2035834" y="34506"/>
                    </a:cubicBezTo>
                  </a:path>
                </a:pathLst>
              </a:cu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310F98C-6F06-0AC8-FBE7-3381570C4024}"/>
                  </a:ext>
                </a:extLst>
              </p:cNvPr>
              <p:cNvSpPr txBox="1"/>
              <p:nvPr/>
            </p:nvSpPr>
            <p:spPr>
              <a:xfrm>
                <a:off x="8272733" y="2186015"/>
                <a:ext cx="2014680" cy="360073"/>
              </a:xfrm>
              <a:custGeom>
                <a:avLst/>
                <a:gdLst>
                  <a:gd name="connsiteX0" fmla="*/ 0 w 2014680"/>
                  <a:gd name="connsiteY0" fmla="*/ 0 h 360073"/>
                  <a:gd name="connsiteX1" fmla="*/ 483523 w 2014680"/>
                  <a:gd name="connsiteY1" fmla="*/ 0 h 360073"/>
                  <a:gd name="connsiteX2" fmla="*/ 967046 w 2014680"/>
                  <a:gd name="connsiteY2" fmla="*/ 0 h 360073"/>
                  <a:gd name="connsiteX3" fmla="*/ 1450570 w 2014680"/>
                  <a:gd name="connsiteY3" fmla="*/ 0 h 360073"/>
                  <a:gd name="connsiteX4" fmla="*/ 2014680 w 2014680"/>
                  <a:gd name="connsiteY4" fmla="*/ 0 h 360073"/>
                  <a:gd name="connsiteX5" fmla="*/ 2014680 w 2014680"/>
                  <a:gd name="connsiteY5" fmla="*/ 360073 h 360073"/>
                  <a:gd name="connsiteX6" fmla="*/ 1511010 w 2014680"/>
                  <a:gd name="connsiteY6" fmla="*/ 360073 h 360073"/>
                  <a:gd name="connsiteX7" fmla="*/ 1067780 w 2014680"/>
                  <a:gd name="connsiteY7" fmla="*/ 360073 h 360073"/>
                  <a:gd name="connsiteX8" fmla="*/ 523817 w 2014680"/>
                  <a:gd name="connsiteY8" fmla="*/ 360073 h 360073"/>
                  <a:gd name="connsiteX9" fmla="*/ 0 w 2014680"/>
                  <a:gd name="connsiteY9" fmla="*/ 360073 h 360073"/>
                  <a:gd name="connsiteX10" fmla="*/ 0 w 2014680"/>
                  <a:gd name="connsiteY10" fmla="*/ 0 h 36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4680" h="360073" fill="none" extrusionOk="0">
                    <a:moveTo>
                      <a:pt x="0" y="0"/>
                    </a:moveTo>
                    <a:cubicBezTo>
                      <a:pt x="145470" y="-12074"/>
                      <a:pt x="248971" y="30045"/>
                      <a:pt x="483523" y="0"/>
                    </a:cubicBezTo>
                    <a:cubicBezTo>
                      <a:pt x="718075" y="-30045"/>
                      <a:pt x="869819" y="17244"/>
                      <a:pt x="967046" y="0"/>
                    </a:cubicBezTo>
                    <a:cubicBezTo>
                      <a:pt x="1064273" y="-17244"/>
                      <a:pt x="1273483" y="4277"/>
                      <a:pt x="1450570" y="0"/>
                    </a:cubicBezTo>
                    <a:cubicBezTo>
                      <a:pt x="1627657" y="-4277"/>
                      <a:pt x="1815151" y="65645"/>
                      <a:pt x="2014680" y="0"/>
                    </a:cubicBezTo>
                    <a:cubicBezTo>
                      <a:pt x="2026275" y="170069"/>
                      <a:pt x="1990223" y="209372"/>
                      <a:pt x="2014680" y="360073"/>
                    </a:cubicBezTo>
                    <a:cubicBezTo>
                      <a:pt x="1912333" y="385346"/>
                      <a:pt x="1691833" y="314388"/>
                      <a:pt x="1511010" y="360073"/>
                    </a:cubicBezTo>
                    <a:cubicBezTo>
                      <a:pt x="1330187" y="405758"/>
                      <a:pt x="1188225" y="339813"/>
                      <a:pt x="1067780" y="360073"/>
                    </a:cubicBezTo>
                    <a:cubicBezTo>
                      <a:pt x="947335" y="380333"/>
                      <a:pt x="661416" y="315925"/>
                      <a:pt x="523817" y="360073"/>
                    </a:cubicBezTo>
                    <a:cubicBezTo>
                      <a:pt x="386218" y="404221"/>
                      <a:pt x="240086" y="313167"/>
                      <a:pt x="0" y="360073"/>
                    </a:cubicBezTo>
                    <a:cubicBezTo>
                      <a:pt x="-2106" y="189449"/>
                      <a:pt x="22227" y="103487"/>
                      <a:pt x="0" y="0"/>
                    </a:cubicBezTo>
                    <a:close/>
                  </a:path>
                  <a:path w="2014680" h="360073" stroke="0" extrusionOk="0">
                    <a:moveTo>
                      <a:pt x="0" y="0"/>
                    </a:moveTo>
                    <a:cubicBezTo>
                      <a:pt x="140307" y="-29498"/>
                      <a:pt x="298172" y="49167"/>
                      <a:pt x="463376" y="0"/>
                    </a:cubicBezTo>
                    <a:cubicBezTo>
                      <a:pt x="628580" y="-49167"/>
                      <a:pt x="839035" y="56136"/>
                      <a:pt x="1007340" y="0"/>
                    </a:cubicBezTo>
                    <a:cubicBezTo>
                      <a:pt x="1175645" y="-56136"/>
                      <a:pt x="1334880" y="58823"/>
                      <a:pt x="1511010" y="0"/>
                    </a:cubicBezTo>
                    <a:cubicBezTo>
                      <a:pt x="1687140" y="-58823"/>
                      <a:pt x="1867172" y="14018"/>
                      <a:pt x="2014680" y="0"/>
                    </a:cubicBezTo>
                    <a:cubicBezTo>
                      <a:pt x="2021676" y="169655"/>
                      <a:pt x="2009027" y="257237"/>
                      <a:pt x="2014680" y="360073"/>
                    </a:cubicBezTo>
                    <a:cubicBezTo>
                      <a:pt x="1854616" y="375412"/>
                      <a:pt x="1733666" y="335177"/>
                      <a:pt x="1571450" y="360073"/>
                    </a:cubicBezTo>
                    <a:cubicBezTo>
                      <a:pt x="1409234" y="384969"/>
                      <a:pt x="1268137" y="358258"/>
                      <a:pt x="1027487" y="360073"/>
                    </a:cubicBezTo>
                    <a:cubicBezTo>
                      <a:pt x="786837" y="361888"/>
                      <a:pt x="707769" y="322442"/>
                      <a:pt x="543964" y="360073"/>
                    </a:cubicBezTo>
                    <a:cubicBezTo>
                      <a:pt x="380159" y="397704"/>
                      <a:pt x="136318" y="337737"/>
                      <a:pt x="0" y="360073"/>
                    </a:cubicBezTo>
                    <a:cubicBezTo>
                      <a:pt x="-35506" y="226415"/>
                      <a:pt x="30927" y="138034"/>
                      <a:pt x="0" y="0"/>
                    </a:cubicBezTo>
                    <a:close/>
                  </a:path>
                </a:pathLst>
              </a:custGeom>
              <a:solidFill>
                <a:schemeClr val="bg1"/>
              </a:solidFill>
              <a:ln>
                <a:solidFill>
                  <a:schemeClr val="tx1"/>
                </a:solidFill>
                <a:extLst>
                  <a:ext uri="{C807C97D-BFC1-408E-A445-0C87EB9F89A2}">
                    <ask:lineSketchStyleProps xmlns:ask="http://schemas.microsoft.com/office/drawing/2018/sketchyshapes" sd="1148476175">
                      <a:prstGeom prst="rect">
                        <a:avLst/>
                      </a:prstGeom>
                      <ask:type>
                        <ask:lineSketchScribble/>
                      </ask:type>
                    </ask:lineSketchStyleProps>
                  </a:ext>
                </a:extLst>
              </a:ln>
            </p:spPr>
            <p:txBody>
              <a:bodyPr wrap="none" rtlCol="0">
                <a:spAutoFit/>
              </a:bodyPr>
              <a:lstStyle/>
              <a:p>
                <a:r>
                  <a:rPr lang="en-US" sz="1400" dirty="0"/>
                  <a:t>Detector path laser 1</a:t>
                </a:r>
              </a:p>
            </p:txBody>
          </p:sp>
          <p:sp>
            <p:nvSpPr>
              <p:cNvPr id="20" name="TextBox 19">
                <a:extLst>
                  <a:ext uri="{FF2B5EF4-FFF2-40B4-BE49-F238E27FC236}">
                    <a16:creationId xmlns:a16="http://schemas.microsoft.com/office/drawing/2014/main" id="{6C29610B-6BDE-9013-F031-49C75D24372E}"/>
                  </a:ext>
                </a:extLst>
              </p:cNvPr>
              <p:cNvSpPr txBox="1"/>
              <p:nvPr/>
            </p:nvSpPr>
            <p:spPr>
              <a:xfrm>
                <a:off x="8272733" y="3242699"/>
                <a:ext cx="2014680" cy="360073"/>
              </a:xfrm>
              <a:custGeom>
                <a:avLst/>
                <a:gdLst>
                  <a:gd name="connsiteX0" fmla="*/ 0 w 2014680"/>
                  <a:gd name="connsiteY0" fmla="*/ 0 h 360073"/>
                  <a:gd name="connsiteX1" fmla="*/ 483523 w 2014680"/>
                  <a:gd name="connsiteY1" fmla="*/ 0 h 360073"/>
                  <a:gd name="connsiteX2" fmla="*/ 1007340 w 2014680"/>
                  <a:gd name="connsiteY2" fmla="*/ 0 h 360073"/>
                  <a:gd name="connsiteX3" fmla="*/ 1511010 w 2014680"/>
                  <a:gd name="connsiteY3" fmla="*/ 0 h 360073"/>
                  <a:gd name="connsiteX4" fmla="*/ 2014680 w 2014680"/>
                  <a:gd name="connsiteY4" fmla="*/ 0 h 360073"/>
                  <a:gd name="connsiteX5" fmla="*/ 2014680 w 2014680"/>
                  <a:gd name="connsiteY5" fmla="*/ 360073 h 360073"/>
                  <a:gd name="connsiteX6" fmla="*/ 1571450 w 2014680"/>
                  <a:gd name="connsiteY6" fmla="*/ 360073 h 360073"/>
                  <a:gd name="connsiteX7" fmla="*/ 1128221 w 2014680"/>
                  <a:gd name="connsiteY7" fmla="*/ 360073 h 360073"/>
                  <a:gd name="connsiteX8" fmla="*/ 664844 w 2014680"/>
                  <a:gd name="connsiteY8" fmla="*/ 360073 h 360073"/>
                  <a:gd name="connsiteX9" fmla="*/ 0 w 2014680"/>
                  <a:gd name="connsiteY9" fmla="*/ 360073 h 360073"/>
                  <a:gd name="connsiteX10" fmla="*/ 0 w 2014680"/>
                  <a:gd name="connsiteY10" fmla="*/ 0 h 36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4680" h="360073" fill="none" extrusionOk="0">
                    <a:moveTo>
                      <a:pt x="0" y="0"/>
                    </a:moveTo>
                    <a:cubicBezTo>
                      <a:pt x="138710" y="-53576"/>
                      <a:pt x="260452" y="32240"/>
                      <a:pt x="483523" y="0"/>
                    </a:cubicBezTo>
                    <a:cubicBezTo>
                      <a:pt x="706594" y="-32240"/>
                      <a:pt x="896025" y="23532"/>
                      <a:pt x="1007340" y="0"/>
                    </a:cubicBezTo>
                    <a:cubicBezTo>
                      <a:pt x="1118655" y="-23532"/>
                      <a:pt x="1299112" y="3759"/>
                      <a:pt x="1511010" y="0"/>
                    </a:cubicBezTo>
                    <a:cubicBezTo>
                      <a:pt x="1722908" y="-3759"/>
                      <a:pt x="1834865" y="17576"/>
                      <a:pt x="2014680" y="0"/>
                    </a:cubicBezTo>
                    <a:cubicBezTo>
                      <a:pt x="2049725" y="170288"/>
                      <a:pt x="1977462" y="210122"/>
                      <a:pt x="2014680" y="360073"/>
                    </a:cubicBezTo>
                    <a:cubicBezTo>
                      <a:pt x="1902873" y="367823"/>
                      <a:pt x="1697168" y="353961"/>
                      <a:pt x="1571450" y="360073"/>
                    </a:cubicBezTo>
                    <a:cubicBezTo>
                      <a:pt x="1445732" y="366185"/>
                      <a:pt x="1329286" y="327159"/>
                      <a:pt x="1128221" y="360073"/>
                    </a:cubicBezTo>
                    <a:cubicBezTo>
                      <a:pt x="927156" y="392987"/>
                      <a:pt x="884502" y="332345"/>
                      <a:pt x="664844" y="360073"/>
                    </a:cubicBezTo>
                    <a:cubicBezTo>
                      <a:pt x="445186" y="387801"/>
                      <a:pt x="177261" y="344201"/>
                      <a:pt x="0" y="360073"/>
                    </a:cubicBezTo>
                    <a:cubicBezTo>
                      <a:pt x="-40370" y="284090"/>
                      <a:pt x="35365" y="150546"/>
                      <a:pt x="0" y="0"/>
                    </a:cubicBezTo>
                    <a:close/>
                  </a:path>
                  <a:path w="2014680" h="360073" stroke="0" extrusionOk="0">
                    <a:moveTo>
                      <a:pt x="0" y="0"/>
                    </a:moveTo>
                    <a:cubicBezTo>
                      <a:pt x="160277" y="-32867"/>
                      <a:pt x="257685" y="28343"/>
                      <a:pt x="443230" y="0"/>
                    </a:cubicBezTo>
                    <a:cubicBezTo>
                      <a:pt x="628775" y="-28343"/>
                      <a:pt x="697223" y="50783"/>
                      <a:pt x="906606" y="0"/>
                    </a:cubicBezTo>
                    <a:cubicBezTo>
                      <a:pt x="1115989" y="-50783"/>
                      <a:pt x="1303134" y="4931"/>
                      <a:pt x="1410276" y="0"/>
                    </a:cubicBezTo>
                    <a:cubicBezTo>
                      <a:pt x="1517418" y="-4931"/>
                      <a:pt x="1871097" y="46079"/>
                      <a:pt x="2014680" y="0"/>
                    </a:cubicBezTo>
                    <a:cubicBezTo>
                      <a:pt x="2057007" y="122293"/>
                      <a:pt x="1989996" y="185502"/>
                      <a:pt x="2014680" y="360073"/>
                    </a:cubicBezTo>
                    <a:cubicBezTo>
                      <a:pt x="1896099" y="397993"/>
                      <a:pt x="1686469" y="328767"/>
                      <a:pt x="1571450" y="360073"/>
                    </a:cubicBezTo>
                    <a:cubicBezTo>
                      <a:pt x="1456431" y="391379"/>
                      <a:pt x="1336755" y="324459"/>
                      <a:pt x="1108074" y="360073"/>
                    </a:cubicBezTo>
                    <a:cubicBezTo>
                      <a:pt x="879393" y="395687"/>
                      <a:pt x="757857" y="325531"/>
                      <a:pt x="644698" y="360073"/>
                    </a:cubicBezTo>
                    <a:cubicBezTo>
                      <a:pt x="531539" y="394615"/>
                      <a:pt x="282795" y="301679"/>
                      <a:pt x="0" y="360073"/>
                    </a:cubicBezTo>
                    <a:cubicBezTo>
                      <a:pt x="-36621" y="255447"/>
                      <a:pt x="2841" y="149753"/>
                      <a:pt x="0" y="0"/>
                    </a:cubicBezTo>
                    <a:close/>
                  </a:path>
                </a:pathLst>
              </a:custGeom>
              <a:solidFill>
                <a:schemeClr val="bg1"/>
              </a:solidFill>
              <a:ln>
                <a:solidFill>
                  <a:schemeClr val="tx1"/>
                </a:solidFill>
                <a:extLst>
                  <a:ext uri="{C807C97D-BFC1-408E-A445-0C87EB9F89A2}">
                    <ask:lineSketchStyleProps xmlns:ask="http://schemas.microsoft.com/office/drawing/2018/sketchyshapes" sd="391206904">
                      <a:prstGeom prst="rect">
                        <a:avLst/>
                      </a:prstGeom>
                      <ask:type>
                        <ask:lineSketchScribble/>
                      </ask:type>
                    </ask:lineSketchStyleProps>
                  </a:ext>
                </a:extLst>
              </a:ln>
            </p:spPr>
            <p:txBody>
              <a:bodyPr wrap="none" rtlCol="0">
                <a:spAutoFit/>
              </a:bodyPr>
              <a:lstStyle/>
              <a:p>
                <a:r>
                  <a:rPr lang="en-US" sz="1400" dirty="0"/>
                  <a:t>Detector path laser 2</a:t>
                </a:r>
              </a:p>
            </p:txBody>
          </p:sp>
          <p:sp>
            <p:nvSpPr>
              <p:cNvPr id="21" name="TextBox 20">
                <a:extLst>
                  <a:ext uri="{FF2B5EF4-FFF2-40B4-BE49-F238E27FC236}">
                    <a16:creationId xmlns:a16="http://schemas.microsoft.com/office/drawing/2014/main" id="{46C5328C-D2B3-C299-3F9E-A74A7AF64ACE}"/>
                  </a:ext>
                </a:extLst>
              </p:cNvPr>
              <p:cNvSpPr txBox="1"/>
              <p:nvPr/>
            </p:nvSpPr>
            <p:spPr>
              <a:xfrm>
                <a:off x="8272733" y="4171680"/>
                <a:ext cx="2159501" cy="360073"/>
              </a:xfrm>
              <a:custGeom>
                <a:avLst/>
                <a:gdLst>
                  <a:gd name="connsiteX0" fmla="*/ 0 w 2159501"/>
                  <a:gd name="connsiteY0" fmla="*/ 0 h 360073"/>
                  <a:gd name="connsiteX1" fmla="*/ 561470 w 2159501"/>
                  <a:gd name="connsiteY1" fmla="*/ 0 h 360073"/>
                  <a:gd name="connsiteX2" fmla="*/ 1144536 w 2159501"/>
                  <a:gd name="connsiteY2" fmla="*/ 0 h 360073"/>
                  <a:gd name="connsiteX3" fmla="*/ 1641221 w 2159501"/>
                  <a:gd name="connsiteY3" fmla="*/ 0 h 360073"/>
                  <a:gd name="connsiteX4" fmla="*/ 2159501 w 2159501"/>
                  <a:gd name="connsiteY4" fmla="*/ 0 h 360073"/>
                  <a:gd name="connsiteX5" fmla="*/ 2159501 w 2159501"/>
                  <a:gd name="connsiteY5" fmla="*/ 360073 h 360073"/>
                  <a:gd name="connsiteX6" fmla="*/ 1576436 w 2159501"/>
                  <a:gd name="connsiteY6" fmla="*/ 360073 h 360073"/>
                  <a:gd name="connsiteX7" fmla="*/ 1036560 w 2159501"/>
                  <a:gd name="connsiteY7" fmla="*/ 360073 h 360073"/>
                  <a:gd name="connsiteX8" fmla="*/ 0 w 2159501"/>
                  <a:gd name="connsiteY8" fmla="*/ 360073 h 360073"/>
                  <a:gd name="connsiteX9" fmla="*/ 0 w 2159501"/>
                  <a:gd name="connsiteY9" fmla="*/ 0 h 36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501" h="360073" fill="none" extrusionOk="0">
                    <a:moveTo>
                      <a:pt x="0" y="0"/>
                    </a:moveTo>
                    <a:cubicBezTo>
                      <a:pt x="182440" y="-44120"/>
                      <a:pt x="366430" y="19619"/>
                      <a:pt x="561470" y="0"/>
                    </a:cubicBezTo>
                    <a:cubicBezTo>
                      <a:pt x="756510" y="-19619"/>
                      <a:pt x="928863" y="15311"/>
                      <a:pt x="1144536" y="0"/>
                    </a:cubicBezTo>
                    <a:cubicBezTo>
                      <a:pt x="1360209" y="-15311"/>
                      <a:pt x="1467998" y="38251"/>
                      <a:pt x="1641221" y="0"/>
                    </a:cubicBezTo>
                    <a:cubicBezTo>
                      <a:pt x="1814444" y="-38251"/>
                      <a:pt x="2025464" y="40126"/>
                      <a:pt x="2159501" y="0"/>
                    </a:cubicBezTo>
                    <a:cubicBezTo>
                      <a:pt x="2177057" y="131339"/>
                      <a:pt x="2147709" y="209115"/>
                      <a:pt x="2159501" y="360073"/>
                    </a:cubicBezTo>
                    <a:cubicBezTo>
                      <a:pt x="1976455" y="393479"/>
                      <a:pt x="1779895" y="349784"/>
                      <a:pt x="1576436" y="360073"/>
                    </a:cubicBezTo>
                    <a:cubicBezTo>
                      <a:pt x="1372978" y="370362"/>
                      <a:pt x="1303075" y="338060"/>
                      <a:pt x="1036560" y="360073"/>
                    </a:cubicBezTo>
                    <a:cubicBezTo>
                      <a:pt x="770045" y="382086"/>
                      <a:pt x="369474" y="256415"/>
                      <a:pt x="0" y="360073"/>
                    </a:cubicBezTo>
                    <a:cubicBezTo>
                      <a:pt x="-30774" y="208770"/>
                      <a:pt x="13574" y="100552"/>
                      <a:pt x="0" y="0"/>
                    </a:cubicBezTo>
                    <a:close/>
                  </a:path>
                  <a:path w="2159501" h="360073" stroke="0" extrusionOk="0">
                    <a:moveTo>
                      <a:pt x="0" y="0"/>
                    </a:moveTo>
                    <a:cubicBezTo>
                      <a:pt x="184548" y="-48997"/>
                      <a:pt x="272042" y="27981"/>
                      <a:pt x="539875" y="0"/>
                    </a:cubicBezTo>
                    <a:cubicBezTo>
                      <a:pt x="807709" y="-27981"/>
                      <a:pt x="882279" y="10860"/>
                      <a:pt x="1036560" y="0"/>
                    </a:cubicBezTo>
                    <a:cubicBezTo>
                      <a:pt x="1190841" y="-10860"/>
                      <a:pt x="1277690" y="41935"/>
                      <a:pt x="1511651" y="0"/>
                    </a:cubicBezTo>
                    <a:cubicBezTo>
                      <a:pt x="1745612" y="-41935"/>
                      <a:pt x="1916543" y="45212"/>
                      <a:pt x="2159501" y="0"/>
                    </a:cubicBezTo>
                    <a:cubicBezTo>
                      <a:pt x="2192262" y="171476"/>
                      <a:pt x="2117344" y="213670"/>
                      <a:pt x="2159501" y="360073"/>
                    </a:cubicBezTo>
                    <a:cubicBezTo>
                      <a:pt x="2020459" y="398168"/>
                      <a:pt x="1833399" y="312370"/>
                      <a:pt x="1662816" y="360073"/>
                    </a:cubicBezTo>
                    <a:cubicBezTo>
                      <a:pt x="1492234" y="407776"/>
                      <a:pt x="1300692" y="326943"/>
                      <a:pt x="1079751" y="360073"/>
                    </a:cubicBezTo>
                    <a:cubicBezTo>
                      <a:pt x="858810" y="393203"/>
                      <a:pt x="796087" y="325442"/>
                      <a:pt x="583065" y="360073"/>
                    </a:cubicBezTo>
                    <a:cubicBezTo>
                      <a:pt x="370043" y="394704"/>
                      <a:pt x="189158" y="328752"/>
                      <a:pt x="0" y="360073"/>
                    </a:cubicBezTo>
                    <a:cubicBezTo>
                      <a:pt x="-38553" y="235070"/>
                      <a:pt x="5942" y="87410"/>
                      <a:pt x="0" y="0"/>
                    </a:cubicBezTo>
                    <a:close/>
                  </a:path>
                </a:pathLst>
              </a:custGeom>
              <a:solidFill>
                <a:schemeClr val="bg1"/>
              </a:solidFill>
              <a:ln>
                <a:solidFill>
                  <a:schemeClr val="tx1"/>
                </a:solidFill>
                <a:extLst>
                  <a:ext uri="{C807C97D-BFC1-408E-A445-0C87EB9F89A2}">
                    <ask:lineSketchStyleProps xmlns:ask="http://schemas.microsoft.com/office/drawing/2018/sketchyshapes" sd="3262537321">
                      <a:prstGeom prst="rect">
                        <a:avLst/>
                      </a:prstGeom>
                      <ask:type>
                        <ask:lineSketchScribble/>
                      </ask:type>
                    </ask:lineSketchStyleProps>
                  </a:ext>
                </a:extLst>
              </a:ln>
            </p:spPr>
            <p:txBody>
              <a:bodyPr wrap="square" rtlCol="0">
                <a:spAutoFit/>
              </a:bodyPr>
              <a:lstStyle/>
              <a:p>
                <a:r>
                  <a:rPr lang="en-US" sz="1400" dirty="0"/>
                  <a:t>Detector path laser 3</a:t>
                </a:r>
              </a:p>
            </p:txBody>
          </p:sp>
          <p:sp>
            <p:nvSpPr>
              <p:cNvPr id="23" name="TextBox 22">
                <a:extLst>
                  <a:ext uri="{FF2B5EF4-FFF2-40B4-BE49-F238E27FC236}">
                    <a16:creationId xmlns:a16="http://schemas.microsoft.com/office/drawing/2014/main" id="{E0EAF7BE-75DA-96C6-56F9-238E32432E90}"/>
                  </a:ext>
                </a:extLst>
              </p:cNvPr>
              <p:cNvSpPr txBox="1"/>
              <p:nvPr/>
            </p:nvSpPr>
            <p:spPr>
              <a:xfrm>
                <a:off x="8272733" y="5207012"/>
                <a:ext cx="2014680" cy="360073"/>
              </a:xfrm>
              <a:custGeom>
                <a:avLst/>
                <a:gdLst>
                  <a:gd name="connsiteX0" fmla="*/ 0 w 2014680"/>
                  <a:gd name="connsiteY0" fmla="*/ 0 h 360073"/>
                  <a:gd name="connsiteX1" fmla="*/ 523817 w 2014680"/>
                  <a:gd name="connsiteY1" fmla="*/ 0 h 360073"/>
                  <a:gd name="connsiteX2" fmla="*/ 1047634 w 2014680"/>
                  <a:gd name="connsiteY2" fmla="*/ 0 h 360073"/>
                  <a:gd name="connsiteX3" fmla="*/ 1531157 w 2014680"/>
                  <a:gd name="connsiteY3" fmla="*/ 0 h 360073"/>
                  <a:gd name="connsiteX4" fmla="*/ 2014680 w 2014680"/>
                  <a:gd name="connsiteY4" fmla="*/ 0 h 360073"/>
                  <a:gd name="connsiteX5" fmla="*/ 2014680 w 2014680"/>
                  <a:gd name="connsiteY5" fmla="*/ 360073 h 360073"/>
                  <a:gd name="connsiteX6" fmla="*/ 1531157 w 2014680"/>
                  <a:gd name="connsiteY6" fmla="*/ 360073 h 360073"/>
                  <a:gd name="connsiteX7" fmla="*/ 1007340 w 2014680"/>
                  <a:gd name="connsiteY7" fmla="*/ 360073 h 360073"/>
                  <a:gd name="connsiteX8" fmla="*/ 564110 w 2014680"/>
                  <a:gd name="connsiteY8" fmla="*/ 360073 h 360073"/>
                  <a:gd name="connsiteX9" fmla="*/ 0 w 2014680"/>
                  <a:gd name="connsiteY9" fmla="*/ 360073 h 360073"/>
                  <a:gd name="connsiteX10" fmla="*/ 0 w 2014680"/>
                  <a:gd name="connsiteY10" fmla="*/ 0 h 36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4680" h="360073" fill="none" extrusionOk="0">
                    <a:moveTo>
                      <a:pt x="0" y="0"/>
                    </a:moveTo>
                    <a:cubicBezTo>
                      <a:pt x="157004" y="-41667"/>
                      <a:pt x="318258" y="37905"/>
                      <a:pt x="523817" y="0"/>
                    </a:cubicBezTo>
                    <a:cubicBezTo>
                      <a:pt x="729376" y="-37905"/>
                      <a:pt x="928517" y="27111"/>
                      <a:pt x="1047634" y="0"/>
                    </a:cubicBezTo>
                    <a:cubicBezTo>
                      <a:pt x="1166751" y="-27111"/>
                      <a:pt x="1307725" y="11028"/>
                      <a:pt x="1531157" y="0"/>
                    </a:cubicBezTo>
                    <a:cubicBezTo>
                      <a:pt x="1754589" y="-11028"/>
                      <a:pt x="1835563" y="6990"/>
                      <a:pt x="2014680" y="0"/>
                    </a:cubicBezTo>
                    <a:cubicBezTo>
                      <a:pt x="2036211" y="88408"/>
                      <a:pt x="2009526" y="255788"/>
                      <a:pt x="2014680" y="360073"/>
                    </a:cubicBezTo>
                    <a:cubicBezTo>
                      <a:pt x="1855114" y="410921"/>
                      <a:pt x="1690514" y="351595"/>
                      <a:pt x="1531157" y="360073"/>
                    </a:cubicBezTo>
                    <a:cubicBezTo>
                      <a:pt x="1371800" y="368551"/>
                      <a:pt x="1179480" y="308435"/>
                      <a:pt x="1007340" y="360073"/>
                    </a:cubicBezTo>
                    <a:cubicBezTo>
                      <a:pt x="835200" y="411711"/>
                      <a:pt x="667484" y="359882"/>
                      <a:pt x="564110" y="360073"/>
                    </a:cubicBezTo>
                    <a:cubicBezTo>
                      <a:pt x="460736" y="360264"/>
                      <a:pt x="232238" y="359592"/>
                      <a:pt x="0" y="360073"/>
                    </a:cubicBezTo>
                    <a:cubicBezTo>
                      <a:pt x="-16881" y="220633"/>
                      <a:pt x="10018" y="166609"/>
                      <a:pt x="0" y="0"/>
                    </a:cubicBezTo>
                    <a:close/>
                  </a:path>
                  <a:path w="2014680" h="360073" stroke="0" extrusionOk="0">
                    <a:moveTo>
                      <a:pt x="0" y="0"/>
                    </a:moveTo>
                    <a:cubicBezTo>
                      <a:pt x="237345" y="-14997"/>
                      <a:pt x="299160" y="64012"/>
                      <a:pt x="543964" y="0"/>
                    </a:cubicBezTo>
                    <a:cubicBezTo>
                      <a:pt x="788768" y="-64012"/>
                      <a:pt x="824084" y="21587"/>
                      <a:pt x="1067780" y="0"/>
                    </a:cubicBezTo>
                    <a:cubicBezTo>
                      <a:pt x="1311476" y="-21587"/>
                      <a:pt x="1379805" y="21236"/>
                      <a:pt x="1571450" y="0"/>
                    </a:cubicBezTo>
                    <a:cubicBezTo>
                      <a:pt x="1763095" y="-21236"/>
                      <a:pt x="1907107" y="16272"/>
                      <a:pt x="2014680" y="0"/>
                    </a:cubicBezTo>
                    <a:cubicBezTo>
                      <a:pt x="2018278" y="175034"/>
                      <a:pt x="2010582" y="209276"/>
                      <a:pt x="2014680" y="360073"/>
                    </a:cubicBezTo>
                    <a:cubicBezTo>
                      <a:pt x="1792810" y="405139"/>
                      <a:pt x="1735743" y="338293"/>
                      <a:pt x="1531157" y="360073"/>
                    </a:cubicBezTo>
                    <a:cubicBezTo>
                      <a:pt x="1326571" y="381853"/>
                      <a:pt x="1172981" y="317761"/>
                      <a:pt x="1047634" y="360073"/>
                    </a:cubicBezTo>
                    <a:cubicBezTo>
                      <a:pt x="922287" y="402385"/>
                      <a:pt x="741324" y="347266"/>
                      <a:pt x="604404" y="360073"/>
                    </a:cubicBezTo>
                    <a:cubicBezTo>
                      <a:pt x="467484" y="372880"/>
                      <a:pt x="126397" y="352874"/>
                      <a:pt x="0" y="360073"/>
                    </a:cubicBezTo>
                    <a:cubicBezTo>
                      <a:pt x="-41525" y="272379"/>
                      <a:pt x="22091" y="155005"/>
                      <a:pt x="0" y="0"/>
                    </a:cubicBezTo>
                    <a:close/>
                  </a:path>
                </a:pathLst>
              </a:custGeom>
              <a:solidFill>
                <a:schemeClr val="bg1"/>
              </a:solidFill>
              <a:ln>
                <a:solidFill>
                  <a:schemeClr val="tx1"/>
                </a:solidFill>
                <a:extLst>
                  <a:ext uri="{C807C97D-BFC1-408E-A445-0C87EB9F89A2}">
                    <ask:lineSketchStyleProps xmlns:ask="http://schemas.microsoft.com/office/drawing/2018/sketchyshapes" sd="484350704">
                      <a:prstGeom prst="rect">
                        <a:avLst/>
                      </a:prstGeom>
                      <ask:type>
                        <ask:lineSketchScribble/>
                      </ask:type>
                    </ask:lineSketchStyleProps>
                  </a:ext>
                </a:extLst>
              </a:ln>
            </p:spPr>
            <p:txBody>
              <a:bodyPr wrap="none" rtlCol="0">
                <a:spAutoFit/>
              </a:bodyPr>
              <a:lstStyle/>
              <a:p>
                <a:r>
                  <a:rPr lang="en-US" sz="1400" dirty="0"/>
                  <a:t>Detector path laser 4</a:t>
                </a:r>
              </a:p>
            </p:txBody>
          </p:sp>
        </p:grpSp>
        <p:sp>
          <p:nvSpPr>
            <p:cNvPr id="4" name="TextBox 3">
              <a:extLst>
                <a:ext uri="{FF2B5EF4-FFF2-40B4-BE49-F238E27FC236}">
                  <a16:creationId xmlns:a16="http://schemas.microsoft.com/office/drawing/2014/main" id="{C870FCDD-2962-E30D-B179-D1FFCFAF9CF1}"/>
                </a:ext>
              </a:extLst>
            </p:cNvPr>
            <p:cNvSpPr txBox="1"/>
            <p:nvPr/>
          </p:nvSpPr>
          <p:spPr>
            <a:xfrm>
              <a:off x="1389784" y="3559597"/>
              <a:ext cx="800678" cy="333961"/>
            </a:xfrm>
            <a:prstGeom prst="rect">
              <a:avLst/>
            </a:prstGeom>
            <a:solidFill>
              <a:srgbClr val="7030A0"/>
            </a:solidFill>
          </p:spPr>
          <p:txBody>
            <a:bodyPr wrap="square">
              <a:spAutoFit/>
            </a:bodyPr>
            <a:lstStyle/>
            <a:p>
              <a:pPr algn="ctr"/>
              <a:r>
                <a:rPr lang="en-US" sz="1600" b="1" dirty="0">
                  <a:solidFill>
                    <a:schemeClr val="bg1"/>
                  </a:solidFill>
                </a:rPr>
                <a:t>405nm</a:t>
              </a:r>
            </a:p>
          </p:txBody>
        </p:sp>
      </p:grpSp>
    </p:spTree>
    <p:extLst>
      <p:ext uri="{BB962C8B-B14F-4D97-AF65-F5344CB8AC3E}">
        <p14:creationId xmlns:p14="http://schemas.microsoft.com/office/powerpoint/2010/main" val="397440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DF882-F388-52E3-F7E9-C3E3B69920E3}"/>
            </a:ext>
          </a:extLst>
        </p:cNvPr>
        <p:cNvGrpSpPr/>
        <p:nvPr/>
      </p:nvGrpSpPr>
      <p:grpSpPr>
        <a:xfrm>
          <a:off x="0" y="0"/>
          <a:ext cx="0" cy="0"/>
          <a:chOff x="0" y="0"/>
          <a:chExt cx="0" cy="0"/>
        </a:xfrm>
      </p:grpSpPr>
      <p:pic>
        <p:nvPicPr>
          <p:cNvPr id="24" name="Picture 23" descr="A laser beam coming out of a machine&#10;&#10;Description automatically generated">
            <a:extLst>
              <a:ext uri="{FF2B5EF4-FFF2-40B4-BE49-F238E27FC236}">
                <a16:creationId xmlns:a16="http://schemas.microsoft.com/office/drawing/2014/main" id="{BE5790D1-40AD-271A-6B95-B12E90024BC0}"/>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40161" y="-54613"/>
            <a:ext cx="12192000" cy="6858000"/>
          </a:xfrm>
          <a:prstGeom prst="rect">
            <a:avLst/>
          </a:prstGeom>
        </p:spPr>
      </p:pic>
      <p:sp>
        <p:nvSpPr>
          <p:cNvPr id="2" name="A look inside the box">
            <a:extLst>
              <a:ext uri="{FF2B5EF4-FFF2-40B4-BE49-F238E27FC236}">
                <a16:creationId xmlns:a16="http://schemas.microsoft.com/office/drawing/2014/main" id="{C17416B3-0B1C-8905-F5ED-052DEA79664D}"/>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97202106-2A67-FFF6-6F03-DD7D9AE981EE}"/>
              </a:ext>
            </a:extLst>
          </p:cNvPr>
          <p:cNvSpPr txBox="1"/>
          <p:nvPr/>
        </p:nvSpPr>
        <p:spPr>
          <a:xfrm>
            <a:off x="4476147" y="553777"/>
            <a:ext cx="2492542" cy="584775"/>
          </a:xfrm>
          <a:prstGeom prst="rect">
            <a:avLst/>
          </a:prstGeom>
          <a:noFill/>
        </p:spPr>
        <p:txBody>
          <a:bodyPr wrap="none" rtlCol="0">
            <a:spAutoFit/>
          </a:bodyPr>
          <a:lstStyle/>
          <a:p>
            <a:r>
              <a:rPr lang="en-US" sz="3200" i="1" dirty="0"/>
              <a:t>Fluidic system</a:t>
            </a:r>
          </a:p>
        </p:txBody>
      </p:sp>
      <p:sp>
        <p:nvSpPr>
          <p:cNvPr id="27" name="Increase the number of usable markers…">
            <a:extLst>
              <a:ext uri="{FF2B5EF4-FFF2-40B4-BE49-F238E27FC236}">
                <a16:creationId xmlns:a16="http://schemas.microsoft.com/office/drawing/2014/main" id="{A20B72AC-C8C7-4B40-5BFC-BC23B202782E}"/>
              </a:ext>
            </a:extLst>
          </p:cNvPr>
          <p:cNvSpPr txBox="1">
            <a:spLocks/>
          </p:cNvSpPr>
          <p:nvPr/>
        </p:nvSpPr>
        <p:spPr>
          <a:xfrm>
            <a:off x="543331" y="5648123"/>
            <a:ext cx="7172352" cy="839615"/>
          </a:xfrm>
          <a:custGeom>
            <a:avLst/>
            <a:gdLst>
              <a:gd name="connsiteX0" fmla="*/ 0 w 7172352"/>
              <a:gd name="connsiteY0" fmla="*/ 0 h 839615"/>
              <a:gd name="connsiteX1" fmla="*/ 454249 w 7172352"/>
              <a:gd name="connsiteY1" fmla="*/ 0 h 839615"/>
              <a:gd name="connsiteX2" fmla="*/ 836774 w 7172352"/>
              <a:gd name="connsiteY2" fmla="*/ 0 h 839615"/>
              <a:gd name="connsiteX3" fmla="*/ 1291023 w 7172352"/>
              <a:gd name="connsiteY3" fmla="*/ 0 h 839615"/>
              <a:gd name="connsiteX4" fmla="*/ 1745272 w 7172352"/>
              <a:gd name="connsiteY4" fmla="*/ 0 h 839615"/>
              <a:gd name="connsiteX5" fmla="*/ 2199521 w 7172352"/>
              <a:gd name="connsiteY5" fmla="*/ 0 h 839615"/>
              <a:gd name="connsiteX6" fmla="*/ 2868941 w 7172352"/>
              <a:gd name="connsiteY6" fmla="*/ 0 h 839615"/>
              <a:gd name="connsiteX7" fmla="*/ 3610084 w 7172352"/>
              <a:gd name="connsiteY7" fmla="*/ 0 h 839615"/>
              <a:gd name="connsiteX8" fmla="*/ 4279503 w 7172352"/>
              <a:gd name="connsiteY8" fmla="*/ 0 h 839615"/>
              <a:gd name="connsiteX9" fmla="*/ 4948923 w 7172352"/>
              <a:gd name="connsiteY9" fmla="*/ 0 h 839615"/>
              <a:gd name="connsiteX10" fmla="*/ 5618342 w 7172352"/>
              <a:gd name="connsiteY10" fmla="*/ 0 h 839615"/>
              <a:gd name="connsiteX11" fmla="*/ 6072591 w 7172352"/>
              <a:gd name="connsiteY11" fmla="*/ 0 h 839615"/>
              <a:gd name="connsiteX12" fmla="*/ 6455117 w 7172352"/>
              <a:gd name="connsiteY12" fmla="*/ 0 h 839615"/>
              <a:gd name="connsiteX13" fmla="*/ 7172352 w 7172352"/>
              <a:gd name="connsiteY13" fmla="*/ 0 h 839615"/>
              <a:gd name="connsiteX14" fmla="*/ 7172352 w 7172352"/>
              <a:gd name="connsiteY14" fmla="*/ 411411 h 839615"/>
              <a:gd name="connsiteX15" fmla="*/ 7172352 w 7172352"/>
              <a:gd name="connsiteY15" fmla="*/ 839615 h 839615"/>
              <a:gd name="connsiteX16" fmla="*/ 6502932 w 7172352"/>
              <a:gd name="connsiteY16" fmla="*/ 839615 h 839615"/>
              <a:gd name="connsiteX17" fmla="*/ 5761789 w 7172352"/>
              <a:gd name="connsiteY17" fmla="*/ 839615 h 839615"/>
              <a:gd name="connsiteX18" fmla="*/ 5164093 w 7172352"/>
              <a:gd name="connsiteY18" fmla="*/ 839615 h 839615"/>
              <a:gd name="connsiteX19" fmla="*/ 4566397 w 7172352"/>
              <a:gd name="connsiteY19" fmla="*/ 839615 h 839615"/>
              <a:gd name="connsiteX20" fmla="*/ 4112148 w 7172352"/>
              <a:gd name="connsiteY20" fmla="*/ 839615 h 839615"/>
              <a:gd name="connsiteX21" fmla="*/ 3729623 w 7172352"/>
              <a:gd name="connsiteY21" fmla="*/ 839615 h 839615"/>
              <a:gd name="connsiteX22" fmla="*/ 3131927 w 7172352"/>
              <a:gd name="connsiteY22" fmla="*/ 839615 h 839615"/>
              <a:gd name="connsiteX23" fmla="*/ 2605955 w 7172352"/>
              <a:gd name="connsiteY23" fmla="*/ 839615 h 839615"/>
              <a:gd name="connsiteX24" fmla="*/ 2008259 w 7172352"/>
              <a:gd name="connsiteY24" fmla="*/ 839615 h 839615"/>
              <a:gd name="connsiteX25" fmla="*/ 1625733 w 7172352"/>
              <a:gd name="connsiteY25" fmla="*/ 839615 h 839615"/>
              <a:gd name="connsiteX26" fmla="*/ 1099761 w 7172352"/>
              <a:gd name="connsiteY26" fmla="*/ 839615 h 839615"/>
              <a:gd name="connsiteX27" fmla="*/ 0 w 7172352"/>
              <a:gd name="connsiteY27" fmla="*/ 839615 h 839615"/>
              <a:gd name="connsiteX28" fmla="*/ 0 w 7172352"/>
              <a:gd name="connsiteY28" fmla="*/ 411411 h 839615"/>
              <a:gd name="connsiteX29" fmla="*/ 0 w 7172352"/>
              <a:gd name="connsiteY29" fmla="*/ 0 h 83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72352" h="839615" fill="none" extrusionOk="0">
                <a:moveTo>
                  <a:pt x="0" y="0"/>
                </a:moveTo>
                <a:cubicBezTo>
                  <a:pt x="111382" y="-24065"/>
                  <a:pt x="272832" y="42199"/>
                  <a:pt x="454249" y="0"/>
                </a:cubicBezTo>
                <a:cubicBezTo>
                  <a:pt x="635666" y="-42199"/>
                  <a:pt x="742115" y="14260"/>
                  <a:pt x="836774" y="0"/>
                </a:cubicBezTo>
                <a:cubicBezTo>
                  <a:pt x="931434" y="-14260"/>
                  <a:pt x="1184784" y="19996"/>
                  <a:pt x="1291023" y="0"/>
                </a:cubicBezTo>
                <a:cubicBezTo>
                  <a:pt x="1397262" y="-19996"/>
                  <a:pt x="1589200" y="1655"/>
                  <a:pt x="1745272" y="0"/>
                </a:cubicBezTo>
                <a:cubicBezTo>
                  <a:pt x="1901344" y="-1655"/>
                  <a:pt x="2089805" y="38439"/>
                  <a:pt x="2199521" y="0"/>
                </a:cubicBezTo>
                <a:cubicBezTo>
                  <a:pt x="2309237" y="-38439"/>
                  <a:pt x="2687350" y="50408"/>
                  <a:pt x="2868941" y="0"/>
                </a:cubicBezTo>
                <a:cubicBezTo>
                  <a:pt x="3050532" y="-50408"/>
                  <a:pt x="3258706" y="59134"/>
                  <a:pt x="3610084" y="0"/>
                </a:cubicBezTo>
                <a:cubicBezTo>
                  <a:pt x="3961462" y="-59134"/>
                  <a:pt x="4039203" y="57020"/>
                  <a:pt x="4279503" y="0"/>
                </a:cubicBezTo>
                <a:cubicBezTo>
                  <a:pt x="4519803" y="-57020"/>
                  <a:pt x="4651786" y="24594"/>
                  <a:pt x="4948923" y="0"/>
                </a:cubicBezTo>
                <a:cubicBezTo>
                  <a:pt x="5246060" y="-24594"/>
                  <a:pt x="5297397" y="10209"/>
                  <a:pt x="5618342" y="0"/>
                </a:cubicBezTo>
                <a:cubicBezTo>
                  <a:pt x="5939287" y="-10209"/>
                  <a:pt x="5868688" y="7204"/>
                  <a:pt x="6072591" y="0"/>
                </a:cubicBezTo>
                <a:cubicBezTo>
                  <a:pt x="6276494" y="-7204"/>
                  <a:pt x="6320534" y="45471"/>
                  <a:pt x="6455117" y="0"/>
                </a:cubicBezTo>
                <a:cubicBezTo>
                  <a:pt x="6589700" y="-45471"/>
                  <a:pt x="7011723" y="11357"/>
                  <a:pt x="7172352" y="0"/>
                </a:cubicBezTo>
                <a:cubicBezTo>
                  <a:pt x="7196175" y="189449"/>
                  <a:pt x="7170709" y="285976"/>
                  <a:pt x="7172352" y="411411"/>
                </a:cubicBezTo>
                <a:cubicBezTo>
                  <a:pt x="7173995" y="536846"/>
                  <a:pt x="7165835" y="750973"/>
                  <a:pt x="7172352" y="839615"/>
                </a:cubicBezTo>
                <a:cubicBezTo>
                  <a:pt x="6883085" y="875254"/>
                  <a:pt x="6827493" y="762423"/>
                  <a:pt x="6502932" y="839615"/>
                </a:cubicBezTo>
                <a:cubicBezTo>
                  <a:pt x="6178371" y="916807"/>
                  <a:pt x="6068406" y="774725"/>
                  <a:pt x="5761789" y="839615"/>
                </a:cubicBezTo>
                <a:cubicBezTo>
                  <a:pt x="5455172" y="904505"/>
                  <a:pt x="5337293" y="772059"/>
                  <a:pt x="5164093" y="839615"/>
                </a:cubicBezTo>
                <a:cubicBezTo>
                  <a:pt x="4990893" y="907171"/>
                  <a:pt x="4744833" y="786378"/>
                  <a:pt x="4566397" y="839615"/>
                </a:cubicBezTo>
                <a:cubicBezTo>
                  <a:pt x="4387961" y="892852"/>
                  <a:pt x="4314324" y="797277"/>
                  <a:pt x="4112148" y="839615"/>
                </a:cubicBezTo>
                <a:cubicBezTo>
                  <a:pt x="3909972" y="881953"/>
                  <a:pt x="3901687" y="795034"/>
                  <a:pt x="3729623" y="839615"/>
                </a:cubicBezTo>
                <a:cubicBezTo>
                  <a:pt x="3557560" y="884196"/>
                  <a:pt x="3353392" y="807580"/>
                  <a:pt x="3131927" y="839615"/>
                </a:cubicBezTo>
                <a:cubicBezTo>
                  <a:pt x="2910462" y="871650"/>
                  <a:pt x="2805052" y="837097"/>
                  <a:pt x="2605955" y="839615"/>
                </a:cubicBezTo>
                <a:cubicBezTo>
                  <a:pt x="2406858" y="842133"/>
                  <a:pt x="2283466" y="838140"/>
                  <a:pt x="2008259" y="839615"/>
                </a:cubicBezTo>
                <a:cubicBezTo>
                  <a:pt x="1733052" y="841090"/>
                  <a:pt x="1759801" y="831326"/>
                  <a:pt x="1625733" y="839615"/>
                </a:cubicBezTo>
                <a:cubicBezTo>
                  <a:pt x="1491665" y="847904"/>
                  <a:pt x="1228777" y="812132"/>
                  <a:pt x="1099761" y="839615"/>
                </a:cubicBezTo>
                <a:cubicBezTo>
                  <a:pt x="970745" y="867098"/>
                  <a:pt x="383517" y="724032"/>
                  <a:pt x="0" y="839615"/>
                </a:cubicBezTo>
                <a:cubicBezTo>
                  <a:pt x="-26628" y="643137"/>
                  <a:pt x="33307" y="507290"/>
                  <a:pt x="0" y="411411"/>
                </a:cubicBezTo>
                <a:cubicBezTo>
                  <a:pt x="-33307" y="315532"/>
                  <a:pt x="20277" y="202970"/>
                  <a:pt x="0" y="0"/>
                </a:cubicBezTo>
                <a:close/>
              </a:path>
              <a:path w="7172352" h="839615" stroke="0" extrusionOk="0">
                <a:moveTo>
                  <a:pt x="0" y="0"/>
                </a:moveTo>
                <a:cubicBezTo>
                  <a:pt x="111495" y="-28524"/>
                  <a:pt x="314592" y="2905"/>
                  <a:pt x="454249" y="0"/>
                </a:cubicBezTo>
                <a:cubicBezTo>
                  <a:pt x="593906" y="-2905"/>
                  <a:pt x="882914" y="40891"/>
                  <a:pt x="1051945" y="0"/>
                </a:cubicBezTo>
                <a:cubicBezTo>
                  <a:pt x="1220976" y="-40891"/>
                  <a:pt x="1331873" y="54495"/>
                  <a:pt x="1506194" y="0"/>
                </a:cubicBezTo>
                <a:cubicBezTo>
                  <a:pt x="1680515" y="-54495"/>
                  <a:pt x="1801810" y="21787"/>
                  <a:pt x="1888719" y="0"/>
                </a:cubicBezTo>
                <a:cubicBezTo>
                  <a:pt x="1975628" y="-21787"/>
                  <a:pt x="2463626" y="55177"/>
                  <a:pt x="2629862" y="0"/>
                </a:cubicBezTo>
                <a:cubicBezTo>
                  <a:pt x="2796098" y="-55177"/>
                  <a:pt x="3120644" y="74930"/>
                  <a:pt x="3299282" y="0"/>
                </a:cubicBezTo>
                <a:cubicBezTo>
                  <a:pt x="3477920" y="-74930"/>
                  <a:pt x="3653670" y="64478"/>
                  <a:pt x="3896978" y="0"/>
                </a:cubicBezTo>
                <a:cubicBezTo>
                  <a:pt x="4140286" y="-64478"/>
                  <a:pt x="4207906" y="26306"/>
                  <a:pt x="4351227" y="0"/>
                </a:cubicBezTo>
                <a:cubicBezTo>
                  <a:pt x="4494548" y="-26306"/>
                  <a:pt x="4714841" y="5331"/>
                  <a:pt x="4877199" y="0"/>
                </a:cubicBezTo>
                <a:cubicBezTo>
                  <a:pt x="5039557" y="-5331"/>
                  <a:pt x="5408479" y="80274"/>
                  <a:pt x="5546619" y="0"/>
                </a:cubicBezTo>
                <a:cubicBezTo>
                  <a:pt x="5684759" y="-80274"/>
                  <a:pt x="5814730" y="35958"/>
                  <a:pt x="5929144" y="0"/>
                </a:cubicBezTo>
                <a:cubicBezTo>
                  <a:pt x="6043558" y="-35958"/>
                  <a:pt x="6388816" y="24793"/>
                  <a:pt x="6598564" y="0"/>
                </a:cubicBezTo>
                <a:cubicBezTo>
                  <a:pt x="6808312" y="-24793"/>
                  <a:pt x="6895141" y="54724"/>
                  <a:pt x="7172352" y="0"/>
                </a:cubicBezTo>
                <a:cubicBezTo>
                  <a:pt x="7201312" y="161353"/>
                  <a:pt x="7162244" y="283693"/>
                  <a:pt x="7172352" y="394619"/>
                </a:cubicBezTo>
                <a:cubicBezTo>
                  <a:pt x="7182460" y="505545"/>
                  <a:pt x="7153380" y="697423"/>
                  <a:pt x="7172352" y="839615"/>
                </a:cubicBezTo>
                <a:cubicBezTo>
                  <a:pt x="6855620" y="896487"/>
                  <a:pt x="6710429" y="761053"/>
                  <a:pt x="6431209" y="839615"/>
                </a:cubicBezTo>
                <a:cubicBezTo>
                  <a:pt x="6151989" y="918177"/>
                  <a:pt x="6168201" y="813217"/>
                  <a:pt x="5976960" y="839615"/>
                </a:cubicBezTo>
                <a:cubicBezTo>
                  <a:pt x="5785719" y="866013"/>
                  <a:pt x="5636640" y="820484"/>
                  <a:pt x="5379264" y="839615"/>
                </a:cubicBezTo>
                <a:cubicBezTo>
                  <a:pt x="5121888" y="858746"/>
                  <a:pt x="5133070" y="828991"/>
                  <a:pt x="4925015" y="839615"/>
                </a:cubicBezTo>
                <a:cubicBezTo>
                  <a:pt x="4716960" y="850239"/>
                  <a:pt x="4655614" y="810466"/>
                  <a:pt x="4542490" y="839615"/>
                </a:cubicBezTo>
                <a:cubicBezTo>
                  <a:pt x="4429366" y="868764"/>
                  <a:pt x="4140476" y="803305"/>
                  <a:pt x="3873070" y="839615"/>
                </a:cubicBezTo>
                <a:cubicBezTo>
                  <a:pt x="3605664" y="875925"/>
                  <a:pt x="3489129" y="823862"/>
                  <a:pt x="3131927" y="839615"/>
                </a:cubicBezTo>
                <a:cubicBezTo>
                  <a:pt x="2774725" y="855368"/>
                  <a:pt x="2742086" y="810969"/>
                  <a:pt x="2462508" y="839615"/>
                </a:cubicBezTo>
                <a:cubicBezTo>
                  <a:pt x="2182930" y="868261"/>
                  <a:pt x="2152224" y="783361"/>
                  <a:pt x="1864812" y="839615"/>
                </a:cubicBezTo>
                <a:cubicBezTo>
                  <a:pt x="1577400" y="895869"/>
                  <a:pt x="1495710" y="799454"/>
                  <a:pt x="1267116" y="839615"/>
                </a:cubicBezTo>
                <a:cubicBezTo>
                  <a:pt x="1038522" y="879776"/>
                  <a:pt x="888099" y="820894"/>
                  <a:pt x="741143" y="839615"/>
                </a:cubicBezTo>
                <a:cubicBezTo>
                  <a:pt x="594187" y="858336"/>
                  <a:pt x="269689" y="762232"/>
                  <a:pt x="0" y="839615"/>
                </a:cubicBezTo>
                <a:cubicBezTo>
                  <a:pt x="-4273" y="735125"/>
                  <a:pt x="43380" y="606415"/>
                  <a:pt x="0" y="411411"/>
                </a:cubicBezTo>
                <a:cubicBezTo>
                  <a:pt x="-43380" y="216407"/>
                  <a:pt x="46393" y="94025"/>
                  <a:pt x="0" y="0"/>
                </a:cubicBezTo>
                <a:close/>
              </a:path>
            </a:pathLst>
          </a:custGeom>
          <a:solidFill>
            <a:schemeClr val="bg1"/>
          </a:solidFill>
          <a:ln w="12700">
            <a:solidFill>
              <a:schemeClr val="tx1"/>
            </a:solidFill>
            <a:miter lim="400000"/>
            <a:extLst>
              <a:ext uri="{C807C97D-BFC1-408E-A445-0C87EB9F89A2}">
                <ask:lineSketchStyleProps xmlns:ask="http://schemas.microsoft.com/office/drawing/2018/sketchyshapes" sd="823742204">
                  <a:prstGeom prst="rect">
                    <a:avLst/>
                  </a:prstGeom>
                  <ask:type>
                    <ask:lineSketchScribble/>
                  </ask:type>
                </ask:lineSketchStyleProps>
              </a:ext>
            </a:extLst>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504190" marR="40639" indent="-463550"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1pPr>
            <a:lvl2pPr marL="955039" marR="40639" indent="-457199" algn="l" defTabSz="914400" rtl="0" latinLnBrk="0">
              <a:lnSpc>
                <a:spcPct val="100000"/>
              </a:lnSpc>
              <a:spcBef>
                <a:spcPts val="600"/>
              </a:spcBef>
              <a:spcAft>
                <a:spcPts val="0"/>
              </a:spcAft>
              <a:buClrTx/>
              <a:buSzPct val="58499"/>
              <a:buFontTx/>
              <a:buBlip>
                <a:blip r:embed="rId4"/>
              </a:buBlip>
              <a:tabLst/>
              <a:defRPr sz="2200" b="0" i="0" u="none" strike="noStrike" cap="none" spc="0" baseline="0">
                <a:solidFill>
                  <a:srgbClr val="000000"/>
                </a:solidFill>
                <a:uFill>
                  <a:solidFill>
                    <a:srgbClr val="000000"/>
                  </a:solidFill>
                </a:uFill>
                <a:latin typeface="+mn-lt"/>
                <a:ea typeface="+mn-ea"/>
                <a:cs typeface="+mn-cs"/>
                <a:sym typeface="Goudy Old Style"/>
              </a:defRPr>
            </a:lvl2pPr>
            <a:lvl3pPr marL="1296352" marR="40639" indent="-341312" algn="l" defTabSz="914400" rtl="0" latinLnBrk="0">
              <a:lnSpc>
                <a:spcPct val="100000"/>
              </a:lnSpc>
              <a:spcBef>
                <a:spcPts val="600"/>
              </a:spcBef>
              <a:spcAft>
                <a:spcPts val="0"/>
              </a:spcAft>
              <a:buClrTx/>
              <a:buSzPct val="58499"/>
              <a:buFontTx/>
              <a:buBlip>
                <a:blip r:embed="rId3"/>
              </a:buBlip>
              <a:tabLst/>
              <a:defRPr sz="2000" b="0" i="0" u="none" strike="noStrike" cap="none" spc="0" baseline="0">
                <a:solidFill>
                  <a:srgbClr val="000000"/>
                </a:solidFill>
                <a:uFill>
                  <a:solidFill>
                    <a:srgbClr val="000000"/>
                  </a:solidFill>
                </a:uFill>
                <a:latin typeface="+mn-lt"/>
                <a:ea typeface="+mn-ea"/>
                <a:cs typeface="+mn-cs"/>
                <a:sym typeface="Goudy Old Style"/>
              </a:defRPr>
            </a:lvl3pPr>
            <a:lvl4pPr marL="1637664" marR="40639" indent="-341312" algn="l" defTabSz="914400" rtl="0" latinLnBrk="0">
              <a:lnSpc>
                <a:spcPct val="100000"/>
              </a:lnSpc>
              <a:spcBef>
                <a:spcPts val="600"/>
              </a:spcBef>
              <a:spcAft>
                <a:spcPts val="0"/>
              </a:spcAft>
              <a:buClrTx/>
              <a:buSzPct val="58499"/>
              <a:buFontTx/>
              <a:buBlip>
                <a:blip r:embed="rId3"/>
              </a:buBlip>
              <a:tabLst/>
              <a:defRPr sz="1800" b="0" i="0" u="none" strike="noStrike" cap="none" spc="0" baseline="0">
                <a:solidFill>
                  <a:srgbClr val="000000"/>
                </a:solidFill>
                <a:uFill>
                  <a:solidFill>
                    <a:srgbClr val="000000"/>
                  </a:solidFill>
                </a:uFill>
                <a:latin typeface="+mn-lt"/>
                <a:ea typeface="+mn-ea"/>
                <a:cs typeface="+mn-cs"/>
                <a:sym typeface="Goudy Old Style"/>
              </a:defRPr>
            </a:lvl4pPr>
            <a:lvl5pPr marL="1978977" marR="40639" indent="-341312" algn="l" defTabSz="914400" rtl="0" latinLnBrk="0">
              <a:lnSpc>
                <a:spcPct val="100000"/>
              </a:lnSpc>
              <a:spcBef>
                <a:spcPts val="600"/>
              </a:spcBef>
              <a:spcAft>
                <a:spcPts val="0"/>
              </a:spcAft>
              <a:buClrTx/>
              <a:buSzPct val="58499"/>
              <a:buFontTx/>
              <a:buBlip>
                <a:blip r:embed="rId3"/>
              </a:buBlip>
              <a:tabLst/>
              <a:defRPr sz="1800" b="0" i="0" u="none" strike="noStrike" cap="none" spc="0" baseline="0">
                <a:solidFill>
                  <a:srgbClr val="000000"/>
                </a:solidFill>
                <a:uFill>
                  <a:solidFill>
                    <a:srgbClr val="000000"/>
                  </a:solidFill>
                </a:uFill>
                <a:latin typeface="+mn-lt"/>
                <a:ea typeface="+mn-ea"/>
                <a:cs typeface="+mn-cs"/>
                <a:sym typeface="Goudy Old Style"/>
              </a:defRPr>
            </a:lvl5pPr>
            <a:lvl6pPr marL="2092748" marR="40639" indent="-455083"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6pPr>
            <a:lvl7pPr marL="2092748" marR="40639" indent="-455083"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7pPr>
            <a:lvl8pPr marL="2092748" marR="40639" indent="-455083"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8pPr>
            <a:lvl9pPr marL="2092748" marR="40639" indent="-455083"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9pPr>
          </a:lstStyle>
          <a:p>
            <a:pPr marL="40640" marR="40639" lvl="0" indent="0" algn="just" defTabSz="914400" rtl="0" eaLnBrk="1" fontAlgn="auto" latinLnBrk="0" hangingPunct="1">
              <a:lnSpc>
                <a:spcPct val="100000"/>
              </a:lnSpc>
              <a:spcBef>
                <a:spcPts val="0"/>
              </a:spcBef>
              <a:spcAft>
                <a:spcPts val="0"/>
              </a:spcAft>
              <a:buClrTx/>
              <a:buSzPct val="58499"/>
              <a:buNone/>
              <a:tabLst/>
              <a:defRPr sz="2200"/>
            </a:pPr>
            <a:r>
              <a:rPr kumimoji="0" lang="en-US" sz="1600" b="1" i="0" u="none" strike="noStrike" kern="0" cap="none" spc="0" normalizeH="0" baseline="0" noProof="0" dirty="0">
                <a:ln>
                  <a:noFill/>
                </a:ln>
                <a:solidFill>
                  <a:srgbClr val="000000"/>
                </a:solidFill>
                <a:effectLst/>
                <a:uLnTx/>
                <a:uFill>
                  <a:solidFill>
                    <a:srgbClr val="000000"/>
                  </a:solidFill>
                </a:uFill>
                <a:sym typeface="Goudy Old Style"/>
              </a:rPr>
              <a:t>Multi-laser instruments:</a:t>
            </a:r>
          </a:p>
          <a:p>
            <a:pPr marR="40639" lvl="0" algn="just" defTabSz="914400" rtl="0" eaLnBrk="1" fontAlgn="auto" latinLnBrk="0" hangingPunct="1">
              <a:lnSpc>
                <a:spcPct val="100000"/>
              </a:lnSpc>
              <a:spcBef>
                <a:spcPts val="0"/>
              </a:spcBef>
              <a:spcAft>
                <a:spcPts val="0"/>
              </a:spcAft>
              <a:buClrTx/>
              <a:buSzPct val="58499"/>
              <a:buFont typeface="Wingdings" panose="05000000000000000000" pitchFamily="2" charset="2"/>
              <a:buChar char="Ø"/>
              <a:tabLst/>
              <a:defRPr sz="2200"/>
            </a:pPr>
            <a:r>
              <a:rPr kumimoji="0" lang="en-US" sz="1600" b="0" i="0" u="none" strike="noStrike" kern="0" cap="none" spc="0" normalizeH="0" baseline="0" noProof="0" dirty="0">
                <a:ln>
                  <a:noFill/>
                </a:ln>
                <a:solidFill>
                  <a:srgbClr val="000000"/>
                </a:solidFill>
                <a:effectLst/>
                <a:uLnTx/>
                <a:uFill>
                  <a:solidFill>
                    <a:srgbClr val="000000"/>
                  </a:solidFill>
                </a:uFill>
                <a:sym typeface="Goudy Old Style"/>
              </a:rPr>
              <a:t>Increase the number of usable markers</a:t>
            </a:r>
          </a:p>
          <a:p>
            <a:pPr marR="40639" lvl="0" algn="just" defTabSz="914400" rtl="0" eaLnBrk="1" fontAlgn="auto" latinLnBrk="0" hangingPunct="1">
              <a:lnSpc>
                <a:spcPct val="100000"/>
              </a:lnSpc>
              <a:spcBef>
                <a:spcPts val="0"/>
              </a:spcBef>
              <a:spcAft>
                <a:spcPts val="0"/>
              </a:spcAft>
              <a:buClrTx/>
              <a:buSzPct val="58499"/>
              <a:buFont typeface="Wingdings" panose="05000000000000000000" pitchFamily="2" charset="2"/>
              <a:buChar char="Ø"/>
              <a:tabLst/>
              <a:defRPr sz="2200"/>
            </a:pPr>
            <a:r>
              <a:rPr kumimoji="0" lang="en-US" sz="1600" b="0" i="0" u="none" strike="noStrike" kern="0" cap="none" spc="0" normalizeH="0" baseline="0" noProof="0" dirty="0">
                <a:ln>
                  <a:noFill/>
                </a:ln>
                <a:solidFill>
                  <a:srgbClr val="000000"/>
                </a:solidFill>
                <a:effectLst/>
                <a:uLnTx/>
                <a:uFill>
                  <a:solidFill>
                    <a:srgbClr val="000000"/>
                  </a:solidFill>
                </a:uFill>
                <a:sym typeface="Goudy Old Style"/>
              </a:rPr>
              <a:t>Reduce the amount of spillover between some combination of fluorophores</a:t>
            </a:r>
          </a:p>
        </p:txBody>
      </p:sp>
      <p:sp>
        <p:nvSpPr>
          <p:cNvPr id="29" name="TextBox 28">
            <a:extLst>
              <a:ext uri="{FF2B5EF4-FFF2-40B4-BE49-F238E27FC236}">
                <a16:creationId xmlns:a16="http://schemas.microsoft.com/office/drawing/2014/main" id="{24DB1A5F-0D6A-105D-1405-78C4920E1DBA}"/>
              </a:ext>
            </a:extLst>
          </p:cNvPr>
          <p:cNvSpPr txBox="1"/>
          <p:nvPr/>
        </p:nvSpPr>
        <p:spPr>
          <a:xfrm>
            <a:off x="8963326" y="1717201"/>
            <a:ext cx="3110072" cy="4770537"/>
          </a:xfrm>
          <a:custGeom>
            <a:avLst/>
            <a:gdLst>
              <a:gd name="connsiteX0" fmla="*/ 0 w 3110072"/>
              <a:gd name="connsiteY0" fmla="*/ 0 h 4770537"/>
              <a:gd name="connsiteX1" fmla="*/ 518345 w 3110072"/>
              <a:gd name="connsiteY1" fmla="*/ 0 h 4770537"/>
              <a:gd name="connsiteX2" fmla="*/ 943389 w 3110072"/>
              <a:gd name="connsiteY2" fmla="*/ 0 h 4770537"/>
              <a:gd name="connsiteX3" fmla="*/ 1368432 w 3110072"/>
              <a:gd name="connsiteY3" fmla="*/ 0 h 4770537"/>
              <a:gd name="connsiteX4" fmla="*/ 1855676 w 3110072"/>
              <a:gd name="connsiteY4" fmla="*/ 0 h 4770537"/>
              <a:gd name="connsiteX5" fmla="*/ 2280719 w 3110072"/>
              <a:gd name="connsiteY5" fmla="*/ 0 h 4770537"/>
              <a:gd name="connsiteX6" fmla="*/ 3110072 w 3110072"/>
              <a:gd name="connsiteY6" fmla="*/ 0 h 4770537"/>
              <a:gd name="connsiteX7" fmla="*/ 3110072 w 3110072"/>
              <a:gd name="connsiteY7" fmla="*/ 453201 h 4770537"/>
              <a:gd name="connsiteX8" fmla="*/ 3110072 w 3110072"/>
              <a:gd name="connsiteY8" fmla="*/ 1144929 h 4770537"/>
              <a:gd name="connsiteX9" fmla="*/ 3110072 w 3110072"/>
              <a:gd name="connsiteY9" fmla="*/ 1598130 h 4770537"/>
              <a:gd name="connsiteX10" fmla="*/ 3110072 w 3110072"/>
              <a:gd name="connsiteY10" fmla="*/ 2289858 h 4770537"/>
              <a:gd name="connsiteX11" fmla="*/ 3110072 w 3110072"/>
              <a:gd name="connsiteY11" fmla="*/ 2933880 h 4770537"/>
              <a:gd name="connsiteX12" fmla="*/ 3110072 w 3110072"/>
              <a:gd name="connsiteY12" fmla="*/ 3577903 h 4770537"/>
              <a:gd name="connsiteX13" fmla="*/ 3110072 w 3110072"/>
              <a:gd name="connsiteY13" fmla="*/ 4770537 h 4770537"/>
              <a:gd name="connsiteX14" fmla="*/ 2685029 w 3110072"/>
              <a:gd name="connsiteY14" fmla="*/ 4770537 h 4770537"/>
              <a:gd name="connsiteX15" fmla="*/ 2104482 w 3110072"/>
              <a:gd name="connsiteY15" fmla="*/ 4770537 h 4770537"/>
              <a:gd name="connsiteX16" fmla="*/ 1523935 w 3110072"/>
              <a:gd name="connsiteY16" fmla="*/ 4770537 h 4770537"/>
              <a:gd name="connsiteX17" fmla="*/ 1005590 w 3110072"/>
              <a:gd name="connsiteY17" fmla="*/ 4770537 h 4770537"/>
              <a:gd name="connsiteX18" fmla="*/ 487245 w 3110072"/>
              <a:gd name="connsiteY18" fmla="*/ 4770537 h 4770537"/>
              <a:gd name="connsiteX19" fmla="*/ 0 w 3110072"/>
              <a:gd name="connsiteY19" fmla="*/ 4770537 h 4770537"/>
              <a:gd name="connsiteX20" fmla="*/ 0 w 3110072"/>
              <a:gd name="connsiteY20" fmla="*/ 4174220 h 4770537"/>
              <a:gd name="connsiteX21" fmla="*/ 0 w 3110072"/>
              <a:gd name="connsiteY21" fmla="*/ 3482492 h 4770537"/>
              <a:gd name="connsiteX22" fmla="*/ 0 w 3110072"/>
              <a:gd name="connsiteY22" fmla="*/ 2886175 h 4770537"/>
              <a:gd name="connsiteX23" fmla="*/ 0 w 3110072"/>
              <a:gd name="connsiteY23" fmla="*/ 2242152 h 4770537"/>
              <a:gd name="connsiteX24" fmla="*/ 0 w 3110072"/>
              <a:gd name="connsiteY24" fmla="*/ 1788951 h 4770537"/>
              <a:gd name="connsiteX25" fmla="*/ 0 w 3110072"/>
              <a:gd name="connsiteY25" fmla="*/ 1144929 h 4770537"/>
              <a:gd name="connsiteX26" fmla="*/ 0 w 3110072"/>
              <a:gd name="connsiteY26" fmla="*/ 0 h 477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10072" h="4770537" fill="none" extrusionOk="0">
                <a:moveTo>
                  <a:pt x="0" y="0"/>
                </a:moveTo>
                <a:cubicBezTo>
                  <a:pt x="110984" y="-27061"/>
                  <a:pt x="313036" y="48359"/>
                  <a:pt x="518345" y="0"/>
                </a:cubicBezTo>
                <a:cubicBezTo>
                  <a:pt x="723654" y="-48359"/>
                  <a:pt x="787790" y="33966"/>
                  <a:pt x="943389" y="0"/>
                </a:cubicBezTo>
                <a:cubicBezTo>
                  <a:pt x="1098988" y="-33966"/>
                  <a:pt x="1235522" y="48411"/>
                  <a:pt x="1368432" y="0"/>
                </a:cubicBezTo>
                <a:cubicBezTo>
                  <a:pt x="1501342" y="-48411"/>
                  <a:pt x="1750401" y="12341"/>
                  <a:pt x="1855676" y="0"/>
                </a:cubicBezTo>
                <a:cubicBezTo>
                  <a:pt x="1960951" y="-12341"/>
                  <a:pt x="2120647" y="1794"/>
                  <a:pt x="2280719" y="0"/>
                </a:cubicBezTo>
                <a:cubicBezTo>
                  <a:pt x="2440791" y="-1794"/>
                  <a:pt x="2829889" y="82507"/>
                  <a:pt x="3110072" y="0"/>
                </a:cubicBezTo>
                <a:cubicBezTo>
                  <a:pt x="3135593" y="106676"/>
                  <a:pt x="3080690" y="347415"/>
                  <a:pt x="3110072" y="453201"/>
                </a:cubicBezTo>
                <a:cubicBezTo>
                  <a:pt x="3139454" y="558987"/>
                  <a:pt x="3028447" y="801302"/>
                  <a:pt x="3110072" y="1144929"/>
                </a:cubicBezTo>
                <a:cubicBezTo>
                  <a:pt x="3191697" y="1488556"/>
                  <a:pt x="3096456" y="1459019"/>
                  <a:pt x="3110072" y="1598130"/>
                </a:cubicBezTo>
                <a:cubicBezTo>
                  <a:pt x="3123688" y="1737241"/>
                  <a:pt x="3048670" y="2081117"/>
                  <a:pt x="3110072" y="2289858"/>
                </a:cubicBezTo>
                <a:cubicBezTo>
                  <a:pt x="3171474" y="2498599"/>
                  <a:pt x="3066644" y="2717837"/>
                  <a:pt x="3110072" y="2933880"/>
                </a:cubicBezTo>
                <a:cubicBezTo>
                  <a:pt x="3153500" y="3149923"/>
                  <a:pt x="3072003" y="3392643"/>
                  <a:pt x="3110072" y="3577903"/>
                </a:cubicBezTo>
                <a:cubicBezTo>
                  <a:pt x="3148141" y="3763163"/>
                  <a:pt x="2983016" y="4284790"/>
                  <a:pt x="3110072" y="4770537"/>
                </a:cubicBezTo>
                <a:cubicBezTo>
                  <a:pt x="3003687" y="4801480"/>
                  <a:pt x="2894524" y="4733651"/>
                  <a:pt x="2685029" y="4770537"/>
                </a:cubicBezTo>
                <a:cubicBezTo>
                  <a:pt x="2475534" y="4807423"/>
                  <a:pt x="2315596" y="4731165"/>
                  <a:pt x="2104482" y="4770537"/>
                </a:cubicBezTo>
                <a:cubicBezTo>
                  <a:pt x="1893368" y="4809909"/>
                  <a:pt x="1746129" y="4753341"/>
                  <a:pt x="1523935" y="4770537"/>
                </a:cubicBezTo>
                <a:cubicBezTo>
                  <a:pt x="1301741" y="4787733"/>
                  <a:pt x="1203282" y="4738128"/>
                  <a:pt x="1005590" y="4770537"/>
                </a:cubicBezTo>
                <a:cubicBezTo>
                  <a:pt x="807899" y="4802946"/>
                  <a:pt x="656504" y="4754874"/>
                  <a:pt x="487245" y="4770537"/>
                </a:cubicBezTo>
                <a:cubicBezTo>
                  <a:pt x="317987" y="4786200"/>
                  <a:pt x="135865" y="4761486"/>
                  <a:pt x="0" y="4770537"/>
                </a:cubicBezTo>
                <a:cubicBezTo>
                  <a:pt x="-42968" y="4513534"/>
                  <a:pt x="7105" y="4308842"/>
                  <a:pt x="0" y="4174220"/>
                </a:cubicBezTo>
                <a:cubicBezTo>
                  <a:pt x="-7105" y="4039598"/>
                  <a:pt x="74119" y="3630811"/>
                  <a:pt x="0" y="3482492"/>
                </a:cubicBezTo>
                <a:cubicBezTo>
                  <a:pt x="-74119" y="3334173"/>
                  <a:pt x="32392" y="3013690"/>
                  <a:pt x="0" y="2886175"/>
                </a:cubicBezTo>
                <a:cubicBezTo>
                  <a:pt x="-32392" y="2758660"/>
                  <a:pt x="56374" y="2389176"/>
                  <a:pt x="0" y="2242152"/>
                </a:cubicBezTo>
                <a:cubicBezTo>
                  <a:pt x="-56374" y="2095128"/>
                  <a:pt x="22464" y="1957775"/>
                  <a:pt x="0" y="1788951"/>
                </a:cubicBezTo>
                <a:cubicBezTo>
                  <a:pt x="-22464" y="1620127"/>
                  <a:pt x="24418" y="1319045"/>
                  <a:pt x="0" y="1144929"/>
                </a:cubicBezTo>
                <a:cubicBezTo>
                  <a:pt x="-24418" y="970813"/>
                  <a:pt x="110428" y="552656"/>
                  <a:pt x="0" y="0"/>
                </a:cubicBezTo>
                <a:close/>
              </a:path>
              <a:path w="3110072" h="4770537" stroke="0" extrusionOk="0">
                <a:moveTo>
                  <a:pt x="0" y="0"/>
                </a:moveTo>
                <a:cubicBezTo>
                  <a:pt x="87629" y="-4322"/>
                  <a:pt x="263750" y="48211"/>
                  <a:pt x="425043" y="0"/>
                </a:cubicBezTo>
                <a:cubicBezTo>
                  <a:pt x="586336" y="-48211"/>
                  <a:pt x="816323" y="42041"/>
                  <a:pt x="943389" y="0"/>
                </a:cubicBezTo>
                <a:cubicBezTo>
                  <a:pt x="1070455" y="-42041"/>
                  <a:pt x="1200835" y="49562"/>
                  <a:pt x="1399532" y="0"/>
                </a:cubicBezTo>
                <a:cubicBezTo>
                  <a:pt x="1598229" y="-49562"/>
                  <a:pt x="1664141" y="43420"/>
                  <a:pt x="1855676" y="0"/>
                </a:cubicBezTo>
                <a:cubicBezTo>
                  <a:pt x="2047211" y="-43420"/>
                  <a:pt x="2249384" y="61537"/>
                  <a:pt x="2405122" y="0"/>
                </a:cubicBezTo>
                <a:cubicBezTo>
                  <a:pt x="2560860" y="-61537"/>
                  <a:pt x="2892421" y="67501"/>
                  <a:pt x="3110072" y="0"/>
                </a:cubicBezTo>
                <a:cubicBezTo>
                  <a:pt x="3174792" y="196544"/>
                  <a:pt x="3058892" y="362499"/>
                  <a:pt x="3110072" y="644022"/>
                </a:cubicBezTo>
                <a:cubicBezTo>
                  <a:pt x="3161252" y="925545"/>
                  <a:pt x="3049054" y="1013137"/>
                  <a:pt x="3110072" y="1192634"/>
                </a:cubicBezTo>
                <a:cubicBezTo>
                  <a:pt x="3171090" y="1372131"/>
                  <a:pt x="3084814" y="1548804"/>
                  <a:pt x="3110072" y="1645835"/>
                </a:cubicBezTo>
                <a:cubicBezTo>
                  <a:pt x="3135330" y="1742866"/>
                  <a:pt x="3044536" y="2033814"/>
                  <a:pt x="3110072" y="2337563"/>
                </a:cubicBezTo>
                <a:cubicBezTo>
                  <a:pt x="3175608" y="2641312"/>
                  <a:pt x="3037216" y="2711883"/>
                  <a:pt x="3110072" y="3029291"/>
                </a:cubicBezTo>
                <a:cubicBezTo>
                  <a:pt x="3182928" y="3346699"/>
                  <a:pt x="3105905" y="3340336"/>
                  <a:pt x="3110072" y="3577903"/>
                </a:cubicBezTo>
                <a:cubicBezTo>
                  <a:pt x="3114239" y="3815470"/>
                  <a:pt x="3057344" y="3929092"/>
                  <a:pt x="3110072" y="4174220"/>
                </a:cubicBezTo>
                <a:cubicBezTo>
                  <a:pt x="3162800" y="4419348"/>
                  <a:pt x="3088522" y="4494074"/>
                  <a:pt x="3110072" y="4770537"/>
                </a:cubicBezTo>
                <a:cubicBezTo>
                  <a:pt x="2910969" y="4797101"/>
                  <a:pt x="2690871" y="4729051"/>
                  <a:pt x="2529525" y="4770537"/>
                </a:cubicBezTo>
                <a:cubicBezTo>
                  <a:pt x="2368179" y="4812023"/>
                  <a:pt x="2199485" y="4716405"/>
                  <a:pt x="2073381" y="4770537"/>
                </a:cubicBezTo>
                <a:cubicBezTo>
                  <a:pt x="1947277" y="4824669"/>
                  <a:pt x="1743599" y="4753345"/>
                  <a:pt x="1648338" y="4770537"/>
                </a:cubicBezTo>
                <a:cubicBezTo>
                  <a:pt x="1553077" y="4787729"/>
                  <a:pt x="1372422" y="4724673"/>
                  <a:pt x="1192194" y="4770537"/>
                </a:cubicBezTo>
                <a:cubicBezTo>
                  <a:pt x="1011966" y="4816401"/>
                  <a:pt x="828987" y="4731244"/>
                  <a:pt x="704950" y="4770537"/>
                </a:cubicBezTo>
                <a:cubicBezTo>
                  <a:pt x="580913" y="4809830"/>
                  <a:pt x="220797" y="4718687"/>
                  <a:pt x="0" y="4770537"/>
                </a:cubicBezTo>
                <a:cubicBezTo>
                  <a:pt x="-51317" y="4507282"/>
                  <a:pt x="55039" y="4291633"/>
                  <a:pt x="0" y="4078809"/>
                </a:cubicBezTo>
                <a:cubicBezTo>
                  <a:pt x="-55039" y="3865985"/>
                  <a:pt x="53349" y="3579695"/>
                  <a:pt x="0" y="3387081"/>
                </a:cubicBezTo>
                <a:cubicBezTo>
                  <a:pt x="-53349" y="3194467"/>
                  <a:pt x="26139" y="3128208"/>
                  <a:pt x="0" y="2886175"/>
                </a:cubicBezTo>
                <a:cubicBezTo>
                  <a:pt x="-26139" y="2644142"/>
                  <a:pt x="23254" y="2543446"/>
                  <a:pt x="0" y="2432974"/>
                </a:cubicBezTo>
                <a:cubicBezTo>
                  <a:pt x="-23254" y="2322502"/>
                  <a:pt x="70864" y="1981855"/>
                  <a:pt x="0" y="1741246"/>
                </a:cubicBezTo>
                <a:cubicBezTo>
                  <a:pt x="-70864" y="1500637"/>
                  <a:pt x="14274" y="1398168"/>
                  <a:pt x="0" y="1144929"/>
                </a:cubicBezTo>
                <a:cubicBezTo>
                  <a:pt x="-14274" y="891690"/>
                  <a:pt x="74973" y="276869"/>
                  <a:pt x="0" y="0"/>
                </a:cubicBezTo>
                <a:close/>
              </a:path>
            </a:pathLst>
          </a:custGeom>
          <a:solidFill>
            <a:schemeClr val="bg1"/>
          </a:solidFill>
          <a:ln>
            <a:solidFill>
              <a:schemeClr val="tx1"/>
            </a:solidFill>
            <a:extLst>
              <a:ext uri="{C807C97D-BFC1-408E-A445-0C87EB9F89A2}">
                <ask:lineSketchStyleProps xmlns:ask="http://schemas.microsoft.com/office/drawing/2018/sketchyshapes" sd="3056978863">
                  <a:prstGeom prst="rect">
                    <a:avLst/>
                  </a:prstGeom>
                  <ask:type>
                    <ask:lineSketchScribble/>
                  </ask:type>
                </ask:lineSketchStyleProps>
              </a:ext>
            </a:extLst>
          </a:ln>
        </p:spPr>
        <p:txBody>
          <a:bodyPr wrap="square">
            <a:spAutoFit/>
          </a:bodyPr>
          <a:lstStyle/>
          <a:p>
            <a:pPr algn="just"/>
            <a:r>
              <a:rPr lang="en-US" sz="1600" b="1" i="1" dirty="0"/>
              <a:t>Laser delay</a:t>
            </a:r>
            <a:endParaRPr lang="en-US" sz="1600" b="1" dirty="0"/>
          </a:p>
          <a:p>
            <a:pPr algn="just"/>
            <a:endParaRPr lang="en-US" sz="1600" dirty="0"/>
          </a:p>
          <a:p>
            <a:pPr algn="just"/>
            <a:r>
              <a:rPr lang="en-US" sz="1600" dirty="0"/>
              <a:t>To discriminate emission from specific excitation sources, lasers can be spatially separated. To combine the signals emitted by the cell or event when passing through the lasers, the laser delays, measured in</a:t>
            </a:r>
          </a:p>
          <a:p>
            <a:pPr algn="just"/>
            <a:endParaRPr lang="en-US" sz="1600" dirty="0"/>
          </a:p>
          <a:p>
            <a:pPr algn="just"/>
            <a:r>
              <a:rPr lang="en-US" sz="1600" dirty="0"/>
              <a:t>The distance between laser interrogation points is fixed, and so the particle travel time between each laser needs to be consistent.</a:t>
            </a:r>
          </a:p>
          <a:p>
            <a:pPr algn="just"/>
            <a:endParaRPr lang="en-US" sz="1600" dirty="0"/>
          </a:p>
          <a:p>
            <a:pPr algn="just"/>
            <a:r>
              <a:rPr lang="en-US" sz="1600" dirty="0"/>
              <a:t>The electronics that read signals from each laser interrogation point are calibrated to activate at fixed times</a:t>
            </a:r>
          </a:p>
        </p:txBody>
      </p:sp>
      <p:grpSp>
        <p:nvGrpSpPr>
          <p:cNvPr id="102" name="Group 101">
            <a:extLst>
              <a:ext uri="{FF2B5EF4-FFF2-40B4-BE49-F238E27FC236}">
                <a16:creationId xmlns:a16="http://schemas.microsoft.com/office/drawing/2014/main" id="{8BF44AA4-55B4-799E-8864-FFAA9D389793}"/>
              </a:ext>
            </a:extLst>
          </p:cNvPr>
          <p:cNvGrpSpPr/>
          <p:nvPr/>
        </p:nvGrpSpPr>
        <p:grpSpPr>
          <a:xfrm>
            <a:off x="7170603" y="3277766"/>
            <a:ext cx="1379025" cy="588156"/>
            <a:chOff x="7169092" y="3429703"/>
            <a:chExt cx="1379025" cy="588156"/>
          </a:xfrm>
        </p:grpSpPr>
        <p:cxnSp>
          <p:nvCxnSpPr>
            <p:cNvPr id="80" name="Straight Connector 79">
              <a:extLst>
                <a:ext uri="{FF2B5EF4-FFF2-40B4-BE49-F238E27FC236}">
                  <a16:creationId xmlns:a16="http://schemas.microsoft.com/office/drawing/2014/main" id="{4E99DBC2-B72C-43B6-4F76-5307BB94AF93}"/>
                </a:ext>
              </a:extLst>
            </p:cNvPr>
            <p:cNvCxnSpPr>
              <a:cxnSpLocks/>
            </p:cNvCxnSpPr>
            <p:nvPr/>
          </p:nvCxnSpPr>
          <p:spPr>
            <a:xfrm>
              <a:off x="7748363" y="3993451"/>
              <a:ext cx="7997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Freeform: Shape 80">
              <a:extLst>
                <a:ext uri="{FF2B5EF4-FFF2-40B4-BE49-F238E27FC236}">
                  <a16:creationId xmlns:a16="http://schemas.microsoft.com/office/drawing/2014/main" id="{5A7AA984-862F-6AC9-732F-FDC0FB984888}"/>
                </a:ext>
              </a:extLst>
            </p:cNvPr>
            <p:cNvSpPr/>
            <p:nvPr/>
          </p:nvSpPr>
          <p:spPr>
            <a:xfrm>
              <a:off x="7503919" y="3429703"/>
              <a:ext cx="253497" cy="588156"/>
            </a:xfrm>
            <a:custGeom>
              <a:avLst/>
              <a:gdLst>
                <a:gd name="connsiteX0" fmla="*/ 0 w 253497"/>
                <a:gd name="connsiteY0" fmla="*/ 570049 h 588156"/>
                <a:gd name="connsiteX1" fmla="*/ 63374 w 253497"/>
                <a:gd name="connsiteY1" fmla="*/ 35895 h 588156"/>
                <a:gd name="connsiteX2" fmla="*/ 190123 w 253497"/>
                <a:gd name="connsiteY2" fmla="*/ 108323 h 588156"/>
                <a:gd name="connsiteX3" fmla="*/ 253497 w 253497"/>
                <a:gd name="connsiteY3" fmla="*/ 588156 h 588156"/>
              </a:gdLst>
              <a:ahLst/>
              <a:cxnLst>
                <a:cxn ang="0">
                  <a:pos x="connsiteX0" y="connsiteY0"/>
                </a:cxn>
                <a:cxn ang="0">
                  <a:pos x="connsiteX1" y="connsiteY1"/>
                </a:cxn>
                <a:cxn ang="0">
                  <a:pos x="connsiteX2" y="connsiteY2"/>
                </a:cxn>
                <a:cxn ang="0">
                  <a:pos x="connsiteX3" y="connsiteY3"/>
                </a:cxn>
              </a:cxnLst>
              <a:rect l="l" t="t" r="r" b="b"/>
              <a:pathLst>
                <a:path w="253497" h="588156">
                  <a:moveTo>
                    <a:pt x="0" y="570049"/>
                  </a:moveTo>
                  <a:cubicBezTo>
                    <a:pt x="15843" y="341449"/>
                    <a:pt x="31687" y="112849"/>
                    <a:pt x="63374" y="35895"/>
                  </a:cubicBezTo>
                  <a:cubicBezTo>
                    <a:pt x="95061" y="-41059"/>
                    <a:pt x="158436" y="16280"/>
                    <a:pt x="190123" y="108323"/>
                  </a:cubicBezTo>
                  <a:cubicBezTo>
                    <a:pt x="221810" y="200366"/>
                    <a:pt x="237653" y="394261"/>
                    <a:pt x="253497" y="588156"/>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D67B796C-9B2E-C94B-51E8-9D5E14CB0FB6}"/>
                </a:ext>
              </a:extLst>
            </p:cNvPr>
            <p:cNvCxnSpPr>
              <a:cxnSpLocks/>
            </p:cNvCxnSpPr>
            <p:nvPr/>
          </p:nvCxnSpPr>
          <p:spPr>
            <a:xfrm>
              <a:off x="7169092" y="3988071"/>
              <a:ext cx="3164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50AF1A21-31EF-022F-4790-41FE276597C6}"/>
              </a:ext>
            </a:extLst>
          </p:cNvPr>
          <p:cNvGrpSpPr/>
          <p:nvPr/>
        </p:nvGrpSpPr>
        <p:grpSpPr>
          <a:xfrm>
            <a:off x="7168612" y="2444236"/>
            <a:ext cx="1381016" cy="588156"/>
            <a:chOff x="7169092" y="2516412"/>
            <a:chExt cx="1381016" cy="588156"/>
          </a:xfrm>
        </p:grpSpPr>
        <p:cxnSp>
          <p:nvCxnSpPr>
            <p:cNvPr id="88" name="Straight Connector 87">
              <a:extLst>
                <a:ext uri="{FF2B5EF4-FFF2-40B4-BE49-F238E27FC236}">
                  <a16:creationId xmlns:a16="http://schemas.microsoft.com/office/drawing/2014/main" id="{F3C3E154-98A4-362A-0BE9-7F84EA383B2B}"/>
                </a:ext>
              </a:extLst>
            </p:cNvPr>
            <p:cNvCxnSpPr>
              <a:cxnSpLocks/>
            </p:cNvCxnSpPr>
            <p:nvPr/>
          </p:nvCxnSpPr>
          <p:spPr>
            <a:xfrm>
              <a:off x="7169092" y="3076913"/>
              <a:ext cx="7997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Freeform: Shape 88">
              <a:extLst>
                <a:ext uri="{FF2B5EF4-FFF2-40B4-BE49-F238E27FC236}">
                  <a16:creationId xmlns:a16="http://schemas.microsoft.com/office/drawing/2014/main" id="{C732B383-41AE-6993-781B-3023E35A22DE}"/>
                </a:ext>
              </a:extLst>
            </p:cNvPr>
            <p:cNvSpPr/>
            <p:nvPr/>
          </p:nvSpPr>
          <p:spPr>
            <a:xfrm>
              <a:off x="7980126" y="2516412"/>
              <a:ext cx="253497" cy="588156"/>
            </a:xfrm>
            <a:custGeom>
              <a:avLst/>
              <a:gdLst>
                <a:gd name="connsiteX0" fmla="*/ 0 w 253497"/>
                <a:gd name="connsiteY0" fmla="*/ 570049 h 588156"/>
                <a:gd name="connsiteX1" fmla="*/ 63374 w 253497"/>
                <a:gd name="connsiteY1" fmla="*/ 35895 h 588156"/>
                <a:gd name="connsiteX2" fmla="*/ 190123 w 253497"/>
                <a:gd name="connsiteY2" fmla="*/ 108323 h 588156"/>
                <a:gd name="connsiteX3" fmla="*/ 253497 w 253497"/>
                <a:gd name="connsiteY3" fmla="*/ 588156 h 588156"/>
              </a:gdLst>
              <a:ahLst/>
              <a:cxnLst>
                <a:cxn ang="0">
                  <a:pos x="connsiteX0" y="connsiteY0"/>
                </a:cxn>
                <a:cxn ang="0">
                  <a:pos x="connsiteX1" y="connsiteY1"/>
                </a:cxn>
                <a:cxn ang="0">
                  <a:pos x="connsiteX2" y="connsiteY2"/>
                </a:cxn>
                <a:cxn ang="0">
                  <a:pos x="connsiteX3" y="connsiteY3"/>
                </a:cxn>
              </a:cxnLst>
              <a:rect l="l" t="t" r="r" b="b"/>
              <a:pathLst>
                <a:path w="253497" h="588156">
                  <a:moveTo>
                    <a:pt x="0" y="570049"/>
                  </a:moveTo>
                  <a:cubicBezTo>
                    <a:pt x="15843" y="341449"/>
                    <a:pt x="31687" y="112849"/>
                    <a:pt x="63374" y="35895"/>
                  </a:cubicBezTo>
                  <a:cubicBezTo>
                    <a:pt x="95061" y="-41059"/>
                    <a:pt x="158436" y="16280"/>
                    <a:pt x="190123" y="108323"/>
                  </a:cubicBezTo>
                  <a:cubicBezTo>
                    <a:pt x="221810" y="200366"/>
                    <a:pt x="237653" y="394261"/>
                    <a:pt x="253497" y="588156"/>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117DAE25-1F6B-D2F1-7F81-505B8EFE8076}"/>
                </a:ext>
              </a:extLst>
            </p:cNvPr>
            <p:cNvCxnSpPr>
              <a:cxnSpLocks/>
            </p:cNvCxnSpPr>
            <p:nvPr/>
          </p:nvCxnSpPr>
          <p:spPr>
            <a:xfrm>
              <a:off x="8233623" y="3086337"/>
              <a:ext cx="3164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Straight Connector 90">
            <a:extLst>
              <a:ext uri="{FF2B5EF4-FFF2-40B4-BE49-F238E27FC236}">
                <a16:creationId xmlns:a16="http://schemas.microsoft.com/office/drawing/2014/main" id="{58ACB580-8B15-1A82-98F6-BA05BF472D5D}"/>
              </a:ext>
            </a:extLst>
          </p:cNvPr>
          <p:cNvCxnSpPr>
            <a:cxnSpLocks/>
          </p:cNvCxnSpPr>
          <p:nvPr/>
        </p:nvCxnSpPr>
        <p:spPr>
          <a:xfrm>
            <a:off x="7169092" y="2220237"/>
            <a:ext cx="11474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Freeform: Shape 91">
            <a:extLst>
              <a:ext uri="{FF2B5EF4-FFF2-40B4-BE49-F238E27FC236}">
                <a16:creationId xmlns:a16="http://schemas.microsoft.com/office/drawing/2014/main" id="{DB1C122C-3BCB-F23E-029F-EB0C86004868}"/>
              </a:ext>
            </a:extLst>
          </p:cNvPr>
          <p:cNvSpPr/>
          <p:nvPr/>
        </p:nvSpPr>
        <p:spPr>
          <a:xfrm>
            <a:off x="8312726" y="1659658"/>
            <a:ext cx="253497" cy="588156"/>
          </a:xfrm>
          <a:custGeom>
            <a:avLst/>
            <a:gdLst>
              <a:gd name="connsiteX0" fmla="*/ 0 w 253497"/>
              <a:gd name="connsiteY0" fmla="*/ 570049 h 588156"/>
              <a:gd name="connsiteX1" fmla="*/ 63374 w 253497"/>
              <a:gd name="connsiteY1" fmla="*/ 35895 h 588156"/>
              <a:gd name="connsiteX2" fmla="*/ 190123 w 253497"/>
              <a:gd name="connsiteY2" fmla="*/ 108323 h 588156"/>
              <a:gd name="connsiteX3" fmla="*/ 253497 w 253497"/>
              <a:gd name="connsiteY3" fmla="*/ 588156 h 588156"/>
            </a:gdLst>
            <a:ahLst/>
            <a:cxnLst>
              <a:cxn ang="0">
                <a:pos x="connsiteX0" y="connsiteY0"/>
              </a:cxn>
              <a:cxn ang="0">
                <a:pos x="connsiteX1" y="connsiteY1"/>
              </a:cxn>
              <a:cxn ang="0">
                <a:pos x="connsiteX2" y="connsiteY2"/>
              </a:cxn>
              <a:cxn ang="0">
                <a:pos x="connsiteX3" y="connsiteY3"/>
              </a:cxn>
            </a:cxnLst>
            <a:rect l="l" t="t" r="r" b="b"/>
            <a:pathLst>
              <a:path w="253497" h="588156">
                <a:moveTo>
                  <a:pt x="0" y="570049"/>
                </a:moveTo>
                <a:cubicBezTo>
                  <a:pt x="15843" y="341449"/>
                  <a:pt x="31687" y="112849"/>
                  <a:pt x="63374" y="35895"/>
                </a:cubicBezTo>
                <a:cubicBezTo>
                  <a:pt x="95061" y="-41059"/>
                  <a:pt x="158436" y="16280"/>
                  <a:pt x="190123" y="108323"/>
                </a:cubicBezTo>
                <a:cubicBezTo>
                  <a:pt x="221810" y="200366"/>
                  <a:pt x="237653" y="394261"/>
                  <a:pt x="253497" y="588156"/>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8EA802D-273D-0B1B-913D-522BCC3EF3C6}"/>
              </a:ext>
            </a:extLst>
          </p:cNvPr>
          <p:cNvGrpSpPr/>
          <p:nvPr/>
        </p:nvGrpSpPr>
        <p:grpSpPr>
          <a:xfrm>
            <a:off x="7168661" y="4171840"/>
            <a:ext cx="1536207" cy="933261"/>
            <a:chOff x="7169092" y="4146806"/>
            <a:chExt cx="1536207" cy="933261"/>
          </a:xfrm>
        </p:grpSpPr>
        <p:cxnSp>
          <p:nvCxnSpPr>
            <p:cNvPr id="75" name="Straight Connector 74">
              <a:extLst>
                <a:ext uri="{FF2B5EF4-FFF2-40B4-BE49-F238E27FC236}">
                  <a16:creationId xmlns:a16="http://schemas.microsoft.com/office/drawing/2014/main" id="{96E95B19-E7F8-3BE6-4722-EFBB71CFF55B}"/>
                </a:ext>
              </a:extLst>
            </p:cNvPr>
            <p:cNvCxnSpPr/>
            <p:nvPr/>
          </p:nvCxnSpPr>
          <p:spPr>
            <a:xfrm>
              <a:off x="7432895" y="4716045"/>
              <a:ext cx="11474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Freeform: Shape 78">
              <a:extLst>
                <a:ext uri="{FF2B5EF4-FFF2-40B4-BE49-F238E27FC236}">
                  <a16:creationId xmlns:a16="http://schemas.microsoft.com/office/drawing/2014/main" id="{8ED6C3B0-B207-D8E3-3000-E8AF80FDA4C0}"/>
                </a:ext>
              </a:extLst>
            </p:cNvPr>
            <p:cNvSpPr/>
            <p:nvPr/>
          </p:nvSpPr>
          <p:spPr>
            <a:xfrm>
              <a:off x="7169092" y="4146806"/>
              <a:ext cx="253497" cy="588156"/>
            </a:xfrm>
            <a:custGeom>
              <a:avLst/>
              <a:gdLst>
                <a:gd name="connsiteX0" fmla="*/ 0 w 253497"/>
                <a:gd name="connsiteY0" fmla="*/ 570049 h 588156"/>
                <a:gd name="connsiteX1" fmla="*/ 63374 w 253497"/>
                <a:gd name="connsiteY1" fmla="*/ 35895 h 588156"/>
                <a:gd name="connsiteX2" fmla="*/ 190123 w 253497"/>
                <a:gd name="connsiteY2" fmla="*/ 108323 h 588156"/>
                <a:gd name="connsiteX3" fmla="*/ 253497 w 253497"/>
                <a:gd name="connsiteY3" fmla="*/ 588156 h 588156"/>
              </a:gdLst>
              <a:ahLst/>
              <a:cxnLst>
                <a:cxn ang="0">
                  <a:pos x="connsiteX0" y="connsiteY0"/>
                </a:cxn>
                <a:cxn ang="0">
                  <a:pos x="connsiteX1" y="connsiteY1"/>
                </a:cxn>
                <a:cxn ang="0">
                  <a:pos x="connsiteX2" y="connsiteY2"/>
                </a:cxn>
                <a:cxn ang="0">
                  <a:pos x="connsiteX3" y="connsiteY3"/>
                </a:cxn>
              </a:cxnLst>
              <a:rect l="l" t="t" r="r" b="b"/>
              <a:pathLst>
                <a:path w="253497" h="588156">
                  <a:moveTo>
                    <a:pt x="0" y="570049"/>
                  </a:moveTo>
                  <a:cubicBezTo>
                    <a:pt x="15843" y="341449"/>
                    <a:pt x="31687" y="112849"/>
                    <a:pt x="63374" y="35895"/>
                  </a:cubicBezTo>
                  <a:cubicBezTo>
                    <a:pt x="95061" y="-41059"/>
                    <a:pt x="158436" y="16280"/>
                    <a:pt x="190123" y="108323"/>
                  </a:cubicBezTo>
                  <a:cubicBezTo>
                    <a:pt x="221810" y="200366"/>
                    <a:pt x="237653" y="394261"/>
                    <a:pt x="253497" y="588156"/>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7C8C352E-86B7-FE4F-4AA2-A6AC3A834C56}"/>
                </a:ext>
              </a:extLst>
            </p:cNvPr>
            <p:cNvCxnSpPr/>
            <p:nvPr/>
          </p:nvCxnSpPr>
          <p:spPr>
            <a:xfrm>
              <a:off x="7169092" y="4929796"/>
              <a:ext cx="573748" cy="0"/>
            </a:xfrm>
            <a:prstGeom prst="straightConnector1">
              <a:avLst/>
            </a:prstGeom>
            <a:ln w="1905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4ED608C7-13A2-950F-A472-620393B9FE64}"/>
                </a:ext>
              </a:extLst>
            </p:cNvPr>
            <p:cNvSpPr txBox="1"/>
            <p:nvPr/>
          </p:nvSpPr>
          <p:spPr>
            <a:xfrm>
              <a:off x="7862367" y="4779525"/>
              <a:ext cx="842932" cy="300542"/>
            </a:xfrm>
            <a:prstGeom prst="rect">
              <a:avLst/>
            </a:prstGeom>
            <a:noFill/>
          </p:spPr>
          <p:txBody>
            <a:bodyPr wrap="square" rtlCol="0">
              <a:spAutoFit/>
            </a:bodyPr>
            <a:lstStyle/>
            <a:p>
              <a:r>
                <a:rPr lang="en-US" sz="1400" dirty="0"/>
                <a:t>Time</a:t>
              </a:r>
            </a:p>
          </p:txBody>
        </p:sp>
      </p:grpSp>
      <p:grpSp>
        <p:nvGrpSpPr>
          <p:cNvPr id="105" name="Group 104">
            <a:extLst>
              <a:ext uri="{FF2B5EF4-FFF2-40B4-BE49-F238E27FC236}">
                <a16:creationId xmlns:a16="http://schemas.microsoft.com/office/drawing/2014/main" id="{795B2E52-07B9-9805-280B-9165EC90D509}"/>
              </a:ext>
            </a:extLst>
          </p:cNvPr>
          <p:cNvGrpSpPr/>
          <p:nvPr/>
        </p:nvGrpSpPr>
        <p:grpSpPr>
          <a:xfrm>
            <a:off x="27144" y="1900166"/>
            <a:ext cx="6977369" cy="2878933"/>
            <a:chOff x="58241" y="1535836"/>
            <a:chExt cx="8647160" cy="3567905"/>
          </a:xfrm>
        </p:grpSpPr>
        <p:grpSp>
          <p:nvGrpSpPr>
            <p:cNvPr id="106" name="Group 105">
              <a:extLst>
                <a:ext uri="{FF2B5EF4-FFF2-40B4-BE49-F238E27FC236}">
                  <a16:creationId xmlns:a16="http://schemas.microsoft.com/office/drawing/2014/main" id="{097409D1-59E8-A902-E0F8-4FC571B00367}"/>
                </a:ext>
              </a:extLst>
            </p:cNvPr>
            <p:cNvGrpSpPr/>
            <p:nvPr/>
          </p:nvGrpSpPr>
          <p:grpSpPr>
            <a:xfrm>
              <a:off x="58241" y="1535836"/>
              <a:ext cx="8647160" cy="3567905"/>
              <a:chOff x="51100" y="1637716"/>
              <a:chExt cx="10359971" cy="4274627"/>
            </a:xfrm>
          </p:grpSpPr>
          <p:sp>
            <p:nvSpPr>
              <p:cNvPr id="117" name="TextBox 116">
                <a:extLst>
                  <a:ext uri="{FF2B5EF4-FFF2-40B4-BE49-F238E27FC236}">
                    <a16:creationId xmlns:a16="http://schemas.microsoft.com/office/drawing/2014/main" id="{5082F7D4-628D-F597-8DAF-5E4CB2075049}"/>
                  </a:ext>
                </a:extLst>
              </p:cNvPr>
              <p:cNvSpPr txBox="1"/>
              <p:nvPr/>
            </p:nvSpPr>
            <p:spPr>
              <a:xfrm rot="10800000">
                <a:off x="51100" y="2651111"/>
                <a:ext cx="548383" cy="1659078"/>
              </a:xfrm>
              <a:custGeom>
                <a:avLst/>
                <a:gdLst>
                  <a:gd name="connsiteX0" fmla="*/ 0 w 548383"/>
                  <a:gd name="connsiteY0" fmla="*/ 0 h 1659078"/>
                  <a:gd name="connsiteX1" fmla="*/ 548383 w 548383"/>
                  <a:gd name="connsiteY1" fmla="*/ 0 h 1659078"/>
                  <a:gd name="connsiteX2" fmla="*/ 548383 w 548383"/>
                  <a:gd name="connsiteY2" fmla="*/ 536435 h 1659078"/>
                  <a:gd name="connsiteX3" fmla="*/ 548383 w 548383"/>
                  <a:gd name="connsiteY3" fmla="*/ 1039689 h 1659078"/>
                  <a:gd name="connsiteX4" fmla="*/ 548383 w 548383"/>
                  <a:gd name="connsiteY4" fmla="*/ 1659078 h 1659078"/>
                  <a:gd name="connsiteX5" fmla="*/ 0 w 548383"/>
                  <a:gd name="connsiteY5" fmla="*/ 1659078 h 1659078"/>
                  <a:gd name="connsiteX6" fmla="*/ 0 w 548383"/>
                  <a:gd name="connsiteY6" fmla="*/ 1089461 h 1659078"/>
                  <a:gd name="connsiteX7" fmla="*/ 0 w 548383"/>
                  <a:gd name="connsiteY7" fmla="*/ 569617 h 1659078"/>
                  <a:gd name="connsiteX8" fmla="*/ 0 w 548383"/>
                  <a:gd name="connsiteY8" fmla="*/ 0 h 165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383" h="1659078" fill="none" extrusionOk="0">
                    <a:moveTo>
                      <a:pt x="0" y="0"/>
                    </a:moveTo>
                    <a:cubicBezTo>
                      <a:pt x="216591" y="16349"/>
                      <a:pt x="411006" y="21776"/>
                      <a:pt x="548383" y="0"/>
                    </a:cubicBezTo>
                    <a:cubicBezTo>
                      <a:pt x="566976" y="230345"/>
                      <a:pt x="538571" y="300161"/>
                      <a:pt x="548383" y="536435"/>
                    </a:cubicBezTo>
                    <a:cubicBezTo>
                      <a:pt x="558195" y="772709"/>
                      <a:pt x="534709" y="869874"/>
                      <a:pt x="548383" y="1039689"/>
                    </a:cubicBezTo>
                    <a:cubicBezTo>
                      <a:pt x="562057" y="1209504"/>
                      <a:pt x="561578" y="1478617"/>
                      <a:pt x="548383" y="1659078"/>
                    </a:cubicBezTo>
                    <a:cubicBezTo>
                      <a:pt x="337874" y="1682286"/>
                      <a:pt x="242196" y="1674290"/>
                      <a:pt x="0" y="1659078"/>
                    </a:cubicBezTo>
                    <a:cubicBezTo>
                      <a:pt x="11789" y="1544863"/>
                      <a:pt x="12051" y="1282412"/>
                      <a:pt x="0" y="1089461"/>
                    </a:cubicBezTo>
                    <a:cubicBezTo>
                      <a:pt x="-12051" y="896510"/>
                      <a:pt x="-3621" y="729335"/>
                      <a:pt x="0" y="569617"/>
                    </a:cubicBezTo>
                    <a:cubicBezTo>
                      <a:pt x="3621" y="409899"/>
                      <a:pt x="-3255" y="183371"/>
                      <a:pt x="0" y="0"/>
                    </a:cubicBezTo>
                    <a:close/>
                  </a:path>
                  <a:path w="548383" h="1659078" stroke="0" extrusionOk="0">
                    <a:moveTo>
                      <a:pt x="0" y="0"/>
                    </a:moveTo>
                    <a:cubicBezTo>
                      <a:pt x="256526" y="18367"/>
                      <a:pt x="360646" y="-22729"/>
                      <a:pt x="548383" y="0"/>
                    </a:cubicBezTo>
                    <a:cubicBezTo>
                      <a:pt x="536870" y="107424"/>
                      <a:pt x="543217" y="398871"/>
                      <a:pt x="548383" y="503254"/>
                    </a:cubicBezTo>
                    <a:cubicBezTo>
                      <a:pt x="553549" y="607637"/>
                      <a:pt x="532726" y="906343"/>
                      <a:pt x="548383" y="1039689"/>
                    </a:cubicBezTo>
                    <a:cubicBezTo>
                      <a:pt x="564040" y="1173036"/>
                      <a:pt x="572214" y="1362207"/>
                      <a:pt x="548383" y="1659078"/>
                    </a:cubicBezTo>
                    <a:cubicBezTo>
                      <a:pt x="375174" y="1655047"/>
                      <a:pt x="196258" y="1681937"/>
                      <a:pt x="0" y="1659078"/>
                    </a:cubicBezTo>
                    <a:cubicBezTo>
                      <a:pt x="-13614" y="1435674"/>
                      <a:pt x="-15796" y="1311688"/>
                      <a:pt x="0" y="1072870"/>
                    </a:cubicBezTo>
                    <a:cubicBezTo>
                      <a:pt x="15796" y="834052"/>
                      <a:pt x="-21478" y="803708"/>
                      <a:pt x="0" y="569617"/>
                    </a:cubicBezTo>
                    <a:cubicBezTo>
                      <a:pt x="21478" y="335526"/>
                      <a:pt x="10233" y="217856"/>
                      <a:pt x="0" y="0"/>
                    </a:cubicBezTo>
                    <a:close/>
                  </a:path>
                </a:pathLst>
              </a:custGeom>
              <a:solidFill>
                <a:schemeClr val="bg1"/>
              </a:solidFill>
              <a:ln>
                <a:solidFill>
                  <a:schemeClr val="tx1"/>
                </a:solidFill>
                <a:extLst>
                  <a:ext uri="{C807C97D-BFC1-408E-A445-0C87EB9F89A2}">
                    <ask:lineSketchStyleProps xmlns:ask="http://schemas.microsoft.com/office/drawing/2018/sketchyshapes" sd="3794071524">
                      <a:prstGeom prst="rect">
                        <a:avLst/>
                      </a:prstGeom>
                      <ask:type>
                        <ask:lineSketchFreehand/>
                      </ask:type>
                    </ask:lineSketchStyleProps>
                  </a:ext>
                </a:extLst>
              </a:ln>
            </p:spPr>
            <p:txBody>
              <a:bodyPr vert="vert" wrap="square" rtlCol="0">
                <a:spAutoFit/>
              </a:bodyPr>
              <a:lstStyle/>
              <a:p>
                <a:r>
                  <a:rPr lang="en-US" sz="1200" dirty="0"/>
                  <a:t>Array of lasers</a:t>
                </a:r>
              </a:p>
            </p:txBody>
          </p:sp>
          <p:grpSp>
            <p:nvGrpSpPr>
              <p:cNvPr id="118" name="Group 117">
                <a:extLst>
                  <a:ext uri="{FF2B5EF4-FFF2-40B4-BE49-F238E27FC236}">
                    <a16:creationId xmlns:a16="http://schemas.microsoft.com/office/drawing/2014/main" id="{3038900B-9539-64CF-87EF-72E37D514887}"/>
                  </a:ext>
                </a:extLst>
              </p:cNvPr>
              <p:cNvGrpSpPr/>
              <p:nvPr/>
            </p:nvGrpSpPr>
            <p:grpSpPr>
              <a:xfrm>
                <a:off x="862641" y="1637716"/>
                <a:ext cx="7454382" cy="4274627"/>
                <a:chOff x="674360" y="1252005"/>
                <a:chExt cx="9240868" cy="5299067"/>
              </a:xfrm>
            </p:grpSpPr>
            <p:sp>
              <p:nvSpPr>
                <p:cNvPr id="136" name="Arc 135">
                  <a:extLst>
                    <a:ext uri="{FF2B5EF4-FFF2-40B4-BE49-F238E27FC236}">
                      <a16:creationId xmlns:a16="http://schemas.microsoft.com/office/drawing/2014/main" id="{CEE503A8-6963-1AB5-2626-5AF094EB67B7}"/>
                    </a:ext>
                  </a:extLst>
                </p:cNvPr>
                <p:cNvSpPr/>
                <p:nvPr/>
              </p:nvSpPr>
              <p:spPr>
                <a:xfrm rot="16200000">
                  <a:off x="-758154" y="2684519"/>
                  <a:ext cx="5006115" cy="2141088"/>
                </a:xfrm>
                <a:prstGeom prst="arc">
                  <a:avLst>
                    <a:gd name="adj1" fmla="val 10444624"/>
                    <a:gd name="adj2" fmla="val 585274"/>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nvGrpSpPr>
                <p:cNvPr id="147" name="Group 146">
                  <a:extLst>
                    <a:ext uri="{FF2B5EF4-FFF2-40B4-BE49-F238E27FC236}">
                      <a16:creationId xmlns:a16="http://schemas.microsoft.com/office/drawing/2014/main" id="{FF842778-2441-5887-5BC2-27CEB9E0A5B6}"/>
                    </a:ext>
                  </a:extLst>
                </p:cNvPr>
                <p:cNvGrpSpPr/>
                <p:nvPr/>
              </p:nvGrpSpPr>
              <p:grpSpPr>
                <a:xfrm>
                  <a:off x="1385359" y="1749621"/>
                  <a:ext cx="8529869" cy="4801451"/>
                  <a:chOff x="1385359" y="1749621"/>
                  <a:chExt cx="8529869" cy="4801451"/>
                </a:xfrm>
              </p:grpSpPr>
              <p:sp>
                <p:nvSpPr>
                  <p:cNvPr id="148" name="Rectangle 147">
                    <a:extLst>
                      <a:ext uri="{FF2B5EF4-FFF2-40B4-BE49-F238E27FC236}">
                        <a16:creationId xmlns:a16="http://schemas.microsoft.com/office/drawing/2014/main" id="{3EDBB416-089E-D63F-BCCB-0D3B4E867AD3}"/>
                      </a:ext>
                    </a:extLst>
                  </p:cNvPr>
                  <p:cNvSpPr/>
                  <p:nvPr/>
                </p:nvSpPr>
                <p:spPr>
                  <a:xfrm rot="16200000">
                    <a:off x="1856410" y="4658577"/>
                    <a:ext cx="897807" cy="183990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endParaRPr>
                  </a:p>
                </p:txBody>
              </p:sp>
              <p:sp>
                <p:nvSpPr>
                  <p:cNvPr id="149" name="Rectangle 148">
                    <a:extLst>
                      <a:ext uri="{FF2B5EF4-FFF2-40B4-BE49-F238E27FC236}">
                        <a16:creationId xmlns:a16="http://schemas.microsoft.com/office/drawing/2014/main" id="{4D1B2202-9957-6922-F04D-5F6908A64993}"/>
                      </a:ext>
                    </a:extLst>
                  </p:cNvPr>
                  <p:cNvSpPr/>
                  <p:nvPr/>
                </p:nvSpPr>
                <p:spPr>
                  <a:xfrm rot="10800000">
                    <a:off x="6696591" y="1773192"/>
                    <a:ext cx="1529080" cy="4179837"/>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50" name="Rectangle 149">
                    <a:extLst>
                      <a:ext uri="{FF2B5EF4-FFF2-40B4-BE49-F238E27FC236}">
                        <a16:creationId xmlns:a16="http://schemas.microsoft.com/office/drawing/2014/main" id="{367060D8-EE21-54BE-F5D9-51795CDA64F3}"/>
                      </a:ext>
                    </a:extLst>
                  </p:cNvPr>
                  <p:cNvSpPr/>
                  <p:nvPr/>
                </p:nvSpPr>
                <p:spPr>
                  <a:xfrm rot="10800000">
                    <a:off x="6892942" y="1773194"/>
                    <a:ext cx="1180940" cy="41798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grpSp>
                <p:nvGrpSpPr>
                  <p:cNvPr id="151" name="Group 150">
                    <a:extLst>
                      <a:ext uri="{FF2B5EF4-FFF2-40B4-BE49-F238E27FC236}">
                        <a16:creationId xmlns:a16="http://schemas.microsoft.com/office/drawing/2014/main" id="{DF3D717D-B314-7EF0-7B36-FBF0B0697DD5}"/>
                      </a:ext>
                    </a:extLst>
                  </p:cNvPr>
                  <p:cNvGrpSpPr/>
                  <p:nvPr/>
                </p:nvGrpSpPr>
                <p:grpSpPr>
                  <a:xfrm>
                    <a:off x="1386126" y="2918408"/>
                    <a:ext cx="1839912" cy="897808"/>
                    <a:chOff x="564048" y="2968735"/>
                    <a:chExt cx="720785" cy="351716"/>
                  </a:xfrm>
                </p:grpSpPr>
                <p:sp>
                  <p:nvSpPr>
                    <p:cNvPr id="181" name="Rectangle 180">
                      <a:extLst>
                        <a:ext uri="{FF2B5EF4-FFF2-40B4-BE49-F238E27FC236}">
                          <a16:creationId xmlns:a16="http://schemas.microsoft.com/office/drawing/2014/main" id="{95A60310-7863-10DE-23D1-701661438CB5}"/>
                        </a:ext>
                      </a:extLst>
                    </p:cNvPr>
                    <p:cNvSpPr/>
                    <p:nvPr/>
                  </p:nvSpPr>
                  <p:spPr>
                    <a:xfrm rot="16200000">
                      <a:off x="748583" y="2784200"/>
                      <a:ext cx="351716" cy="72078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n-US" sz="1050" b="1" dirty="0">
                        <a:solidFill>
                          <a:schemeClr val="bg1"/>
                        </a:solidFill>
                      </a:endParaRPr>
                    </a:p>
                  </p:txBody>
                </p:sp>
                <p:sp>
                  <p:nvSpPr>
                    <p:cNvPr id="182" name="TextBox 181">
                      <a:extLst>
                        <a:ext uri="{FF2B5EF4-FFF2-40B4-BE49-F238E27FC236}">
                          <a16:creationId xmlns:a16="http://schemas.microsoft.com/office/drawing/2014/main" id="{0420DBF8-BB02-A28B-FB2F-7544EB2E642E}"/>
                        </a:ext>
                      </a:extLst>
                    </p:cNvPr>
                    <p:cNvSpPr txBox="1"/>
                    <p:nvPr/>
                  </p:nvSpPr>
                  <p:spPr>
                    <a:xfrm>
                      <a:off x="608417" y="3057552"/>
                      <a:ext cx="633660" cy="199735"/>
                    </a:xfrm>
                    <a:prstGeom prst="rect">
                      <a:avLst/>
                    </a:prstGeom>
                    <a:noFill/>
                  </p:spPr>
                  <p:txBody>
                    <a:bodyPr wrap="square">
                      <a:spAutoFit/>
                    </a:bodyPr>
                    <a:lstStyle/>
                    <a:p>
                      <a:pPr algn="ctr"/>
                      <a:r>
                        <a:rPr lang="en-US" sz="1200" b="1" dirty="0">
                          <a:solidFill>
                            <a:schemeClr val="bg1"/>
                          </a:solidFill>
                        </a:rPr>
                        <a:t>640nm</a:t>
                      </a:r>
                    </a:p>
                  </p:txBody>
                </p:sp>
              </p:grpSp>
              <p:grpSp>
                <p:nvGrpSpPr>
                  <p:cNvPr id="152" name="Group 151">
                    <a:extLst>
                      <a:ext uri="{FF2B5EF4-FFF2-40B4-BE49-F238E27FC236}">
                        <a16:creationId xmlns:a16="http://schemas.microsoft.com/office/drawing/2014/main" id="{55A1B134-D3B2-E3E0-0BAF-16AEE76D6A1B}"/>
                      </a:ext>
                    </a:extLst>
                  </p:cNvPr>
                  <p:cNvGrpSpPr/>
                  <p:nvPr/>
                </p:nvGrpSpPr>
                <p:grpSpPr>
                  <a:xfrm>
                    <a:off x="1385362" y="1749621"/>
                    <a:ext cx="1839910" cy="897807"/>
                    <a:chOff x="395293" y="3296167"/>
                    <a:chExt cx="1839910" cy="897807"/>
                  </a:xfrm>
                </p:grpSpPr>
                <p:sp>
                  <p:nvSpPr>
                    <p:cNvPr id="179" name="Rectangle 178">
                      <a:extLst>
                        <a:ext uri="{FF2B5EF4-FFF2-40B4-BE49-F238E27FC236}">
                          <a16:creationId xmlns:a16="http://schemas.microsoft.com/office/drawing/2014/main" id="{02F7C49A-F708-F3E0-74FF-817E1893CE15}"/>
                        </a:ext>
                      </a:extLst>
                    </p:cNvPr>
                    <p:cNvSpPr/>
                    <p:nvPr/>
                  </p:nvSpPr>
                  <p:spPr>
                    <a:xfrm rot="16200000">
                      <a:off x="866344" y="2825116"/>
                      <a:ext cx="897807" cy="1839910"/>
                    </a:xfrm>
                    <a:prstGeom prst="rect">
                      <a:avLst/>
                    </a:prstGeom>
                    <a:solidFill>
                      <a:srgbClr val="C4D3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endParaRPr>
                    </a:p>
                  </p:txBody>
                </p:sp>
                <p:sp>
                  <p:nvSpPr>
                    <p:cNvPr id="180" name="TextBox 179">
                      <a:extLst>
                        <a:ext uri="{FF2B5EF4-FFF2-40B4-BE49-F238E27FC236}">
                          <a16:creationId xmlns:a16="http://schemas.microsoft.com/office/drawing/2014/main" id="{20B43B2A-0D0E-D907-1662-0D729ED877B2}"/>
                        </a:ext>
                      </a:extLst>
                    </p:cNvPr>
                    <p:cNvSpPr txBox="1"/>
                    <p:nvPr/>
                  </p:nvSpPr>
                  <p:spPr>
                    <a:xfrm>
                      <a:off x="741156" y="3545015"/>
                      <a:ext cx="1193009" cy="509854"/>
                    </a:xfrm>
                    <a:prstGeom prst="rect">
                      <a:avLst/>
                    </a:prstGeom>
                    <a:noFill/>
                  </p:spPr>
                  <p:txBody>
                    <a:bodyPr wrap="square">
                      <a:spAutoFit/>
                    </a:bodyPr>
                    <a:lstStyle/>
                    <a:p>
                      <a:pPr algn="ctr"/>
                      <a:r>
                        <a:rPr lang="en-US" sz="1200" b="1" dirty="0">
                          <a:solidFill>
                            <a:schemeClr val="bg1"/>
                          </a:solidFill>
                        </a:rPr>
                        <a:t>561nm</a:t>
                      </a:r>
                    </a:p>
                  </p:txBody>
                </p:sp>
              </p:grpSp>
              <p:cxnSp>
                <p:nvCxnSpPr>
                  <p:cNvPr id="153" name="Straight Connector 152">
                    <a:extLst>
                      <a:ext uri="{FF2B5EF4-FFF2-40B4-BE49-F238E27FC236}">
                        <a16:creationId xmlns:a16="http://schemas.microsoft.com/office/drawing/2014/main" id="{A6B98513-4E67-CA34-9353-07022903EE25}"/>
                      </a:ext>
                    </a:extLst>
                  </p:cNvPr>
                  <p:cNvCxnSpPr>
                    <a:cxnSpLocks/>
                  </p:cNvCxnSpPr>
                  <p:nvPr/>
                </p:nvCxnSpPr>
                <p:spPr>
                  <a:xfrm flipV="1">
                    <a:off x="3170241" y="2213468"/>
                    <a:ext cx="4019978" cy="7797"/>
                  </a:xfrm>
                  <a:prstGeom prst="line">
                    <a:avLst/>
                  </a:prstGeom>
                  <a:ln w="190500">
                    <a:solidFill>
                      <a:srgbClr val="C4D335"/>
                    </a:solidFill>
                  </a:ln>
                </p:spPr>
                <p:style>
                  <a:lnRef idx="1">
                    <a:schemeClr val="accent1"/>
                  </a:lnRef>
                  <a:fillRef idx="0">
                    <a:schemeClr val="accent1"/>
                  </a:fillRef>
                  <a:effectRef idx="0">
                    <a:schemeClr val="accent1"/>
                  </a:effectRef>
                  <a:fontRef idx="minor">
                    <a:schemeClr val="tx1"/>
                  </a:fontRef>
                </p:style>
              </p:cxnSp>
              <p:sp>
                <p:nvSpPr>
                  <p:cNvPr id="154" name="AutoShape 2">
                    <a:extLst>
                      <a:ext uri="{FF2B5EF4-FFF2-40B4-BE49-F238E27FC236}">
                        <a16:creationId xmlns:a16="http://schemas.microsoft.com/office/drawing/2014/main" id="{670B0E4D-CF75-846E-5568-8F4096CFF573}"/>
                      </a:ext>
                    </a:extLst>
                  </p:cNvPr>
                  <p:cNvSpPr>
                    <a:spLocks/>
                  </p:cNvSpPr>
                  <p:nvPr/>
                </p:nvSpPr>
                <p:spPr bwMode="auto">
                  <a:xfrm rot="11117531">
                    <a:off x="7166284" y="2945379"/>
                    <a:ext cx="518069" cy="59250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800" dirty="0">
                      <a:latin typeface="Arial"/>
                      <a:cs typeface="Arial"/>
                    </a:endParaRPr>
                  </a:p>
                </p:txBody>
              </p:sp>
              <p:cxnSp>
                <p:nvCxnSpPr>
                  <p:cNvPr id="155" name="Straight Connector 154">
                    <a:extLst>
                      <a:ext uri="{FF2B5EF4-FFF2-40B4-BE49-F238E27FC236}">
                        <a16:creationId xmlns:a16="http://schemas.microsoft.com/office/drawing/2014/main" id="{F69A4682-2864-CD76-5A6C-6046F3B8BBE7}"/>
                      </a:ext>
                    </a:extLst>
                  </p:cNvPr>
                  <p:cNvCxnSpPr>
                    <a:cxnSpLocks/>
                  </p:cNvCxnSpPr>
                  <p:nvPr/>
                </p:nvCxnSpPr>
                <p:spPr>
                  <a:xfrm flipV="1">
                    <a:off x="3147295" y="4402396"/>
                    <a:ext cx="4019978" cy="7797"/>
                  </a:xfrm>
                  <a:prstGeom prst="line">
                    <a:avLst/>
                  </a:prstGeom>
                  <a:ln w="190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7861092-6137-3D65-8E31-ED3D153320EB}"/>
                      </a:ext>
                    </a:extLst>
                  </p:cNvPr>
                  <p:cNvCxnSpPr>
                    <a:cxnSpLocks/>
                  </p:cNvCxnSpPr>
                  <p:nvPr/>
                </p:nvCxnSpPr>
                <p:spPr>
                  <a:xfrm flipV="1">
                    <a:off x="3170241" y="3302914"/>
                    <a:ext cx="4019978" cy="7797"/>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7" name="Group 156">
                    <a:extLst>
                      <a:ext uri="{FF2B5EF4-FFF2-40B4-BE49-F238E27FC236}">
                        <a16:creationId xmlns:a16="http://schemas.microsoft.com/office/drawing/2014/main" id="{041A57BC-DBBB-3DE8-BEE2-F6BEAB2B7035}"/>
                      </a:ext>
                    </a:extLst>
                  </p:cNvPr>
                  <p:cNvGrpSpPr/>
                  <p:nvPr/>
                </p:nvGrpSpPr>
                <p:grpSpPr>
                  <a:xfrm>
                    <a:off x="1386127" y="4031147"/>
                    <a:ext cx="1839910" cy="1789994"/>
                    <a:chOff x="395293" y="3296167"/>
                    <a:chExt cx="1839910" cy="1789994"/>
                  </a:xfrm>
                  <a:solidFill>
                    <a:srgbClr val="00B0F0"/>
                  </a:solidFill>
                </p:grpSpPr>
                <p:sp>
                  <p:nvSpPr>
                    <p:cNvPr id="177" name="Rectangle 176">
                      <a:extLst>
                        <a:ext uri="{FF2B5EF4-FFF2-40B4-BE49-F238E27FC236}">
                          <a16:creationId xmlns:a16="http://schemas.microsoft.com/office/drawing/2014/main" id="{4959DE9B-B6E0-826D-704C-C3B85A2533CE}"/>
                        </a:ext>
                      </a:extLst>
                    </p:cNvPr>
                    <p:cNvSpPr/>
                    <p:nvPr/>
                  </p:nvSpPr>
                  <p:spPr>
                    <a:xfrm rot="16200000">
                      <a:off x="866344" y="2825116"/>
                      <a:ext cx="897807" cy="183991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endParaRPr>
                    </a:p>
                  </p:txBody>
                </p:sp>
                <p:sp>
                  <p:nvSpPr>
                    <p:cNvPr id="178" name="TextBox 177">
                      <a:extLst>
                        <a:ext uri="{FF2B5EF4-FFF2-40B4-BE49-F238E27FC236}">
                          <a16:creationId xmlns:a16="http://schemas.microsoft.com/office/drawing/2014/main" id="{4F283784-5F29-D108-CB81-E73CC72AE1B3}"/>
                        </a:ext>
                      </a:extLst>
                    </p:cNvPr>
                    <p:cNvSpPr txBox="1"/>
                    <p:nvPr/>
                  </p:nvSpPr>
                  <p:spPr>
                    <a:xfrm>
                      <a:off x="687779" y="4576307"/>
                      <a:ext cx="1187194" cy="509854"/>
                    </a:xfrm>
                    <a:prstGeom prst="rect">
                      <a:avLst/>
                    </a:prstGeom>
                    <a:grpFill/>
                  </p:spPr>
                  <p:txBody>
                    <a:bodyPr wrap="square">
                      <a:spAutoFit/>
                    </a:bodyPr>
                    <a:lstStyle/>
                    <a:p>
                      <a:pPr algn="ctr"/>
                      <a:r>
                        <a:rPr lang="en-US" sz="1200" b="1" dirty="0">
                          <a:solidFill>
                            <a:schemeClr val="bg1"/>
                          </a:solidFill>
                        </a:rPr>
                        <a:t>488nm</a:t>
                      </a:r>
                    </a:p>
                  </p:txBody>
                </p:sp>
              </p:grpSp>
              <p:cxnSp>
                <p:nvCxnSpPr>
                  <p:cNvPr id="158" name="Straight Connector 157">
                    <a:extLst>
                      <a:ext uri="{FF2B5EF4-FFF2-40B4-BE49-F238E27FC236}">
                        <a16:creationId xmlns:a16="http://schemas.microsoft.com/office/drawing/2014/main" id="{CBFC3EFD-B1B3-749A-F2FE-864795ABC4CB}"/>
                      </a:ext>
                    </a:extLst>
                  </p:cNvPr>
                  <p:cNvCxnSpPr>
                    <a:cxnSpLocks/>
                  </p:cNvCxnSpPr>
                  <p:nvPr/>
                </p:nvCxnSpPr>
                <p:spPr>
                  <a:xfrm flipV="1">
                    <a:off x="3141748" y="5588557"/>
                    <a:ext cx="4019978" cy="7797"/>
                  </a:xfrm>
                  <a:prstGeom prst="line">
                    <a:avLst/>
                  </a:prstGeom>
                  <a:ln w="190500">
                    <a:solidFill>
                      <a:srgbClr val="00B0F0"/>
                    </a:solidFill>
                  </a:ln>
                </p:spPr>
                <p:style>
                  <a:lnRef idx="1">
                    <a:schemeClr val="accent1"/>
                  </a:lnRef>
                  <a:fillRef idx="0">
                    <a:schemeClr val="accent1"/>
                  </a:fillRef>
                  <a:effectRef idx="0">
                    <a:schemeClr val="accent1"/>
                  </a:effectRef>
                  <a:fontRef idx="minor">
                    <a:schemeClr val="tx1"/>
                  </a:fontRef>
                </p:style>
              </p:cxnSp>
              <p:sp>
                <p:nvSpPr>
                  <p:cNvPr id="159" name="AutoShape 2">
                    <a:extLst>
                      <a:ext uri="{FF2B5EF4-FFF2-40B4-BE49-F238E27FC236}">
                        <a16:creationId xmlns:a16="http://schemas.microsoft.com/office/drawing/2014/main" id="{48586DB5-7A5C-4B29-11B2-2B1324DDDDBB}"/>
                      </a:ext>
                    </a:extLst>
                  </p:cNvPr>
                  <p:cNvSpPr>
                    <a:spLocks/>
                  </p:cNvSpPr>
                  <p:nvPr/>
                </p:nvSpPr>
                <p:spPr bwMode="auto">
                  <a:xfrm rot="11117531">
                    <a:off x="7156075" y="4109830"/>
                    <a:ext cx="518069" cy="59250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800" dirty="0">
                      <a:latin typeface="Arial"/>
                      <a:cs typeface="Arial"/>
                    </a:endParaRPr>
                  </a:p>
                </p:txBody>
              </p:sp>
              <p:sp>
                <p:nvSpPr>
                  <p:cNvPr id="160" name="AutoShape 2">
                    <a:extLst>
                      <a:ext uri="{FF2B5EF4-FFF2-40B4-BE49-F238E27FC236}">
                        <a16:creationId xmlns:a16="http://schemas.microsoft.com/office/drawing/2014/main" id="{B3A3EB0E-A5E0-0E4D-62C2-E404B5D0E6AE}"/>
                      </a:ext>
                    </a:extLst>
                  </p:cNvPr>
                  <p:cNvSpPr>
                    <a:spLocks/>
                  </p:cNvSpPr>
                  <p:nvPr/>
                </p:nvSpPr>
                <p:spPr bwMode="auto">
                  <a:xfrm rot="11117531">
                    <a:off x="7166284" y="1939559"/>
                    <a:ext cx="518069" cy="59250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800" dirty="0">
                      <a:latin typeface="Arial"/>
                      <a:cs typeface="Arial"/>
                    </a:endParaRPr>
                  </a:p>
                </p:txBody>
              </p:sp>
              <p:sp>
                <p:nvSpPr>
                  <p:cNvPr id="161" name="AutoShape 2">
                    <a:extLst>
                      <a:ext uri="{FF2B5EF4-FFF2-40B4-BE49-F238E27FC236}">
                        <a16:creationId xmlns:a16="http://schemas.microsoft.com/office/drawing/2014/main" id="{CB1D5E7A-8957-FCCA-C8AA-8DF308108265}"/>
                      </a:ext>
                    </a:extLst>
                  </p:cNvPr>
                  <p:cNvSpPr>
                    <a:spLocks/>
                  </p:cNvSpPr>
                  <p:nvPr/>
                </p:nvSpPr>
                <p:spPr bwMode="auto">
                  <a:xfrm rot="11117531">
                    <a:off x="7132894" y="5282279"/>
                    <a:ext cx="518069" cy="59250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800" dirty="0">
                      <a:latin typeface="Arial"/>
                      <a:cs typeface="Arial"/>
                    </a:endParaRPr>
                  </a:p>
                </p:txBody>
              </p:sp>
              <p:sp>
                <p:nvSpPr>
                  <p:cNvPr id="162" name="Soleil 98">
                    <a:extLst>
                      <a:ext uri="{FF2B5EF4-FFF2-40B4-BE49-F238E27FC236}">
                        <a16:creationId xmlns:a16="http://schemas.microsoft.com/office/drawing/2014/main" id="{E772983D-AB1B-8733-B2EA-6777FBDCE552}"/>
                      </a:ext>
                    </a:extLst>
                  </p:cNvPr>
                  <p:cNvSpPr/>
                  <p:nvPr/>
                </p:nvSpPr>
                <p:spPr>
                  <a:xfrm rot="13220079">
                    <a:off x="7139448" y="5244700"/>
                    <a:ext cx="540774" cy="624176"/>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63" name="Soleil 98">
                    <a:extLst>
                      <a:ext uri="{FF2B5EF4-FFF2-40B4-BE49-F238E27FC236}">
                        <a16:creationId xmlns:a16="http://schemas.microsoft.com/office/drawing/2014/main" id="{2B29995F-7D86-BF29-0D62-DB6B6872AC75}"/>
                      </a:ext>
                    </a:extLst>
                  </p:cNvPr>
                  <p:cNvSpPr/>
                  <p:nvPr/>
                </p:nvSpPr>
                <p:spPr>
                  <a:xfrm rot="13220079">
                    <a:off x="7139451" y="4093993"/>
                    <a:ext cx="540774" cy="624176"/>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64" name="Soleil 98">
                    <a:extLst>
                      <a:ext uri="{FF2B5EF4-FFF2-40B4-BE49-F238E27FC236}">
                        <a16:creationId xmlns:a16="http://schemas.microsoft.com/office/drawing/2014/main" id="{6FEDC2C6-DE5F-0D83-5AF9-95B1AD299CCE}"/>
                      </a:ext>
                    </a:extLst>
                  </p:cNvPr>
                  <p:cNvSpPr/>
                  <p:nvPr/>
                </p:nvSpPr>
                <p:spPr>
                  <a:xfrm rot="13220079">
                    <a:off x="7139451" y="2906981"/>
                    <a:ext cx="540774" cy="624176"/>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65" name="Soleil 98">
                    <a:extLst>
                      <a:ext uri="{FF2B5EF4-FFF2-40B4-BE49-F238E27FC236}">
                        <a16:creationId xmlns:a16="http://schemas.microsoft.com/office/drawing/2014/main" id="{BB497A8D-17AB-EDB1-AE30-15D994E75DA0}"/>
                      </a:ext>
                    </a:extLst>
                  </p:cNvPr>
                  <p:cNvSpPr/>
                  <p:nvPr/>
                </p:nvSpPr>
                <p:spPr>
                  <a:xfrm rot="13220079">
                    <a:off x="7139449" y="1899489"/>
                    <a:ext cx="540774" cy="624176"/>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grpSp>
                <p:nvGrpSpPr>
                  <p:cNvPr id="166" name="Group 165">
                    <a:extLst>
                      <a:ext uri="{FF2B5EF4-FFF2-40B4-BE49-F238E27FC236}">
                        <a16:creationId xmlns:a16="http://schemas.microsoft.com/office/drawing/2014/main" id="{662C17BE-9949-7BBA-56FA-FCEBB4634C3A}"/>
                      </a:ext>
                    </a:extLst>
                  </p:cNvPr>
                  <p:cNvGrpSpPr/>
                  <p:nvPr/>
                </p:nvGrpSpPr>
                <p:grpSpPr>
                  <a:xfrm>
                    <a:off x="7838700" y="1749621"/>
                    <a:ext cx="2076528" cy="4801451"/>
                    <a:chOff x="8762566" y="1798671"/>
                    <a:chExt cx="1958782" cy="4685415"/>
                  </a:xfrm>
                </p:grpSpPr>
                <p:cxnSp>
                  <p:nvCxnSpPr>
                    <p:cNvPr id="167" name="Straight Connector 166">
                      <a:extLst>
                        <a:ext uri="{FF2B5EF4-FFF2-40B4-BE49-F238E27FC236}">
                          <a16:creationId xmlns:a16="http://schemas.microsoft.com/office/drawing/2014/main" id="{3ADF96F4-2683-C39B-84B6-76334AEBB71A}"/>
                        </a:ext>
                      </a:extLst>
                    </p:cNvPr>
                    <p:cNvCxnSpPr/>
                    <p:nvPr/>
                  </p:nvCxnSpPr>
                  <p:spPr>
                    <a:xfrm>
                      <a:off x="9005455" y="1798671"/>
                      <a:ext cx="0" cy="4098742"/>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D539253-77DD-E942-0F21-0D7A103AF1F1}"/>
                        </a:ext>
                      </a:extLst>
                    </p:cNvPr>
                    <p:cNvCxnSpPr/>
                    <p:nvPr/>
                  </p:nvCxnSpPr>
                  <p:spPr>
                    <a:xfrm>
                      <a:off x="8872216" y="4402396"/>
                      <a:ext cx="133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1D0B230-3300-0BC0-9621-72ABA1EC9AB2}"/>
                        </a:ext>
                      </a:extLst>
                    </p:cNvPr>
                    <p:cNvCxnSpPr/>
                    <p:nvPr/>
                  </p:nvCxnSpPr>
                  <p:spPr>
                    <a:xfrm>
                      <a:off x="8872215" y="5571353"/>
                      <a:ext cx="133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2E741AD-FDAB-2041-C788-BC258CF92805}"/>
                        </a:ext>
                      </a:extLst>
                    </p:cNvPr>
                    <p:cNvCxnSpPr/>
                    <p:nvPr/>
                  </p:nvCxnSpPr>
                  <p:spPr>
                    <a:xfrm>
                      <a:off x="8872790" y="2127470"/>
                      <a:ext cx="133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6FF213D-C5AB-0F3E-9AA5-ED2914C4FD57}"/>
                        </a:ext>
                      </a:extLst>
                    </p:cNvPr>
                    <p:cNvCxnSpPr/>
                    <p:nvPr/>
                  </p:nvCxnSpPr>
                  <p:spPr>
                    <a:xfrm>
                      <a:off x="8872789" y="3296427"/>
                      <a:ext cx="133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1CC9E665-551D-AB96-502A-D14849A8FA34}"/>
                        </a:ext>
                      </a:extLst>
                    </p:cNvPr>
                    <p:cNvSpPr txBox="1"/>
                    <p:nvPr/>
                  </p:nvSpPr>
                  <p:spPr>
                    <a:xfrm>
                      <a:off x="8762566" y="6014194"/>
                      <a:ext cx="1180938" cy="469892"/>
                    </a:xfrm>
                    <a:prstGeom prst="rect">
                      <a:avLst/>
                    </a:prstGeom>
                    <a:noFill/>
                  </p:spPr>
                  <p:txBody>
                    <a:bodyPr wrap="square" rtlCol="0">
                      <a:spAutoFit/>
                    </a:bodyPr>
                    <a:lstStyle/>
                    <a:p>
                      <a:r>
                        <a:rPr lang="en-US" sz="1100" dirty="0"/>
                        <a:t>Time</a:t>
                      </a:r>
                    </a:p>
                  </p:txBody>
                </p:sp>
                <p:sp>
                  <p:nvSpPr>
                    <p:cNvPr id="173" name="TextBox 172">
                      <a:extLst>
                        <a:ext uri="{FF2B5EF4-FFF2-40B4-BE49-F238E27FC236}">
                          <a16:creationId xmlns:a16="http://schemas.microsoft.com/office/drawing/2014/main" id="{C26ED077-EC4D-B28F-1785-E9FE1C469C7C}"/>
                        </a:ext>
                      </a:extLst>
                    </p:cNvPr>
                    <p:cNvSpPr txBox="1"/>
                    <p:nvPr/>
                  </p:nvSpPr>
                  <p:spPr>
                    <a:xfrm>
                      <a:off x="9075799" y="5327555"/>
                      <a:ext cx="1645549" cy="469892"/>
                    </a:xfrm>
                    <a:prstGeom prst="rect">
                      <a:avLst/>
                    </a:prstGeom>
                    <a:noFill/>
                  </p:spPr>
                  <p:txBody>
                    <a:bodyPr wrap="square" rtlCol="0">
                      <a:spAutoFit/>
                    </a:bodyPr>
                    <a:lstStyle/>
                    <a:p>
                      <a:r>
                        <a:rPr lang="en-US" sz="1100" dirty="0"/>
                        <a:t>0 (reference)</a:t>
                      </a:r>
                    </a:p>
                  </p:txBody>
                </p:sp>
                <p:sp>
                  <p:nvSpPr>
                    <p:cNvPr id="174" name="TextBox 173">
                      <a:extLst>
                        <a:ext uri="{FF2B5EF4-FFF2-40B4-BE49-F238E27FC236}">
                          <a16:creationId xmlns:a16="http://schemas.microsoft.com/office/drawing/2014/main" id="{77CC7628-C697-2603-2BC5-071710F93CD9}"/>
                        </a:ext>
                      </a:extLst>
                    </p:cNvPr>
                    <p:cNvSpPr txBox="1"/>
                    <p:nvPr/>
                  </p:nvSpPr>
                  <p:spPr>
                    <a:xfrm>
                      <a:off x="9080617" y="4159961"/>
                      <a:ext cx="1180938" cy="469892"/>
                    </a:xfrm>
                    <a:prstGeom prst="rect">
                      <a:avLst/>
                    </a:prstGeom>
                    <a:noFill/>
                  </p:spPr>
                  <p:txBody>
                    <a:bodyPr wrap="square" rtlCol="0">
                      <a:spAutoFit/>
                    </a:bodyPr>
                    <a:lstStyle/>
                    <a:p>
                      <a:r>
                        <a:rPr lang="en-US" sz="1100" dirty="0"/>
                        <a:t>28 (µs)</a:t>
                      </a:r>
                    </a:p>
                  </p:txBody>
                </p:sp>
                <p:sp>
                  <p:nvSpPr>
                    <p:cNvPr id="175" name="TextBox 174">
                      <a:extLst>
                        <a:ext uri="{FF2B5EF4-FFF2-40B4-BE49-F238E27FC236}">
                          <a16:creationId xmlns:a16="http://schemas.microsoft.com/office/drawing/2014/main" id="{DF59E043-F165-EC7F-62F9-4153F4DEAD82}"/>
                        </a:ext>
                      </a:extLst>
                    </p:cNvPr>
                    <p:cNvSpPr txBox="1"/>
                    <p:nvPr/>
                  </p:nvSpPr>
                  <p:spPr>
                    <a:xfrm>
                      <a:off x="9005456" y="3137781"/>
                      <a:ext cx="1180938" cy="469892"/>
                    </a:xfrm>
                    <a:prstGeom prst="rect">
                      <a:avLst/>
                    </a:prstGeom>
                    <a:noFill/>
                  </p:spPr>
                  <p:txBody>
                    <a:bodyPr wrap="square" rtlCol="0">
                      <a:spAutoFit/>
                    </a:bodyPr>
                    <a:lstStyle/>
                    <a:p>
                      <a:r>
                        <a:rPr lang="en-US" sz="1100" dirty="0"/>
                        <a:t>32 (µs)</a:t>
                      </a:r>
                    </a:p>
                  </p:txBody>
                </p:sp>
                <p:sp>
                  <p:nvSpPr>
                    <p:cNvPr id="176" name="TextBox 175">
                      <a:extLst>
                        <a:ext uri="{FF2B5EF4-FFF2-40B4-BE49-F238E27FC236}">
                          <a16:creationId xmlns:a16="http://schemas.microsoft.com/office/drawing/2014/main" id="{163CD9DA-4150-7A13-8C90-56F1EE24E959}"/>
                        </a:ext>
                      </a:extLst>
                    </p:cNvPr>
                    <p:cNvSpPr txBox="1"/>
                    <p:nvPr/>
                  </p:nvSpPr>
                  <p:spPr>
                    <a:xfrm>
                      <a:off x="9021443" y="1957083"/>
                      <a:ext cx="1180938" cy="469892"/>
                    </a:xfrm>
                    <a:prstGeom prst="rect">
                      <a:avLst/>
                    </a:prstGeom>
                    <a:noFill/>
                  </p:spPr>
                  <p:txBody>
                    <a:bodyPr wrap="square" rtlCol="0">
                      <a:spAutoFit/>
                    </a:bodyPr>
                    <a:lstStyle/>
                    <a:p>
                      <a:r>
                        <a:rPr lang="en-US" sz="1100" dirty="0"/>
                        <a:t> 54 (µs)</a:t>
                      </a:r>
                    </a:p>
                  </p:txBody>
                </p:sp>
              </p:grpSp>
            </p:grpSp>
          </p:grpSp>
          <p:sp>
            <p:nvSpPr>
              <p:cNvPr id="119" name="Freeform: Shape 118">
                <a:extLst>
                  <a:ext uri="{FF2B5EF4-FFF2-40B4-BE49-F238E27FC236}">
                    <a16:creationId xmlns:a16="http://schemas.microsoft.com/office/drawing/2014/main" id="{9AEC5016-9094-BEB9-8D55-AED21FC0FDB4}"/>
                  </a:ext>
                </a:extLst>
              </p:cNvPr>
              <p:cNvSpPr/>
              <p:nvPr/>
            </p:nvSpPr>
            <p:spPr>
              <a:xfrm>
                <a:off x="6538823" y="2227609"/>
                <a:ext cx="1733909" cy="451450"/>
              </a:xfrm>
              <a:custGeom>
                <a:avLst/>
                <a:gdLst>
                  <a:gd name="connsiteX0" fmla="*/ 0 w 1733909"/>
                  <a:gd name="connsiteY0" fmla="*/ 196414 h 451450"/>
                  <a:gd name="connsiteX1" fmla="*/ 345056 w 1733909"/>
                  <a:gd name="connsiteY1" fmla="*/ 420700 h 451450"/>
                  <a:gd name="connsiteX2" fmla="*/ 957532 w 1733909"/>
                  <a:gd name="connsiteY2" fmla="*/ 412074 h 451450"/>
                  <a:gd name="connsiteX3" fmla="*/ 1276709 w 1733909"/>
                  <a:gd name="connsiteY3" fmla="*/ 75644 h 451450"/>
                  <a:gd name="connsiteX4" fmla="*/ 1621766 w 1733909"/>
                  <a:gd name="connsiteY4" fmla="*/ 6633 h 451450"/>
                  <a:gd name="connsiteX5" fmla="*/ 1733909 w 1733909"/>
                  <a:gd name="connsiteY5" fmla="*/ 187787 h 4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909" h="451450">
                    <a:moveTo>
                      <a:pt x="0" y="196414"/>
                    </a:moveTo>
                    <a:cubicBezTo>
                      <a:pt x="92733" y="290585"/>
                      <a:pt x="185467" y="384757"/>
                      <a:pt x="345056" y="420700"/>
                    </a:cubicBezTo>
                    <a:cubicBezTo>
                      <a:pt x="504645" y="456643"/>
                      <a:pt x="802257" y="469583"/>
                      <a:pt x="957532" y="412074"/>
                    </a:cubicBezTo>
                    <a:cubicBezTo>
                      <a:pt x="1112808" y="354565"/>
                      <a:pt x="1166003" y="143217"/>
                      <a:pt x="1276709" y="75644"/>
                    </a:cubicBezTo>
                    <a:cubicBezTo>
                      <a:pt x="1387415" y="8071"/>
                      <a:pt x="1545566" y="-12057"/>
                      <a:pt x="1621766" y="6633"/>
                    </a:cubicBezTo>
                    <a:cubicBezTo>
                      <a:pt x="1697966" y="25323"/>
                      <a:pt x="1715937" y="106555"/>
                      <a:pt x="1733909" y="187787"/>
                    </a:cubicBezTo>
                  </a:path>
                </a:pathLst>
              </a:custGeom>
              <a:noFill/>
              <a:ln w="28575">
                <a:solidFill>
                  <a:srgbClr val="C4D3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Freeform: Shape 119">
                <a:extLst>
                  <a:ext uri="{FF2B5EF4-FFF2-40B4-BE49-F238E27FC236}">
                    <a16:creationId xmlns:a16="http://schemas.microsoft.com/office/drawing/2014/main" id="{E2375243-8D1C-4203-CADC-1F133BB55523}"/>
                  </a:ext>
                </a:extLst>
              </p:cNvPr>
              <p:cNvSpPr/>
              <p:nvPr/>
            </p:nvSpPr>
            <p:spPr>
              <a:xfrm>
                <a:off x="6435306" y="3390181"/>
                <a:ext cx="1854679" cy="251267"/>
              </a:xfrm>
              <a:custGeom>
                <a:avLst/>
                <a:gdLst>
                  <a:gd name="connsiteX0" fmla="*/ 0 w 1854679"/>
                  <a:gd name="connsiteY0" fmla="*/ 17253 h 251267"/>
                  <a:gd name="connsiteX1" fmla="*/ 422694 w 1854679"/>
                  <a:gd name="connsiteY1" fmla="*/ 198408 h 251267"/>
                  <a:gd name="connsiteX2" fmla="*/ 681486 w 1854679"/>
                  <a:gd name="connsiteY2" fmla="*/ 129396 h 251267"/>
                  <a:gd name="connsiteX3" fmla="*/ 1000664 w 1854679"/>
                  <a:gd name="connsiteY3" fmla="*/ 138023 h 251267"/>
                  <a:gd name="connsiteX4" fmla="*/ 1259456 w 1854679"/>
                  <a:gd name="connsiteY4" fmla="*/ 250166 h 251267"/>
                  <a:gd name="connsiteX5" fmla="*/ 1639019 w 1854679"/>
                  <a:gd name="connsiteY5" fmla="*/ 60385 h 251267"/>
                  <a:gd name="connsiteX6" fmla="*/ 1854679 w 1854679"/>
                  <a:gd name="connsiteY6" fmla="*/ 0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679" h="251267">
                    <a:moveTo>
                      <a:pt x="0" y="17253"/>
                    </a:moveTo>
                    <a:cubicBezTo>
                      <a:pt x="154556" y="98485"/>
                      <a:pt x="309113" y="179718"/>
                      <a:pt x="422694" y="198408"/>
                    </a:cubicBezTo>
                    <a:cubicBezTo>
                      <a:pt x="536275" y="217098"/>
                      <a:pt x="585158" y="139460"/>
                      <a:pt x="681486" y="129396"/>
                    </a:cubicBezTo>
                    <a:cubicBezTo>
                      <a:pt x="777814" y="119332"/>
                      <a:pt x="904336" y="117895"/>
                      <a:pt x="1000664" y="138023"/>
                    </a:cubicBezTo>
                    <a:cubicBezTo>
                      <a:pt x="1096992" y="158151"/>
                      <a:pt x="1153064" y="263106"/>
                      <a:pt x="1259456" y="250166"/>
                    </a:cubicBezTo>
                    <a:cubicBezTo>
                      <a:pt x="1365848" y="237226"/>
                      <a:pt x="1539815" y="102079"/>
                      <a:pt x="1639019" y="60385"/>
                    </a:cubicBezTo>
                    <a:cubicBezTo>
                      <a:pt x="1738223" y="18691"/>
                      <a:pt x="1796451" y="9345"/>
                      <a:pt x="1854679" y="0"/>
                    </a:cubicBezTo>
                  </a:path>
                </a:pathLst>
              </a:cu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4" name="Freeform: Shape 123">
                <a:extLst>
                  <a:ext uri="{FF2B5EF4-FFF2-40B4-BE49-F238E27FC236}">
                    <a16:creationId xmlns:a16="http://schemas.microsoft.com/office/drawing/2014/main" id="{1515D871-8376-9B6E-2742-154F4CD945A5}"/>
                  </a:ext>
                </a:extLst>
              </p:cNvPr>
              <p:cNvSpPr/>
              <p:nvPr/>
            </p:nvSpPr>
            <p:spPr>
              <a:xfrm>
                <a:off x="6530196" y="4235570"/>
                <a:ext cx="1863306" cy="355809"/>
              </a:xfrm>
              <a:custGeom>
                <a:avLst/>
                <a:gdLst>
                  <a:gd name="connsiteX0" fmla="*/ 0 w 1863306"/>
                  <a:gd name="connsiteY0" fmla="*/ 0 h 355809"/>
                  <a:gd name="connsiteX1" fmla="*/ 232913 w 1863306"/>
                  <a:gd name="connsiteY1" fmla="*/ 163902 h 355809"/>
                  <a:gd name="connsiteX2" fmla="*/ 672861 w 1863306"/>
                  <a:gd name="connsiteY2" fmla="*/ 198407 h 355809"/>
                  <a:gd name="connsiteX3" fmla="*/ 862642 w 1863306"/>
                  <a:gd name="connsiteY3" fmla="*/ 77638 h 355809"/>
                  <a:gd name="connsiteX4" fmla="*/ 1457864 w 1863306"/>
                  <a:gd name="connsiteY4" fmla="*/ 232913 h 355809"/>
                  <a:gd name="connsiteX5" fmla="*/ 1621766 w 1863306"/>
                  <a:gd name="connsiteY5" fmla="*/ 353683 h 355809"/>
                  <a:gd name="connsiteX6" fmla="*/ 1863306 w 1863306"/>
                  <a:gd name="connsiteY6" fmla="*/ 129396 h 35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3306" h="355809">
                    <a:moveTo>
                      <a:pt x="0" y="0"/>
                    </a:moveTo>
                    <a:cubicBezTo>
                      <a:pt x="60385" y="65417"/>
                      <a:pt x="120770" y="130834"/>
                      <a:pt x="232913" y="163902"/>
                    </a:cubicBezTo>
                    <a:cubicBezTo>
                      <a:pt x="345056" y="196970"/>
                      <a:pt x="567906" y="212784"/>
                      <a:pt x="672861" y="198407"/>
                    </a:cubicBezTo>
                    <a:cubicBezTo>
                      <a:pt x="777816" y="184030"/>
                      <a:pt x="731808" y="71887"/>
                      <a:pt x="862642" y="77638"/>
                    </a:cubicBezTo>
                    <a:cubicBezTo>
                      <a:pt x="993476" y="83389"/>
                      <a:pt x="1331343" y="186906"/>
                      <a:pt x="1457864" y="232913"/>
                    </a:cubicBezTo>
                    <a:cubicBezTo>
                      <a:pt x="1584385" y="278920"/>
                      <a:pt x="1554192" y="370936"/>
                      <a:pt x="1621766" y="353683"/>
                    </a:cubicBezTo>
                    <a:cubicBezTo>
                      <a:pt x="1689340" y="336430"/>
                      <a:pt x="1776323" y="232913"/>
                      <a:pt x="1863306" y="129396"/>
                    </a:cubicBezTo>
                  </a:path>
                </a:pathLst>
              </a:cu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Freeform: Shape 125">
                <a:extLst>
                  <a:ext uri="{FF2B5EF4-FFF2-40B4-BE49-F238E27FC236}">
                    <a16:creationId xmlns:a16="http://schemas.microsoft.com/office/drawing/2014/main" id="{BE93B5AC-9FC0-0A3E-B5F9-640CEC842FC6}"/>
                  </a:ext>
                </a:extLst>
              </p:cNvPr>
              <p:cNvSpPr/>
              <p:nvPr/>
            </p:nvSpPr>
            <p:spPr>
              <a:xfrm>
                <a:off x="6452558" y="5262113"/>
                <a:ext cx="2035834" cy="259130"/>
              </a:xfrm>
              <a:custGeom>
                <a:avLst/>
                <a:gdLst>
                  <a:gd name="connsiteX0" fmla="*/ 0 w 2035834"/>
                  <a:gd name="connsiteY0" fmla="*/ 0 h 259130"/>
                  <a:gd name="connsiteX1" fmla="*/ 293299 w 2035834"/>
                  <a:gd name="connsiteY1" fmla="*/ 138023 h 259130"/>
                  <a:gd name="connsiteX2" fmla="*/ 767751 w 2035834"/>
                  <a:gd name="connsiteY2" fmla="*/ 129396 h 259130"/>
                  <a:gd name="connsiteX3" fmla="*/ 1061050 w 2035834"/>
                  <a:gd name="connsiteY3" fmla="*/ 86264 h 259130"/>
                  <a:gd name="connsiteX4" fmla="*/ 1682151 w 2035834"/>
                  <a:gd name="connsiteY4" fmla="*/ 258793 h 259130"/>
                  <a:gd name="connsiteX5" fmla="*/ 2035834 w 2035834"/>
                  <a:gd name="connsiteY5" fmla="*/ 34506 h 2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834" h="259130">
                    <a:moveTo>
                      <a:pt x="0" y="0"/>
                    </a:moveTo>
                    <a:cubicBezTo>
                      <a:pt x="82670" y="58228"/>
                      <a:pt x="165341" y="116457"/>
                      <a:pt x="293299" y="138023"/>
                    </a:cubicBezTo>
                    <a:cubicBezTo>
                      <a:pt x="421257" y="159589"/>
                      <a:pt x="639792" y="138023"/>
                      <a:pt x="767751" y="129396"/>
                    </a:cubicBezTo>
                    <a:cubicBezTo>
                      <a:pt x="895710" y="120769"/>
                      <a:pt x="908650" y="64698"/>
                      <a:pt x="1061050" y="86264"/>
                    </a:cubicBezTo>
                    <a:cubicBezTo>
                      <a:pt x="1213450" y="107830"/>
                      <a:pt x="1519687" y="267419"/>
                      <a:pt x="1682151" y="258793"/>
                    </a:cubicBezTo>
                    <a:cubicBezTo>
                      <a:pt x="1844615" y="250167"/>
                      <a:pt x="1940224" y="142336"/>
                      <a:pt x="2035834" y="34506"/>
                    </a:cubicBezTo>
                  </a:path>
                </a:pathLst>
              </a:cu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0" name="TextBox 129">
                <a:extLst>
                  <a:ext uri="{FF2B5EF4-FFF2-40B4-BE49-F238E27FC236}">
                    <a16:creationId xmlns:a16="http://schemas.microsoft.com/office/drawing/2014/main" id="{90ACD5C8-48F6-A86A-A43D-389AB991A956}"/>
                  </a:ext>
                </a:extLst>
              </p:cNvPr>
              <p:cNvSpPr txBox="1"/>
              <p:nvPr/>
            </p:nvSpPr>
            <p:spPr>
              <a:xfrm>
                <a:off x="8285915" y="2023341"/>
                <a:ext cx="2066432" cy="388437"/>
              </a:xfrm>
              <a:custGeom>
                <a:avLst/>
                <a:gdLst>
                  <a:gd name="connsiteX0" fmla="*/ 0 w 2066432"/>
                  <a:gd name="connsiteY0" fmla="*/ 0 h 388437"/>
                  <a:gd name="connsiteX1" fmla="*/ 495944 w 2066432"/>
                  <a:gd name="connsiteY1" fmla="*/ 0 h 388437"/>
                  <a:gd name="connsiteX2" fmla="*/ 991887 w 2066432"/>
                  <a:gd name="connsiteY2" fmla="*/ 0 h 388437"/>
                  <a:gd name="connsiteX3" fmla="*/ 1487831 w 2066432"/>
                  <a:gd name="connsiteY3" fmla="*/ 0 h 388437"/>
                  <a:gd name="connsiteX4" fmla="*/ 2066432 w 2066432"/>
                  <a:gd name="connsiteY4" fmla="*/ 0 h 388437"/>
                  <a:gd name="connsiteX5" fmla="*/ 2066432 w 2066432"/>
                  <a:gd name="connsiteY5" fmla="*/ 388437 h 388437"/>
                  <a:gd name="connsiteX6" fmla="*/ 1549824 w 2066432"/>
                  <a:gd name="connsiteY6" fmla="*/ 388437 h 388437"/>
                  <a:gd name="connsiteX7" fmla="*/ 1095209 w 2066432"/>
                  <a:gd name="connsiteY7" fmla="*/ 388437 h 388437"/>
                  <a:gd name="connsiteX8" fmla="*/ 537272 w 2066432"/>
                  <a:gd name="connsiteY8" fmla="*/ 388437 h 388437"/>
                  <a:gd name="connsiteX9" fmla="*/ 0 w 2066432"/>
                  <a:gd name="connsiteY9" fmla="*/ 388437 h 388437"/>
                  <a:gd name="connsiteX10" fmla="*/ 0 w 2066432"/>
                  <a:gd name="connsiteY10" fmla="*/ 0 h 38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6432" h="388437" fill="none" extrusionOk="0">
                    <a:moveTo>
                      <a:pt x="0" y="0"/>
                    </a:moveTo>
                    <a:cubicBezTo>
                      <a:pt x="236637" y="-20067"/>
                      <a:pt x="275896" y="45312"/>
                      <a:pt x="495944" y="0"/>
                    </a:cubicBezTo>
                    <a:cubicBezTo>
                      <a:pt x="715992" y="-45312"/>
                      <a:pt x="747304" y="11194"/>
                      <a:pt x="991887" y="0"/>
                    </a:cubicBezTo>
                    <a:cubicBezTo>
                      <a:pt x="1236470" y="-11194"/>
                      <a:pt x="1303202" y="47049"/>
                      <a:pt x="1487831" y="0"/>
                    </a:cubicBezTo>
                    <a:cubicBezTo>
                      <a:pt x="1672460" y="-47049"/>
                      <a:pt x="1855551" y="36336"/>
                      <a:pt x="2066432" y="0"/>
                    </a:cubicBezTo>
                    <a:cubicBezTo>
                      <a:pt x="2095169" y="171747"/>
                      <a:pt x="2020980" y="297112"/>
                      <a:pt x="2066432" y="388437"/>
                    </a:cubicBezTo>
                    <a:cubicBezTo>
                      <a:pt x="1952718" y="391510"/>
                      <a:pt x="1807734" y="364375"/>
                      <a:pt x="1549824" y="388437"/>
                    </a:cubicBezTo>
                    <a:cubicBezTo>
                      <a:pt x="1291914" y="412499"/>
                      <a:pt x="1266311" y="378666"/>
                      <a:pt x="1095209" y="388437"/>
                    </a:cubicBezTo>
                    <a:cubicBezTo>
                      <a:pt x="924108" y="398208"/>
                      <a:pt x="791961" y="387378"/>
                      <a:pt x="537272" y="388437"/>
                    </a:cubicBezTo>
                    <a:cubicBezTo>
                      <a:pt x="282583" y="389496"/>
                      <a:pt x="150344" y="343594"/>
                      <a:pt x="0" y="388437"/>
                    </a:cubicBezTo>
                    <a:cubicBezTo>
                      <a:pt x="-38128" y="306375"/>
                      <a:pt x="28788" y="128409"/>
                      <a:pt x="0" y="0"/>
                    </a:cubicBezTo>
                    <a:close/>
                  </a:path>
                  <a:path w="2066432" h="388437" stroke="0" extrusionOk="0">
                    <a:moveTo>
                      <a:pt x="0" y="0"/>
                    </a:moveTo>
                    <a:cubicBezTo>
                      <a:pt x="146060" y="-38845"/>
                      <a:pt x="292462" y="49879"/>
                      <a:pt x="475279" y="0"/>
                    </a:cubicBezTo>
                    <a:cubicBezTo>
                      <a:pt x="658096" y="-49879"/>
                      <a:pt x="825486" y="49017"/>
                      <a:pt x="1033216" y="0"/>
                    </a:cubicBezTo>
                    <a:cubicBezTo>
                      <a:pt x="1240946" y="-49017"/>
                      <a:pt x="1403862" y="30958"/>
                      <a:pt x="1549824" y="0"/>
                    </a:cubicBezTo>
                    <a:cubicBezTo>
                      <a:pt x="1695786" y="-30958"/>
                      <a:pt x="1860183" y="9835"/>
                      <a:pt x="2066432" y="0"/>
                    </a:cubicBezTo>
                    <a:cubicBezTo>
                      <a:pt x="2083849" y="99912"/>
                      <a:pt x="2053817" y="194320"/>
                      <a:pt x="2066432" y="388437"/>
                    </a:cubicBezTo>
                    <a:cubicBezTo>
                      <a:pt x="1931559" y="407852"/>
                      <a:pt x="1785835" y="352546"/>
                      <a:pt x="1611817" y="388437"/>
                    </a:cubicBezTo>
                    <a:cubicBezTo>
                      <a:pt x="1437799" y="424328"/>
                      <a:pt x="1211089" y="336127"/>
                      <a:pt x="1053880" y="388437"/>
                    </a:cubicBezTo>
                    <a:cubicBezTo>
                      <a:pt x="896671" y="440747"/>
                      <a:pt x="734259" y="331563"/>
                      <a:pt x="557937" y="388437"/>
                    </a:cubicBezTo>
                    <a:cubicBezTo>
                      <a:pt x="381615" y="445311"/>
                      <a:pt x="146352" y="325166"/>
                      <a:pt x="0" y="388437"/>
                    </a:cubicBezTo>
                    <a:cubicBezTo>
                      <a:pt x="-28922" y="296085"/>
                      <a:pt x="30948" y="176904"/>
                      <a:pt x="0" y="0"/>
                    </a:cubicBezTo>
                    <a:close/>
                  </a:path>
                </a:pathLst>
              </a:custGeom>
              <a:solidFill>
                <a:schemeClr val="bg1"/>
              </a:solidFill>
              <a:ln>
                <a:solidFill>
                  <a:schemeClr val="tx1"/>
                </a:solidFill>
                <a:extLst>
                  <a:ext uri="{C807C97D-BFC1-408E-A445-0C87EB9F89A2}">
                    <ask:lineSketchStyleProps xmlns:ask="http://schemas.microsoft.com/office/drawing/2018/sketchyshapes" sd="1148476175">
                      <a:prstGeom prst="rect">
                        <a:avLst/>
                      </a:prstGeom>
                      <ask:type>
                        <ask:lineSketchScribble/>
                      </ask:type>
                    </ask:lineSketchStyleProps>
                  </a:ext>
                </a:extLst>
              </a:ln>
            </p:spPr>
            <p:txBody>
              <a:bodyPr wrap="none" rtlCol="0">
                <a:spAutoFit/>
              </a:bodyPr>
              <a:lstStyle/>
              <a:p>
                <a:r>
                  <a:rPr lang="en-US" sz="1100" dirty="0"/>
                  <a:t>Detector path laser 1</a:t>
                </a:r>
              </a:p>
            </p:txBody>
          </p:sp>
          <p:sp>
            <p:nvSpPr>
              <p:cNvPr id="131" name="TextBox 130">
                <a:extLst>
                  <a:ext uri="{FF2B5EF4-FFF2-40B4-BE49-F238E27FC236}">
                    <a16:creationId xmlns:a16="http://schemas.microsoft.com/office/drawing/2014/main" id="{A1735065-C5AD-2B9B-2EB2-D13B619B2322}"/>
                  </a:ext>
                </a:extLst>
              </p:cNvPr>
              <p:cNvSpPr txBox="1"/>
              <p:nvPr/>
            </p:nvSpPr>
            <p:spPr>
              <a:xfrm>
                <a:off x="8257477" y="3094231"/>
                <a:ext cx="2066432" cy="388437"/>
              </a:xfrm>
              <a:custGeom>
                <a:avLst/>
                <a:gdLst>
                  <a:gd name="connsiteX0" fmla="*/ 0 w 2066432"/>
                  <a:gd name="connsiteY0" fmla="*/ 0 h 388437"/>
                  <a:gd name="connsiteX1" fmla="*/ 495944 w 2066432"/>
                  <a:gd name="connsiteY1" fmla="*/ 0 h 388437"/>
                  <a:gd name="connsiteX2" fmla="*/ 1033216 w 2066432"/>
                  <a:gd name="connsiteY2" fmla="*/ 0 h 388437"/>
                  <a:gd name="connsiteX3" fmla="*/ 1549824 w 2066432"/>
                  <a:gd name="connsiteY3" fmla="*/ 0 h 388437"/>
                  <a:gd name="connsiteX4" fmla="*/ 2066432 w 2066432"/>
                  <a:gd name="connsiteY4" fmla="*/ 0 h 388437"/>
                  <a:gd name="connsiteX5" fmla="*/ 2066432 w 2066432"/>
                  <a:gd name="connsiteY5" fmla="*/ 388437 h 388437"/>
                  <a:gd name="connsiteX6" fmla="*/ 1611817 w 2066432"/>
                  <a:gd name="connsiteY6" fmla="*/ 388437 h 388437"/>
                  <a:gd name="connsiteX7" fmla="*/ 1157202 w 2066432"/>
                  <a:gd name="connsiteY7" fmla="*/ 388437 h 388437"/>
                  <a:gd name="connsiteX8" fmla="*/ 681923 w 2066432"/>
                  <a:gd name="connsiteY8" fmla="*/ 388437 h 388437"/>
                  <a:gd name="connsiteX9" fmla="*/ 0 w 2066432"/>
                  <a:gd name="connsiteY9" fmla="*/ 388437 h 388437"/>
                  <a:gd name="connsiteX10" fmla="*/ 0 w 2066432"/>
                  <a:gd name="connsiteY10" fmla="*/ 0 h 38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6432" h="388437" fill="none" extrusionOk="0">
                    <a:moveTo>
                      <a:pt x="0" y="0"/>
                    </a:moveTo>
                    <a:cubicBezTo>
                      <a:pt x="121248" y="-166"/>
                      <a:pt x="291501" y="15064"/>
                      <a:pt x="495944" y="0"/>
                    </a:cubicBezTo>
                    <a:cubicBezTo>
                      <a:pt x="700387" y="-15064"/>
                      <a:pt x="783543" y="3200"/>
                      <a:pt x="1033216" y="0"/>
                    </a:cubicBezTo>
                    <a:cubicBezTo>
                      <a:pt x="1282889" y="-3200"/>
                      <a:pt x="1368912" y="41923"/>
                      <a:pt x="1549824" y="0"/>
                    </a:cubicBezTo>
                    <a:cubicBezTo>
                      <a:pt x="1730736" y="-41923"/>
                      <a:pt x="1828302" y="7934"/>
                      <a:pt x="2066432" y="0"/>
                    </a:cubicBezTo>
                    <a:cubicBezTo>
                      <a:pt x="2112245" y="111369"/>
                      <a:pt x="2058040" y="305492"/>
                      <a:pt x="2066432" y="388437"/>
                    </a:cubicBezTo>
                    <a:cubicBezTo>
                      <a:pt x="1905217" y="390325"/>
                      <a:pt x="1785836" y="343955"/>
                      <a:pt x="1611817" y="388437"/>
                    </a:cubicBezTo>
                    <a:cubicBezTo>
                      <a:pt x="1437798" y="432919"/>
                      <a:pt x="1324203" y="387053"/>
                      <a:pt x="1157202" y="388437"/>
                    </a:cubicBezTo>
                    <a:cubicBezTo>
                      <a:pt x="990201" y="389821"/>
                      <a:pt x="810477" y="343292"/>
                      <a:pt x="681923" y="388437"/>
                    </a:cubicBezTo>
                    <a:cubicBezTo>
                      <a:pt x="553369" y="433582"/>
                      <a:pt x="149724" y="310283"/>
                      <a:pt x="0" y="388437"/>
                    </a:cubicBezTo>
                    <a:cubicBezTo>
                      <a:pt x="-34160" y="267748"/>
                      <a:pt x="12445" y="143910"/>
                      <a:pt x="0" y="0"/>
                    </a:cubicBezTo>
                    <a:close/>
                  </a:path>
                  <a:path w="2066432" h="388437" stroke="0" extrusionOk="0">
                    <a:moveTo>
                      <a:pt x="0" y="0"/>
                    </a:moveTo>
                    <a:cubicBezTo>
                      <a:pt x="173718" y="-51587"/>
                      <a:pt x="323621" y="48680"/>
                      <a:pt x="454615" y="0"/>
                    </a:cubicBezTo>
                    <a:cubicBezTo>
                      <a:pt x="585609" y="-48680"/>
                      <a:pt x="694229" y="38785"/>
                      <a:pt x="929894" y="0"/>
                    </a:cubicBezTo>
                    <a:cubicBezTo>
                      <a:pt x="1165559" y="-38785"/>
                      <a:pt x="1311760" y="53097"/>
                      <a:pt x="1446502" y="0"/>
                    </a:cubicBezTo>
                    <a:cubicBezTo>
                      <a:pt x="1581244" y="-53097"/>
                      <a:pt x="1904306" y="72494"/>
                      <a:pt x="2066432" y="0"/>
                    </a:cubicBezTo>
                    <a:cubicBezTo>
                      <a:pt x="2090045" y="177070"/>
                      <a:pt x="2042210" y="214991"/>
                      <a:pt x="2066432" y="388437"/>
                    </a:cubicBezTo>
                    <a:cubicBezTo>
                      <a:pt x="1930954" y="405234"/>
                      <a:pt x="1714831" y="377554"/>
                      <a:pt x="1611817" y="388437"/>
                    </a:cubicBezTo>
                    <a:cubicBezTo>
                      <a:pt x="1508804" y="399320"/>
                      <a:pt x="1325333" y="354494"/>
                      <a:pt x="1136538" y="388437"/>
                    </a:cubicBezTo>
                    <a:cubicBezTo>
                      <a:pt x="947743" y="422380"/>
                      <a:pt x="784315" y="388353"/>
                      <a:pt x="661258" y="388437"/>
                    </a:cubicBezTo>
                    <a:cubicBezTo>
                      <a:pt x="538201" y="388521"/>
                      <a:pt x="171813" y="319344"/>
                      <a:pt x="0" y="388437"/>
                    </a:cubicBezTo>
                    <a:cubicBezTo>
                      <a:pt x="-40431" y="258403"/>
                      <a:pt x="31537" y="114632"/>
                      <a:pt x="0" y="0"/>
                    </a:cubicBezTo>
                    <a:close/>
                  </a:path>
                </a:pathLst>
              </a:custGeom>
              <a:solidFill>
                <a:schemeClr val="bg1"/>
              </a:solidFill>
              <a:ln>
                <a:solidFill>
                  <a:schemeClr val="tx1"/>
                </a:solidFill>
                <a:extLst>
                  <a:ext uri="{C807C97D-BFC1-408E-A445-0C87EB9F89A2}">
                    <ask:lineSketchStyleProps xmlns:ask="http://schemas.microsoft.com/office/drawing/2018/sketchyshapes" sd="391206904">
                      <a:prstGeom prst="rect">
                        <a:avLst/>
                      </a:prstGeom>
                      <ask:type>
                        <ask:lineSketchScribble/>
                      </ask:type>
                    </ask:lineSketchStyleProps>
                  </a:ext>
                </a:extLst>
              </a:ln>
            </p:spPr>
            <p:txBody>
              <a:bodyPr wrap="none" rtlCol="0">
                <a:spAutoFit/>
              </a:bodyPr>
              <a:lstStyle/>
              <a:p>
                <a:r>
                  <a:rPr lang="en-US" sz="1100" dirty="0"/>
                  <a:t>Detector path laser 2</a:t>
                </a:r>
              </a:p>
            </p:txBody>
          </p:sp>
          <p:sp>
            <p:nvSpPr>
              <p:cNvPr id="132" name="TextBox 131">
                <a:extLst>
                  <a:ext uri="{FF2B5EF4-FFF2-40B4-BE49-F238E27FC236}">
                    <a16:creationId xmlns:a16="http://schemas.microsoft.com/office/drawing/2014/main" id="{9C177B02-1C71-6B62-830F-553FB54561F1}"/>
                  </a:ext>
                </a:extLst>
              </p:cNvPr>
              <p:cNvSpPr txBox="1"/>
              <p:nvPr/>
            </p:nvSpPr>
            <p:spPr>
              <a:xfrm>
                <a:off x="8251570" y="4171085"/>
                <a:ext cx="2159501" cy="388437"/>
              </a:xfrm>
              <a:custGeom>
                <a:avLst/>
                <a:gdLst>
                  <a:gd name="connsiteX0" fmla="*/ 0 w 2159501"/>
                  <a:gd name="connsiteY0" fmla="*/ 0 h 388437"/>
                  <a:gd name="connsiteX1" fmla="*/ 561470 w 2159501"/>
                  <a:gd name="connsiteY1" fmla="*/ 0 h 388437"/>
                  <a:gd name="connsiteX2" fmla="*/ 1144536 w 2159501"/>
                  <a:gd name="connsiteY2" fmla="*/ 0 h 388437"/>
                  <a:gd name="connsiteX3" fmla="*/ 1641221 w 2159501"/>
                  <a:gd name="connsiteY3" fmla="*/ 0 h 388437"/>
                  <a:gd name="connsiteX4" fmla="*/ 2159501 w 2159501"/>
                  <a:gd name="connsiteY4" fmla="*/ 0 h 388437"/>
                  <a:gd name="connsiteX5" fmla="*/ 2159501 w 2159501"/>
                  <a:gd name="connsiteY5" fmla="*/ 388437 h 388437"/>
                  <a:gd name="connsiteX6" fmla="*/ 1576436 w 2159501"/>
                  <a:gd name="connsiteY6" fmla="*/ 388437 h 388437"/>
                  <a:gd name="connsiteX7" fmla="*/ 1036560 w 2159501"/>
                  <a:gd name="connsiteY7" fmla="*/ 388437 h 388437"/>
                  <a:gd name="connsiteX8" fmla="*/ 0 w 2159501"/>
                  <a:gd name="connsiteY8" fmla="*/ 388437 h 388437"/>
                  <a:gd name="connsiteX9" fmla="*/ 0 w 2159501"/>
                  <a:gd name="connsiteY9" fmla="*/ 0 h 38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501" h="388437" fill="none" extrusionOk="0">
                    <a:moveTo>
                      <a:pt x="0" y="0"/>
                    </a:moveTo>
                    <a:cubicBezTo>
                      <a:pt x="182440" y="-44120"/>
                      <a:pt x="366430" y="19619"/>
                      <a:pt x="561470" y="0"/>
                    </a:cubicBezTo>
                    <a:cubicBezTo>
                      <a:pt x="756510" y="-19619"/>
                      <a:pt x="928863" y="15311"/>
                      <a:pt x="1144536" y="0"/>
                    </a:cubicBezTo>
                    <a:cubicBezTo>
                      <a:pt x="1360209" y="-15311"/>
                      <a:pt x="1467998" y="38251"/>
                      <a:pt x="1641221" y="0"/>
                    </a:cubicBezTo>
                    <a:cubicBezTo>
                      <a:pt x="1814444" y="-38251"/>
                      <a:pt x="2025464" y="40126"/>
                      <a:pt x="2159501" y="0"/>
                    </a:cubicBezTo>
                    <a:cubicBezTo>
                      <a:pt x="2206111" y="123760"/>
                      <a:pt x="2124481" y="227820"/>
                      <a:pt x="2159501" y="388437"/>
                    </a:cubicBezTo>
                    <a:cubicBezTo>
                      <a:pt x="1976455" y="421843"/>
                      <a:pt x="1779895" y="378148"/>
                      <a:pt x="1576436" y="388437"/>
                    </a:cubicBezTo>
                    <a:cubicBezTo>
                      <a:pt x="1372978" y="398726"/>
                      <a:pt x="1303075" y="366424"/>
                      <a:pt x="1036560" y="388437"/>
                    </a:cubicBezTo>
                    <a:cubicBezTo>
                      <a:pt x="770045" y="410450"/>
                      <a:pt x="369474" y="284779"/>
                      <a:pt x="0" y="388437"/>
                    </a:cubicBezTo>
                    <a:cubicBezTo>
                      <a:pt x="-904" y="225145"/>
                      <a:pt x="27116" y="188156"/>
                      <a:pt x="0" y="0"/>
                    </a:cubicBezTo>
                    <a:close/>
                  </a:path>
                  <a:path w="2159501" h="388437" stroke="0" extrusionOk="0">
                    <a:moveTo>
                      <a:pt x="0" y="0"/>
                    </a:moveTo>
                    <a:cubicBezTo>
                      <a:pt x="184548" y="-48997"/>
                      <a:pt x="272042" y="27981"/>
                      <a:pt x="539875" y="0"/>
                    </a:cubicBezTo>
                    <a:cubicBezTo>
                      <a:pt x="807709" y="-27981"/>
                      <a:pt x="882279" y="10860"/>
                      <a:pt x="1036560" y="0"/>
                    </a:cubicBezTo>
                    <a:cubicBezTo>
                      <a:pt x="1190841" y="-10860"/>
                      <a:pt x="1277690" y="41935"/>
                      <a:pt x="1511651" y="0"/>
                    </a:cubicBezTo>
                    <a:cubicBezTo>
                      <a:pt x="1745612" y="-41935"/>
                      <a:pt x="1916543" y="45212"/>
                      <a:pt x="2159501" y="0"/>
                    </a:cubicBezTo>
                    <a:cubicBezTo>
                      <a:pt x="2163129" y="160854"/>
                      <a:pt x="2155623" y="235853"/>
                      <a:pt x="2159501" y="388437"/>
                    </a:cubicBezTo>
                    <a:cubicBezTo>
                      <a:pt x="2020459" y="426532"/>
                      <a:pt x="1833399" y="340734"/>
                      <a:pt x="1662816" y="388437"/>
                    </a:cubicBezTo>
                    <a:cubicBezTo>
                      <a:pt x="1492234" y="436140"/>
                      <a:pt x="1300692" y="355307"/>
                      <a:pt x="1079751" y="388437"/>
                    </a:cubicBezTo>
                    <a:cubicBezTo>
                      <a:pt x="858810" y="421567"/>
                      <a:pt x="796087" y="353806"/>
                      <a:pt x="583065" y="388437"/>
                    </a:cubicBezTo>
                    <a:cubicBezTo>
                      <a:pt x="370043" y="423068"/>
                      <a:pt x="189158" y="357116"/>
                      <a:pt x="0" y="388437"/>
                    </a:cubicBezTo>
                    <a:cubicBezTo>
                      <a:pt x="-1843" y="281087"/>
                      <a:pt x="13900" y="122003"/>
                      <a:pt x="0" y="0"/>
                    </a:cubicBezTo>
                    <a:close/>
                  </a:path>
                </a:pathLst>
              </a:custGeom>
              <a:solidFill>
                <a:schemeClr val="bg1"/>
              </a:solidFill>
              <a:ln>
                <a:solidFill>
                  <a:schemeClr val="tx1"/>
                </a:solidFill>
                <a:extLst>
                  <a:ext uri="{C807C97D-BFC1-408E-A445-0C87EB9F89A2}">
                    <ask:lineSketchStyleProps xmlns:ask="http://schemas.microsoft.com/office/drawing/2018/sketchyshapes" sd="3262537321">
                      <a:prstGeom prst="rect">
                        <a:avLst/>
                      </a:prstGeom>
                      <ask:type>
                        <ask:lineSketchScribble/>
                      </ask:type>
                    </ask:lineSketchStyleProps>
                  </a:ext>
                </a:extLst>
              </a:ln>
            </p:spPr>
            <p:txBody>
              <a:bodyPr wrap="square" rtlCol="0">
                <a:spAutoFit/>
              </a:bodyPr>
              <a:lstStyle/>
              <a:p>
                <a:r>
                  <a:rPr lang="en-US" sz="1100" dirty="0"/>
                  <a:t>Detector path laser 3</a:t>
                </a:r>
              </a:p>
            </p:txBody>
          </p:sp>
          <p:sp>
            <p:nvSpPr>
              <p:cNvPr id="134" name="TextBox 133">
                <a:extLst>
                  <a:ext uri="{FF2B5EF4-FFF2-40B4-BE49-F238E27FC236}">
                    <a16:creationId xmlns:a16="http://schemas.microsoft.com/office/drawing/2014/main" id="{B94CC70C-7C13-5E26-8C25-B16F510AB0A4}"/>
                  </a:ext>
                </a:extLst>
              </p:cNvPr>
              <p:cNvSpPr txBox="1"/>
              <p:nvPr/>
            </p:nvSpPr>
            <p:spPr>
              <a:xfrm>
                <a:off x="8272733" y="5207012"/>
                <a:ext cx="2066432" cy="388437"/>
              </a:xfrm>
              <a:custGeom>
                <a:avLst/>
                <a:gdLst>
                  <a:gd name="connsiteX0" fmla="*/ 0 w 2066432"/>
                  <a:gd name="connsiteY0" fmla="*/ 0 h 388437"/>
                  <a:gd name="connsiteX1" fmla="*/ 537272 w 2066432"/>
                  <a:gd name="connsiteY1" fmla="*/ 0 h 388437"/>
                  <a:gd name="connsiteX2" fmla="*/ 1074545 w 2066432"/>
                  <a:gd name="connsiteY2" fmla="*/ 0 h 388437"/>
                  <a:gd name="connsiteX3" fmla="*/ 1570488 w 2066432"/>
                  <a:gd name="connsiteY3" fmla="*/ 0 h 388437"/>
                  <a:gd name="connsiteX4" fmla="*/ 2066432 w 2066432"/>
                  <a:gd name="connsiteY4" fmla="*/ 0 h 388437"/>
                  <a:gd name="connsiteX5" fmla="*/ 2066432 w 2066432"/>
                  <a:gd name="connsiteY5" fmla="*/ 388437 h 388437"/>
                  <a:gd name="connsiteX6" fmla="*/ 1570488 w 2066432"/>
                  <a:gd name="connsiteY6" fmla="*/ 388437 h 388437"/>
                  <a:gd name="connsiteX7" fmla="*/ 1033216 w 2066432"/>
                  <a:gd name="connsiteY7" fmla="*/ 388437 h 388437"/>
                  <a:gd name="connsiteX8" fmla="*/ 578601 w 2066432"/>
                  <a:gd name="connsiteY8" fmla="*/ 388437 h 388437"/>
                  <a:gd name="connsiteX9" fmla="*/ 0 w 2066432"/>
                  <a:gd name="connsiteY9" fmla="*/ 388437 h 388437"/>
                  <a:gd name="connsiteX10" fmla="*/ 0 w 2066432"/>
                  <a:gd name="connsiteY10" fmla="*/ 0 h 38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6432" h="388437" fill="none" extrusionOk="0">
                    <a:moveTo>
                      <a:pt x="0" y="0"/>
                    </a:moveTo>
                    <a:cubicBezTo>
                      <a:pt x="231458" y="-25471"/>
                      <a:pt x="402144" y="6447"/>
                      <a:pt x="537272" y="0"/>
                    </a:cubicBezTo>
                    <a:cubicBezTo>
                      <a:pt x="672400" y="-6447"/>
                      <a:pt x="861060" y="43482"/>
                      <a:pt x="1074545" y="0"/>
                    </a:cubicBezTo>
                    <a:cubicBezTo>
                      <a:pt x="1288030" y="-43482"/>
                      <a:pt x="1331601" y="27958"/>
                      <a:pt x="1570488" y="0"/>
                    </a:cubicBezTo>
                    <a:cubicBezTo>
                      <a:pt x="1809375" y="-27958"/>
                      <a:pt x="1962678" y="48010"/>
                      <a:pt x="2066432" y="0"/>
                    </a:cubicBezTo>
                    <a:cubicBezTo>
                      <a:pt x="2079976" y="110589"/>
                      <a:pt x="2065104" y="232181"/>
                      <a:pt x="2066432" y="388437"/>
                    </a:cubicBezTo>
                    <a:cubicBezTo>
                      <a:pt x="1903684" y="392109"/>
                      <a:pt x="1723698" y="363842"/>
                      <a:pt x="1570488" y="388437"/>
                    </a:cubicBezTo>
                    <a:cubicBezTo>
                      <a:pt x="1417278" y="413032"/>
                      <a:pt x="1253058" y="339755"/>
                      <a:pt x="1033216" y="388437"/>
                    </a:cubicBezTo>
                    <a:cubicBezTo>
                      <a:pt x="813374" y="437119"/>
                      <a:pt x="689982" y="335802"/>
                      <a:pt x="578601" y="388437"/>
                    </a:cubicBezTo>
                    <a:cubicBezTo>
                      <a:pt x="467220" y="441072"/>
                      <a:pt x="164121" y="344470"/>
                      <a:pt x="0" y="388437"/>
                    </a:cubicBezTo>
                    <a:cubicBezTo>
                      <a:pt x="-24173" y="217073"/>
                      <a:pt x="36324" y="176112"/>
                      <a:pt x="0" y="0"/>
                    </a:cubicBezTo>
                    <a:close/>
                  </a:path>
                  <a:path w="2066432" h="388437" stroke="0" extrusionOk="0">
                    <a:moveTo>
                      <a:pt x="0" y="0"/>
                    </a:moveTo>
                    <a:cubicBezTo>
                      <a:pt x="272143" y="-32538"/>
                      <a:pt x="357360" y="32376"/>
                      <a:pt x="557937" y="0"/>
                    </a:cubicBezTo>
                    <a:cubicBezTo>
                      <a:pt x="758514" y="-32376"/>
                      <a:pt x="879099" y="43833"/>
                      <a:pt x="1095209" y="0"/>
                    </a:cubicBezTo>
                    <a:cubicBezTo>
                      <a:pt x="1311319" y="-43833"/>
                      <a:pt x="1361246" y="56529"/>
                      <a:pt x="1611817" y="0"/>
                    </a:cubicBezTo>
                    <a:cubicBezTo>
                      <a:pt x="1862388" y="-56529"/>
                      <a:pt x="1941075" y="27862"/>
                      <a:pt x="2066432" y="0"/>
                    </a:cubicBezTo>
                    <a:cubicBezTo>
                      <a:pt x="2111181" y="152743"/>
                      <a:pt x="2022632" y="287106"/>
                      <a:pt x="2066432" y="388437"/>
                    </a:cubicBezTo>
                    <a:cubicBezTo>
                      <a:pt x="1963314" y="447249"/>
                      <a:pt x="1673005" y="356440"/>
                      <a:pt x="1570488" y="388437"/>
                    </a:cubicBezTo>
                    <a:cubicBezTo>
                      <a:pt x="1467971" y="420434"/>
                      <a:pt x="1292152" y="368002"/>
                      <a:pt x="1074545" y="388437"/>
                    </a:cubicBezTo>
                    <a:cubicBezTo>
                      <a:pt x="856938" y="408872"/>
                      <a:pt x="841509" y="370266"/>
                      <a:pt x="619930" y="388437"/>
                    </a:cubicBezTo>
                    <a:cubicBezTo>
                      <a:pt x="398351" y="406608"/>
                      <a:pt x="137421" y="315791"/>
                      <a:pt x="0" y="388437"/>
                    </a:cubicBezTo>
                    <a:cubicBezTo>
                      <a:pt x="-15651" y="285511"/>
                      <a:pt x="6077" y="123832"/>
                      <a:pt x="0" y="0"/>
                    </a:cubicBezTo>
                    <a:close/>
                  </a:path>
                </a:pathLst>
              </a:custGeom>
              <a:solidFill>
                <a:schemeClr val="bg1"/>
              </a:solidFill>
              <a:ln>
                <a:solidFill>
                  <a:schemeClr val="tx1"/>
                </a:solidFill>
                <a:extLst>
                  <a:ext uri="{C807C97D-BFC1-408E-A445-0C87EB9F89A2}">
                    <ask:lineSketchStyleProps xmlns:ask="http://schemas.microsoft.com/office/drawing/2018/sketchyshapes" sd="484350704">
                      <a:prstGeom prst="rect">
                        <a:avLst/>
                      </a:prstGeom>
                      <ask:type>
                        <ask:lineSketchScribble/>
                      </ask:type>
                    </ask:lineSketchStyleProps>
                  </a:ext>
                </a:extLst>
              </a:ln>
            </p:spPr>
            <p:txBody>
              <a:bodyPr wrap="none" rtlCol="0">
                <a:spAutoFit/>
              </a:bodyPr>
              <a:lstStyle/>
              <a:p>
                <a:r>
                  <a:rPr lang="en-US" sz="1100" dirty="0"/>
                  <a:t>Detector path laser 4</a:t>
                </a:r>
              </a:p>
            </p:txBody>
          </p:sp>
        </p:grpSp>
        <p:sp>
          <p:nvSpPr>
            <p:cNvPr id="107" name="TextBox 106">
              <a:extLst>
                <a:ext uri="{FF2B5EF4-FFF2-40B4-BE49-F238E27FC236}">
                  <a16:creationId xmlns:a16="http://schemas.microsoft.com/office/drawing/2014/main" id="{BDDC06B2-332D-9905-8EFC-BC9D467E1AA3}"/>
                </a:ext>
              </a:extLst>
            </p:cNvPr>
            <p:cNvSpPr txBox="1"/>
            <p:nvPr/>
          </p:nvSpPr>
          <p:spPr>
            <a:xfrm>
              <a:off x="1389784" y="3559597"/>
              <a:ext cx="800678" cy="343289"/>
            </a:xfrm>
            <a:prstGeom prst="rect">
              <a:avLst/>
            </a:prstGeom>
            <a:solidFill>
              <a:srgbClr val="7030A0"/>
            </a:solidFill>
          </p:spPr>
          <p:txBody>
            <a:bodyPr wrap="square">
              <a:spAutoFit/>
            </a:bodyPr>
            <a:lstStyle/>
            <a:p>
              <a:pPr algn="ctr"/>
              <a:r>
                <a:rPr lang="en-US" sz="1200" b="1" dirty="0">
                  <a:solidFill>
                    <a:schemeClr val="bg1"/>
                  </a:solidFill>
                </a:rPr>
                <a:t>405nm</a:t>
              </a:r>
            </a:p>
          </p:txBody>
        </p:sp>
      </p:grpSp>
    </p:spTree>
    <p:extLst>
      <p:ext uri="{BB962C8B-B14F-4D97-AF65-F5344CB8AC3E}">
        <p14:creationId xmlns:p14="http://schemas.microsoft.com/office/powerpoint/2010/main" val="360652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ser beam coming out of a machine&#10;&#10;Description automatically generated">
            <a:extLst>
              <a:ext uri="{FF2B5EF4-FFF2-40B4-BE49-F238E27FC236}">
                <a16:creationId xmlns:a16="http://schemas.microsoft.com/office/drawing/2014/main" id="{8DE8BAFF-C2CA-F4A9-ECE7-EDF97B34053E}"/>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55390"/>
            <a:ext cx="12192000" cy="6858000"/>
          </a:xfrm>
          <a:prstGeom prst="rect">
            <a:avLst/>
          </a:prstGeom>
        </p:spPr>
      </p:pic>
      <p:grpSp>
        <p:nvGrpSpPr>
          <p:cNvPr id="986" name="Group 985">
            <a:extLst>
              <a:ext uri="{FF2B5EF4-FFF2-40B4-BE49-F238E27FC236}">
                <a16:creationId xmlns:a16="http://schemas.microsoft.com/office/drawing/2014/main" id="{F3C53C38-CCEA-2853-C1D4-37C06E3ACDD4}"/>
              </a:ext>
            </a:extLst>
          </p:cNvPr>
          <p:cNvGrpSpPr/>
          <p:nvPr/>
        </p:nvGrpSpPr>
        <p:grpSpPr>
          <a:xfrm>
            <a:off x="254307" y="1226781"/>
            <a:ext cx="7350217" cy="5584229"/>
            <a:chOff x="153611" y="67031"/>
            <a:chExt cx="8557804" cy="6781158"/>
          </a:xfrm>
        </p:grpSpPr>
        <p:cxnSp>
          <p:nvCxnSpPr>
            <p:cNvPr id="974" name="Straight Connector 973">
              <a:extLst>
                <a:ext uri="{FF2B5EF4-FFF2-40B4-BE49-F238E27FC236}">
                  <a16:creationId xmlns:a16="http://schemas.microsoft.com/office/drawing/2014/main" id="{EEBE55CB-EBEB-B095-C364-B0CB15FC9020}"/>
                </a:ext>
              </a:extLst>
            </p:cNvPr>
            <p:cNvCxnSpPr>
              <a:cxnSpLocks/>
              <a:endCxn id="275" idx="5"/>
            </p:cNvCxnSpPr>
            <p:nvPr/>
          </p:nvCxnSpPr>
          <p:spPr>
            <a:xfrm flipH="1" flipV="1">
              <a:off x="3641665" y="1811866"/>
              <a:ext cx="552241" cy="565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B4DCE9CB-1086-6C46-2569-D983A5545145}"/>
                </a:ext>
              </a:extLst>
            </p:cNvPr>
            <p:cNvCxnSpPr>
              <a:cxnSpLocks/>
            </p:cNvCxnSpPr>
            <p:nvPr/>
          </p:nvCxnSpPr>
          <p:spPr>
            <a:xfrm flipV="1">
              <a:off x="3528699" y="1066170"/>
              <a:ext cx="2144839" cy="1890874"/>
            </a:xfrm>
            <a:prstGeom prst="line">
              <a:avLst/>
            </a:prstGeom>
            <a:ln w="19050">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967" name="Straight Connector 966">
              <a:extLst>
                <a:ext uri="{FF2B5EF4-FFF2-40B4-BE49-F238E27FC236}">
                  <a16:creationId xmlns:a16="http://schemas.microsoft.com/office/drawing/2014/main" id="{FEC715F6-C550-BBCB-CB40-4A9D4C424113}"/>
                </a:ext>
              </a:extLst>
            </p:cNvPr>
            <p:cNvCxnSpPr>
              <a:cxnSpLocks/>
              <a:endCxn id="254" idx="5"/>
            </p:cNvCxnSpPr>
            <p:nvPr/>
          </p:nvCxnSpPr>
          <p:spPr>
            <a:xfrm flipH="1" flipV="1">
              <a:off x="4295718" y="1291301"/>
              <a:ext cx="570567" cy="51631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B3449847-D782-B310-67C2-38B869B8DEFE}"/>
                </a:ext>
              </a:extLst>
            </p:cNvPr>
            <p:cNvCxnSpPr>
              <a:cxnSpLocks/>
              <a:endCxn id="253" idx="5"/>
            </p:cNvCxnSpPr>
            <p:nvPr/>
          </p:nvCxnSpPr>
          <p:spPr>
            <a:xfrm flipH="1" flipV="1">
              <a:off x="4803270" y="779163"/>
              <a:ext cx="623126" cy="61304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2379B03F-0F9E-E50B-AB9C-6DC1F40DB56F}"/>
                </a:ext>
              </a:extLst>
            </p:cNvPr>
            <p:cNvCxnSpPr/>
            <p:nvPr/>
          </p:nvCxnSpPr>
          <p:spPr>
            <a:xfrm>
              <a:off x="5969067" y="3491306"/>
              <a:ext cx="149248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A48F58DD-8877-6EEF-4FEB-1662ECDB1167}"/>
                </a:ext>
              </a:extLst>
            </p:cNvPr>
            <p:cNvSpPr txBox="1"/>
            <p:nvPr/>
          </p:nvSpPr>
          <p:spPr>
            <a:xfrm>
              <a:off x="7443076" y="3044989"/>
              <a:ext cx="465845" cy="787545"/>
            </a:xfrm>
            <a:prstGeom prst="rect">
              <a:avLst/>
            </a:prstGeom>
            <a:noFill/>
            <a:ln>
              <a:solidFill>
                <a:schemeClr val="tx1"/>
              </a:solidFill>
            </a:ln>
          </p:spPr>
          <p:txBody>
            <a:bodyPr vert="vert" wrap="square" rtlCol="0">
              <a:spAutoFit/>
            </a:bodyPr>
            <a:lstStyle/>
            <a:p>
              <a:r>
                <a:rPr lang="en-US" sz="1400" dirty="0"/>
                <a:t>488/10</a:t>
              </a:r>
            </a:p>
          </p:txBody>
        </p:sp>
        <p:cxnSp>
          <p:nvCxnSpPr>
            <p:cNvPr id="216" name="Straight Connector 215">
              <a:extLst>
                <a:ext uri="{FF2B5EF4-FFF2-40B4-BE49-F238E27FC236}">
                  <a16:creationId xmlns:a16="http://schemas.microsoft.com/office/drawing/2014/main" id="{DD14AF7B-2C93-166D-D460-A66FDB1D52F3}"/>
                </a:ext>
              </a:extLst>
            </p:cNvPr>
            <p:cNvCxnSpPr>
              <a:cxnSpLocks/>
            </p:cNvCxnSpPr>
            <p:nvPr/>
          </p:nvCxnSpPr>
          <p:spPr>
            <a:xfrm>
              <a:off x="7900335" y="3486544"/>
              <a:ext cx="26869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21" name="Group 220">
              <a:extLst>
                <a:ext uri="{FF2B5EF4-FFF2-40B4-BE49-F238E27FC236}">
                  <a16:creationId xmlns:a16="http://schemas.microsoft.com/office/drawing/2014/main" id="{BC8476B9-AA5A-E361-ED3E-545371779B02}"/>
                </a:ext>
              </a:extLst>
            </p:cNvPr>
            <p:cNvGrpSpPr/>
            <p:nvPr/>
          </p:nvGrpSpPr>
          <p:grpSpPr>
            <a:xfrm rot="5400000">
              <a:off x="7234415" y="3344963"/>
              <a:ext cx="2411617" cy="542383"/>
              <a:chOff x="7943850" y="2708045"/>
              <a:chExt cx="2411617" cy="542383"/>
            </a:xfrm>
          </p:grpSpPr>
          <p:sp>
            <p:nvSpPr>
              <p:cNvPr id="219" name="TextBox 218">
                <a:extLst>
                  <a:ext uri="{FF2B5EF4-FFF2-40B4-BE49-F238E27FC236}">
                    <a16:creationId xmlns:a16="http://schemas.microsoft.com/office/drawing/2014/main" id="{D6DFFBA8-B555-182A-A043-72F1317D8ADB}"/>
                  </a:ext>
                </a:extLst>
              </p:cNvPr>
              <p:cNvSpPr txBox="1"/>
              <p:nvPr/>
            </p:nvSpPr>
            <p:spPr>
              <a:xfrm>
                <a:off x="7964692" y="2809406"/>
                <a:ext cx="2390775" cy="358342"/>
              </a:xfrm>
              <a:prstGeom prst="rect">
                <a:avLst/>
              </a:prstGeom>
              <a:noFill/>
            </p:spPr>
            <p:txBody>
              <a:bodyPr wrap="square" rtlCol="0">
                <a:spAutoFit/>
              </a:bodyPr>
              <a:lstStyle/>
              <a:p>
                <a:r>
                  <a:rPr lang="en-US" sz="1400" dirty="0"/>
                  <a:t>Forward Scatter diode</a:t>
                </a:r>
              </a:p>
            </p:txBody>
          </p:sp>
          <p:sp>
            <p:nvSpPr>
              <p:cNvPr id="220" name="Rectangle: Rounded Corners 219">
                <a:extLst>
                  <a:ext uri="{FF2B5EF4-FFF2-40B4-BE49-F238E27FC236}">
                    <a16:creationId xmlns:a16="http://schemas.microsoft.com/office/drawing/2014/main" id="{9528319E-9415-3EB4-A788-5E22DF2DE384}"/>
                  </a:ext>
                </a:extLst>
              </p:cNvPr>
              <p:cNvSpPr/>
              <p:nvPr/>
            </p:nvSpPr>
            <p:spPr>
              <a:xfrm>
                <a:off x="7943850" y="2708045"/>
                <a:ext cx="2105025" cy="54238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a:extLst>
                <a:ext uri="{FF2B5EF4-FFF2-40B4-BE49-F238E27FC236}">
                  <a16:creationId xmlns:a16="http://schemas.microsoft.com/office/drawing/2014/main" id="{B3D115E0-7575-BF45-EBE0-50924C876574}"/>
                </a:ext>
              </a:extLst>
            </p:cNvPr>
            <p:cNvGrpSpPr/>
            <p:nvPr/>
          </p:nvGrpSpPr>
          <p:grpSpPr>
            <a:xfrm>
              <a:off x="5691444" y="517729"/>
              <a:ext cx="95262" cy="2073925"/>
              <a:chOff x="5658801" y="916102"/>
              <a:chExt cx="95262" cy="2073925"/>
            </a:xfrm>
          </p:grpSpPr>
          <p:cxnSp>
            <p:nvCxnSpPr>
              <p:cNvPr id="226" name="Straight Connector 225">
                <a:extLst>
                  <a:ext uri="{FF2B5EF4-FFF2-40B4-BE49-F238E27FC236}">
                    <a16:creationId xmlns:a16="http://schemas.microsoft.com/office/drawing/2014/main" id="{F4B9D952-1FD1-65A0-B1B5-6B0BBD15E211}"/>
                  </a:ext>
                </a:extLst>
              </p:cNvPr>
              <p:cNvCxnSpPr/>
              <p:nvPr/>
            </p:nvCxnSpPr>
            <p:spPr>
              <a:xfrm rot="16200000">
                <a:off x="4945828" y="2243783"/>
                <a:ext cx="1492488"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21D4F9F-72A8-F12E-4EC5-43AECC2FE900}"/>
                  </a:ext>
                </a:extLst>
              </p:cNvPr>
              <p:cNvCxnSpPr/>
              <p:nvPr/>
            </p:nvCxnSpPr>
            <p:spPr>
              <a:xfrm rot="16200000">
                <a:off x="4980825" y="2243783"/>
                <a:ext cx="149248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27C583B-F9B4-7E8F-6449-68FBC5E08FC6}"/>
                  </a:ext>
                </a:extLst>
              </p:cNvPr>
              <p:cNvCxnSpPr/>
              <p:nvPr/>
            </p:nvCxnSpPr>
            <p:spPr>
              <a:xfrm rot="16200000">
                <a:off x="4966588" y="2243783"/>
                <a:ext cx="149248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7B06F69-3CD6-C75D-1F4E-1C8F3F64D907}"/>
                  </a:ext>
                </a:extLst>
              </p:cNvPr>
              <p:cNvCxnSpPr/>
              <p:nvPr/>
            </p:nvCxnSpPr>
            <p:spPr>
              <a:xfrm rot="16200000">
                <a:off x="4912557" y="2243783"/>
                <a:ext cx="14924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59E142A7-6A25-432B-78F3-0C0770A1584C}"/>
                  </a:ext>
                </a:extLst>
              </p:cNvPr>
              <p:cNvCxnSpPr>
                <a:cxnSpLocks/>
                <a:endCxn id="256" idx="3"/>
              </p:cNvCxnSpPr>
              <p:nvPr/>
            </p:nvCxnSpPr>
            <p:spPr>
              <a:xfrm flipV="1">
                <a:off x="5745564" y="916102"/>
                <a:ext cx="8499" cy="207392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3912280-8DCC-2400-68B5-8EA7E1E9C007}"/>
                  </a:ext>
                </a:extLst>
              </p:cNvPr>
              <p:cNvCxnSpPr/>
              <p:nvPr/>
            </p:nvCxnSpPr>
            <p:spPr>
              <a:xfrm rot="16200000">
                <a:off x="4930966" y="2243783"/>
                <a:ext cx="14924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1" name="Oval 240">
              <a:extLst>
                <a:ext uri="{FF2B5EF4-FFF2-40B4-BE49-F238E27FC236}">
                  <a16:creationId xmlns:a16="http://schemas.microsoft.com/office/drawing/2014/main" id="{953AF14E-1A1A-13A7-98BE-C6F3A48C17AB}"/>
                </a:ext>
              </a:extLst>
            </p:cNvPr>
            <p:cNvSpPr/>
            <p:nvPr/>
          </p:nvSpPr>
          <p:spPr>
            <a:xfrm rot="5400000">
              <a:off x="5673365" y="2234842"/>
              <a:ext cx="149158" cy="309373"/>
            </a:xfrm>
            <a:prstGeom prst="ellipse">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C26608F9-DE8E-CF2A-1307-88819A27FE52}"/>
                </a:ext>
              </a:extLst>
            </p:cNvPr>
            <p:cNvSpPr/>
            <p:nvPr/>
          </p:nvSpPr>
          <p:spPr>
            <a:xfrm>
              <a:off x="5627127" y="242163"/>
              <a:ext cx="303730" cy="303730"/>
            </a:xfrm>
            <a:prstGeom prst="ellipse">
              <a:avLst/>
            </a:prstGeom>
            <a:solidFill>
              <a:srgbClr val="00B050"/>
            </a:solidFill>
            <a:ln>
              <a:solidFill>
                <a:srgbClr val="00B050"/>
              </a:solidFill>
            </a:ln>
            <a:effectLst>
              <a:glow rad="228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3" name="Oval 252">
              <a:extLst>
                <a:ext uri="{FF2B5EF4-FFF2-40B4-BE49-F238E27FC236}">
                  <a16:creationId xmlns:a16="http://schemas.microsoft.com/office/drawing/2014/main" id="{4B566B64-801C-31F5-F520-C0094BD49413}"/>
                </a:ext>
              </a:extLst>
            </p:cNvPr>
            <p:cNvSpPr/>
            <p:nvPr/>
          </p:nvSpPr>
          <p:spPr>
            <a:xfrm>
              <a:off x="4544020" y="519913"/>
              <a:ext cx="303730" cy="303730"/>
            </a:xfrm>
            <a:prstGeom prst="ellipse">
              <a:avLst/>
            </a:prstGeom>
            <a:solidFill>
              <a:srgbClr val="00B0F0"/>
            </a:solidFill>
            <a:ln>
              <a:noFill/>
            </a:ln>
            <a:effectLst>
              <a:glow rad="228600">
                <a:srgbClr val="00B0F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4" name="Oval 253">
              <a:extLst>
                <a:ext uri="{FF2B5EF4-FFF2-40B4-BE49-F238E27FC236}">
                  <a16:creationId xmlns:a16="http://schemas.microsoft.com/office/drawing/2014/main" id="{6D164399-D53B-F1B4-8FE5-1B05540B5114}"/>
                </a:ext>
              </a:extLst>
            </p:cNvPr>
            <p:cNvSpPr/>
            <p:nvPr/>
          </p:nvSpPr>
          <p:spPr>
            <a:xfrm>
              <a:off x="4036468" y="1032051"/>
              <a:ext cx="303730" cy="303730"/>
            </a:xfrm>
            <a:prstGeom prst="ellipse">
              <a:avLst/>
            </a:prstGeom>
            <a:solidFill>
              <a:srgbClr val="FFC000"/>
            </a:solidFill>
            <a:ln>
              <a:noFill/>
            </a:ln>
            <a:effectLst>
              <a:glow rad="228600">
                <a:srgbClr val="FFC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5" name="Oval 254">
              <a:extLst>
                <a:ext uri="{FF2B5EF4-FFF2-40B4-BE49-F238E27FC236}">
                  <a16:creationId xmlns:a16="http://schemas.microsoft.com/office/drawing/2014/main" id="{09AAC6F3-1101-B854-04F7-11A44B019A80}"/>
                </a:ext>
              </a:extLst>
            </p:cNvPr>
            <p:cNvSpPr/>
            <p:nvPr/>
          </p:nvSpPr>
          <p:spPr>
            <a:xfrm>
              <a:off x="3277602" y="2872401"/>
              <a:ext cx="303730" cy="303730"/>
            </a:xfrm>
            <a:prstGeom prst="ellipse">
              <a:avLst/>
            </a:prstGeom>
            <a:solidFill>
              <a:srgbClr val="820000"/>
            </a:solidFill>
            <a:ln>
              <a:noFill/>
            </a:ln>
            <a:effectLst>
              <a:glow rad="228600">
                <a:srgbClr val="82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69" name="Group 268">
              <a:extLst>
                <a:ext uri="{FF2B5EF4-FFF2-40B4-BE49-F238E27FC236}">
                  <a16:creationId xmlns:a16="http://schemas.microsoft.com/office/drawing/2014/main" id="{0A5CEB75-48D7-9BF5-0626-69F49CBF9C8F}"/>
                </a:ext>
              </a:extLst>
            </p:cNvPr>
            <p:cNvGrpSpPr/>
            <p:nvPr/>
          </p:nvGrpSpPr>
          <p:grpSpPr>
            <a:xfrm>
              <a:off x="5443500" y="517728"/>
              <a:ext cx="668297" cy="429807"/>
              <a:chOff x="5434444" y="430175"/>
              <a:chExt cx="668297" cy="429807"/>
            </a:xfrm>
          </p:grpSpPr>
          <p:sp>
            <p:nvSpPr>
              <p:cNvPr id="257" name="Rectangle 256">
                <a:extLst>
                  <a:ext uri="{FF2B5EF4-FFF2-40B4-BE49-F238E27FC236}">
                    <a16:creationId xmlns:a16="http://schemas.microsoft.com/office/drawing/2014/main" id="{0A82DD03-3423-D623-8A8E-DA23A63D0921}"/>
                  </a:ext>
                </a:extLst>
              </p:cNvPr>
              <p:cNvSpPr/>
              <p:nvPr/>
            </p:nvSpPr>
            <p:spPr>
              <a:xfrm>
                <a:off x="5434444" y="534450"/>
                <a:ext cx="668297" cy="2075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a:extLst>
                  <a:ext uri="{FF2B5EF4-FFF2-40B4-BE49-F238E27FC236}">
                    <a16:creationId xmlns:a16="http://schemas.microsoft.com/office/drawing/2014/main" id="{7E2AC4D6-55BD-2571-A151-CCE595100366}"/>
                  </a:ext>
                </a:extLst>
              </p:cNvPr>
              <p:cNvSpPr txBox="1"/>
              <p:nvPr/>
            </p:nvSpPr>
            <p:spPr>
              <a:xfrm rot="16200000">
                <a:off x="5562746" y="345516"/>
                <a:ext cx="429807" cy="599125"/>
              </a:xfrm>
              <a:prstGeom prst="rect">
                <a:avLst/>
              </a:prstGeom>
              <a:noFill/>
              <a:ln>
                <a:noFill/>
              </a:ln>
            </p:spPr>
            <p:txBody>
              <a:bodyPr vert="vert" wrap="square" rtlCol="0">
                <a:spAutoFit/>
              </a:bodyPr>
              <a:lstStyle/>
              <a:p>
                <a:r>
                  <a:rPr lang="en-US" sz="1100" dirty="0"/>
                  <a:t>530/15</a:t>
                </a:r>
                <a:endParaRPr lang="en-US" sz="1200" dirty="0"/>
              </a:p>
            </p:txBody>
          </p:sp>
        </p:grpSp>
        <p:grpSp>
          <p:nvGrpSpPr>
            <p:cNvPr id="270" name="Group 269">
              <a:extLst>
                <a:ext uri="{FF2B5EF4-FFF2-40B4-BE49-F238E27FC236}">
                  <a16:creationId xmlns:a16="http://schemas.microsoft.com/office/drawing/2014/main" id="{0BCA7D07-8189-2371-DE5D-AFECE76BB1B9}"/>
                </a:ext>
              </a:extLst>
            </p:cNvPr>
            <p:cNvGrpSpPr/>
            <p:nvPr/>
          </p:nvGrpSpPr>
          <p:grpSpPr>
            <a:xfrm>
              <a:off x="4674653" y="758716"/>
              <a:ext cx="668297" cy="429807"/>
              <a:chOff x="4990665" y="965472"/>
              <a:chExt cx="668297" cy="429807"/>
            </a:xfrm>
          </p:grpSpPr>
          <p:sp>
            <p:nvSpPr>
              <p:cNvPr id="259" name="Rectangle 258">
                <a:extLst>
                  <a:ext uri="{FF2B5EF4-FFF2-40B4-BE49-F238E27FC236}">
                    <a16:creationId xmlns:a16="http://schemas.microsoft.com/office/drawing/2014/main" id="{FFB0A877-80BD-459C-0CC3-2798D7D2EAE0}"/>
                  </a:ext>
                </a:extLst>
              </p:cNvPr>
              <p:cNvSpPr/>
              <p:nvPr/>
            </p:nvSpPr>
            <p:spPr>
              <a:xfrm rot="18940731">
                <a:off x="4990665" y="1069747"/>
                <a:ext cx="668297" cy="2075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extBox 257">
                <a:extLst>
                  <a:ext uri="{FF2B5EF4-FFF2-40B4-BE49-F238E27FC236}">
                    <a16:creationId xmlns:a16="http://schemas.microsoft.com/office/drawing/2014/main" id="{2B07943D-E7FA-F45B-D48B-9AAA32E3CAA7}"/>
                  </a:ext>
                </a:extLst>
              </p:cNvPr>
              <p:cNvSpPr txBox="1"/>
              <p:nvPr/>
            </p:nvSpPr>
            <p:spPr>
              <a:xfrm rot="13540731">
                <a:off x="5118967" y="880813"/>
                <a:ext cx="429807" cy="599125"/>
              </a:xfrm>
              <a:prstGeom prst="rect">
                <a:avLst/>
              </a:prstGeom>
              <a:noFill/>
              <a:ln>
                <a:noFill/>
              </a:ln>
            </p:spPr>
            <p:txBody>
              <a:bodyPr vert="vert" wrap="square" rtlCol="0">
                <a:spAutoFit/>
              </a:bodyPr>
              <a:lstStyle/>
              <a:p>
                <a:r>
                  <a:rPr lang="en-US" sz="1100" dirty="0"/>
                  <a:t>488/10</a:t>
                </a:r>
                <a:endParaRPr lang="en-US" sz="1200" dirty="0"/>
              </a:p>
            </p:txBody>
          </p:sp>
        </p:grpSp>
        <p:grpSp>
          <p:nvGrpSpPr>
            <p:cNvPr id="271" name="Group 270">
              <a:extLst>
                <a:ext uri="{FF2B5EF4-FFF2-40B4-BE49-F238E27FC236}">
                  <a16:creationId xmlns:a16="http://schemas.microsoft.com/office/drawing/2014/main" id="{DB01076E-BE90-3899-ABB2-8CC0B898E34D}"/>
                </a:ext>
              </a:extLst>
            </p:cNvPr>
            <p:cNvGrpSpPr/>
            <p:nvPr/>
          </p:nvGrpSpPr>
          <p:grpSpPr>
            <a:xfrm>
              <a:off x="4141425" y="1293120"/>
              <a:ext cx="668297" cy="429807"/>
              <a:chOff x="4457437" y="1499876"/>
              <a:chExt cx="668297" cy="429807"/>
            </a:xfrm>
          </p:grpSpPr>
          <p:sp>
            <p:nvSpPr>
              <p:cNvPr id="265" name="Rectangle 264">
                <a:extLst>
                  <a:ext uri="{FF2B5EF4-FFF2-40B4-BE49-F238E27FC236}">
                    <a16:creationId xmlns:a16="http://schemas.microsoft.com/office/drawing/2014/main" id="{21813AC2-F231-92A5-5028-85522B486979}"/>
                  </a:ext>
                </a:extLst>
              </p:cNvPr>
              <p:cNvSpPr/>
              <p:nvPr/>
            </p:nvSpPr>
            <p:spPr>
              <a:xfrm rot="18940731">
                <a:off x="4457437" y="1604151"/>
                <a:ext cx="668297" cy="2075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a:extLst>
                  <a:ext uri="{FF2B5EF4-FFF2-40B4-BE49-F238E27FC236}">
                    <a16:creationId xmlns:a16="http://schemas.microsoft.com/office/drawing/2014/main" id="{23F28B45-BD8C-32AC-70BB-305A3DD5792A}"/>
                  </a:ext>
                </a:extLst>
              </p:cNvPr>
              <p:cNvSpPr txBox="1"/>
              <p:nvPr/>
            </p:nvSpPr>
            <p:spPr>
              <a:xfrm rot="13540731">
                <a:off x="4585739" y="1415217"/>
                <a:ext cx="429807" cy="599125"/>
              </a:xfrm>
              <a:prstGeom prst="rect">
                <a:avLst/>
              </a:prstGeom>
              <a:noFill/>
              <a:ln>
                <a:noFill/>
              </a:ln>
            </p:spPr>
            <p:txBody>
              <a:bodyPr vert="vert" wrap="square" rtlCol="0">
                <a:spAutoFit/>
              </a:bodyPr>
              <a:lstStyle/>
              <a:p>
                <a:r>
                  <a:rPr lang="en-US" sz="1100" dirty="0"/>
                  <a:t>505/42</a:t>
                </a:r>
                <a:endParaRPr lang="en-US" sz="1200" dirty="0"/>
              </a:p>
            </p:txBody>
          </p:sp>
        </p:grpSp>
        <p:grpSp>
          <p:nvGrpSpPr>
            <p:cNvPr id="268" name="Group 267">
              <a:extLst>
                <a:ext uri="{FF2B5EF4-FFF2-40B4-BE49-F238E27FC236}">
                  <a16:creationId xmlns:a16="http://schemas.microsoft.com/office/drawing/2014/main" id="{CE0B9296-1367-AF49-7B1C-42C9E76A038F}"/>
                </a:ext>
              </a:extLst>
            </p:cNvPr>
            <p:cNvGrpSpPr/>
            <p:nvPr/>
          </p:nvGrpSpPr>
          <p:grpSpPr>
            <a:xfrm>
              <a:off x="3568982" y="1823768"/>
              <a:ext cx="668297" cy="429807"/>
              <a:chOff x="3884994" y="2030524"/>
              <a:chExt cx="668297" cy="429807"/>
            </a:xfrm>
          </p:grpSpPr>
          <p:sp>
            <p:nvSpPr>
              <p:cNvPr id="267" name="Rectangle 266">
                <a:extLst>
                  <a:ext uri="{FF2B5EF4-FFF2-40B4-BE49-F238E27FC236}">
                    <a16:creationId xmlns:a16="http://schemas.microsoft.com/office/drawing/2014/main" id="{55A17B58-4B77-C307-BC32-36449B305AC5}"/>
                  </a:ext>
                </a:extLst>
              </p:cNvPr>
              <p:cNvSpPr/>
              <p:nvPr/>
            </p:nvSpPr>
            <p:spPr>
              <a:xfrm rot="18940731">
                <a:off x="3884994" y="2134799"/>
                <a:ext cx="668297" cy="2075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extBox 265">
                <a:extLst>
                  <a:ext uri="{FF2B5EF4-FFF2-40B4-BE49-F238E27FC236}">
                    <a16:creationId xmlns:a16="http://schemas.microsoft.com/office/drawing/2014/main" id="{5FE56DCA-725B-C9A2-EF8F-EB4F808AAFCD}"/>
                  </a:ext>
                </a:extLst>
              </p:cNvPr>
              <p:cNvSpPr txBox="1"/>
              <p:nvPr/>
            </p:nvSpPr>
            <p:spPr>
              <a:xfrm rot="13540731">
                <a:off x="4013296" y="1945865"/>
                <a:ext cx="429807" cy="599125"/>
              </a:xfrm>
              <a:prstGeom prst="rect">
                <a:avLst/>
              </a:prstGeom>
              <a:noFill/>
              <a:ln>
                <a:noFill/>
              </a:ln>
            </p:spPr>
            <p:txBody>
              <a:bodyPr vert="vert" wrap="square" rtlCol="0">
                <a:spAutoFit/>
              </a:bodyPr>
              <a:lstStyle/>
              <a:p>
                <a:r>
                  <a:rPr lang="en-US" sz="1100" dirty="0"/>
                  <a:t>661/16</a:t>
                </a:r>
              </a:p>
            </p:txBody>
          </p:sp>
        </p:grpSp>
        <p:grpSp>
          <p:nvGrpSpPr>
            <p:cNvPr id="272" name="Group 271">
              <a:extLst>
                <a:ext uri="{FF2B5EF4-FFF2-40B4-BE49-F238E27FC236}">
                  <a16:creationId xmlns:a16="http://schemas.microsoft.com/office/drawing/2014/main" id="{5595C590-AA89-8820-90BE-4AB9A2496C93}"/>
                </a:ext>
              </a:extLst>
            </p:cNvPr>
            <p:cNvGrpSpPr/>
            <p:nvPr/>
          </p:nvGrpSpPr>
          <p:grpSpPr>
            <a:xfrm rot="16200000">
              <a:off x="3411912" y="2427271"/>
              <a:ext cx="686123" cy="412093"/>
              <a:chOff x="3884994" y="1996598"/>
              <a:chExt cx="686123" cy="412093"/>
            </a:xfrm>
          </p:grpSpPr>
          <p:sp>
            <p:nvSpPr>
              <p:cNvPr id="274" name="Rectangle 273">
                <a:extLst>
                  <a:ext uri="{FF2B5EF4-FFF2-40B4-BE49-F238E27FC236}">
                    <a16:creationId xmlns:a16="http://schemas.microsoft.com/office/drawing/2014/main" id="{AE371C39-58E9-2AEB-605D-8049CAC50501}"/>
                  </a:ext>
                </a:extLst>
              </p:cNvPr>
              <p:cNvSpPr/>
              <p:nvPr/>
            </p:nvSpPr>
            <p:spPr>
              <a:xfrm rot="18940731">
                <a:off x="3884994" y="2134799"/>
                <a:ext cx="668297" cy="2075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extBox 272">
                <a:extLst>
                  <a:ext uri="{FF2B5EF4-FFF2-40B4-BE49-F238E27FC236}">
                    <a16:creationId xmlns:a16="http://schemas.microsoft.com/office/drawing/2014/main" id="{5E405300-3169-EFE8-D69D-FF2AFCE4AE6F}"/>
                  </a:ext>
                </a:extLst>
              </p:cNvPr>
              <p:cNvSpPr txBox="1"/>
              <p:nvPr/>
            </p:nvSpPr>
            <p:spPr>
              <a:xfrm rot="13540731">
                <a:off x="4065508" y="1903082"/>
                <a:ext cx="412093" cy="599125"/>
              </a:xfrm>
              <a:prstGeom prst="rect">
                <a:avLst/>
              </a:prstGeom>
              <a:noFill/>
              <a:ln>
                <a:noFill/>
              </a:ln>
            </p:spPr>
            <p:txBody>
              <a:bodyPr vert="vert" wrap="square" rtlCol="0">
                <a:spAutoFit/>
              </a:bodyPr>
              <a:lstStyle/>
              <a:p>
                <a:r>
                  <a:rPr lang="en-US" sz="1100" dirty="0"/>
                  <a:t>670 LP</a:t>
                </a:r>
              </a:p>
            </p:txBody>
          </p:sp>
        </p:grpSp>
        <p:sp>
          <p:nvSpPr>
            <p:cNvPr id="275" name="Oval 274">
              <a:extLst>
                <a:ext uri="{FF2B5EF4-FFF2-40B4-BE49-F238E27FC236}">
                  <a16:creationId xmlns:a16="http://schemas.microsoft.com/office/drawing/2014/main" id="{BDC6F08D-CAB3-40F9-7116-8F463F5ABFDD}"/>
                </a:ext>
              </a:extLst>
            </p:cNvPr>
            <p:cNvSpPr/>
            <p:nvPr/>
          </p:nvSpPr>
          <p:spPr>
            <a:xfrm>
              <a:off x="3382415" y="1552616"/>
              <a:ext cx="303730" cy="303730"/>
            </a:xfrm>
            <a:prstGeom prst="ellipse">
              <a:avLst/>
            </a:prstGeom>
            <a:solidFill>
              <a:srgbClr val="FF0000"/>
            </a:solidFill>
            <a:ln>
              <a:noFill/>
            </a:ln>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7" name="Arc 276">
              <a:extLst>
                <a:ext uri="{FF2B5EF4-FFF2-40B4-BE49-F238E27FC236}">
                  <a16:creationId xmlns:a16="http://schemas.microsoft.com/office/drawing/2014/main" id="{8EA7FC08-4551-4DB3-067C-1676C7CC9472}"/>
                </a:ext>
              </a:extLst>
            </p:cNvPr>
            <p:cNvSpPr/>
            <p:nvPr/>
          </p:nvSpPr>
          <p:spPr>
            <a:xfrm rot="18948031">
              <a:off x="2575447" y="296106"/>
              <a:ext cx="4244564" cy="3295095"/>
            </a:xfrm>
            <a:prstGeom prst="arc">
              <a:avLst>
                <a:gd name="adj1" fmla="val 11244893"/>
                <a:gd name="adj2" fmla="val 21182422"/>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8" name="TextBox 277">
              <a:extLst>
                <a:ext uri="{FF2B5EF4-FFF2-40B4-BE49-F238E27FC236}">
                  <a16:creationId xmlns:a16="http://schemas.microsoft.com/office/drawing/2014/main" id="{2519C99D-3E50-F8B2-3251-F4099D6268BF}"/>
                </a:ext>
              </a:extLst>
            </p:cNvPr>
            <p:cNvSpPr txBox="1"/>
            <p:nvPr/>
          </p:nvSpPr>
          <p:spPr>
            <a:xfrm rot="16200000">
              <a:off x="2670231" y="-487676"/>
              <a:ext cx="822240" cy="1931654"/>
            </a:xfrm>
            <a:prstGeom prst="rect">
              <a:avLst/>
            </a:prstGeom>
            <a:noFill/>
            <a:ln>
              <a:noFill/>
            </a:ln>
          </p:spPr>
          <p:txBody>
            <a:bodyPr vert="vert" wrap="square" rtlCol="0">
              <a:spAutoFit/>
            </a:bodyPr>
            <a:lstStyle/>
            <a:p>
              <a:r>
                <a:rPr lang="en-US" sz="1600" dirty="0"/>
                <a:t>Array of detectors and filters</a:t>
              </a:r>
            </a:p>
          </p:txBody>
        </p:sp>
        <p:cxnSp>
          <p:nvCxnSpPr>
            <p:cNvPr id="282" name="Straight Connector 281">
              <a:extLst>
                <a:ext uri="{FF2B5EF4-FFF2-40B4-BE49-F238E27FC236}">
                  <a16:creationId xmlns:a16="http://schemas.microsoft.com/office/drawing/2014/main" id="{85F8763B-3074-ED1B-6DDD-55D8AFEA4CA0}"/>
                </a:ext>
              </a:extLst>
            </p:cNvPr>
            <p:cNvCxnSpPr>
              <a:cxnSpLocks/>
            </p:cNvCxnSpPr>
            <p:nvPr/>
          </p:nvCxnSpPr>
          <p:spPr>
            <a:xfrm flipV="1">
              <a:off x="5414782" y="1115284"/>
              <a:ext cx="319772" cy="28167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80BF9105-D991-C38B-E1DB-6CB10EE74A7B}"/>
                </a:ext>
              </a:extLst>
            </p:cNvPr>
            <p:cNvCxnSpPr>
              <a:cxnSpLocks/>
            </p:cNvCxnSpPr>
            <p:nvPr/>
          </p:nvCxnSpPr>
          <p:spPr>
            <a:xfrm flipV="1">
              <a:off x="4850832" y="1067396"/>
              <a:ext cx="850286" cy="74221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84909B4D-7020-864D-4EE5-E7E6085E328F}"/>
                </a:ext>
              </a:extLst>
            </p:cNvPr>
            <p:cNvCxnSpPr>
              <a:cxnSpLocks/>
            </p:cNvCxnSpPr>
            <p:nvPr/>
          </p:nvCxnSpPr>
          <p:spPr>
            <a:xfrm flipV="1">
              <a:off x="4203573" y="1101003"/>
              <a:ext cx="1495971" cy="1295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5143807C-87CA-BC54-F9BD-5F5D735CE13C}"/>
                </a:ext>
              </a:extLst>
            </p:cNvPr>
            <p:cNvGrpSpPr/>
            <p:nvPr/>
          </p:nvGrpSpPr>
          <p:grpSpPr>
            <a:xfrm>
              <a:off x="153611" y="4523890"/>
              <a:ext cx="4647130" cy="2004966"/>
              <a:chOff x="326916" y="3216872"/>
              <a:chExt cx="6280800" cy="2945557"/>
            </a:xfrm>
          </p:grpSpPr>
          <p:sp>
            <p:nvSpPr>
              <p:cNvPr id="545" name="TextBox 544">
                <a:extLst>
                  <a:ext uri="{FF2B5EF4-FFF2-40B4-BE49-F238E27FC236}">
                    <a16:creationId xmlns:a16="http://schemas.microsoft.com/office/drawing/2014/main" id="{D89EC3C9-F2EA-C6E9-C708-A8D2E18385DF}"/>
                  </a:ext>
                </a:extLst>
              </p:cNvPr>
              <p:cNvSpPr txBox="1"/>
              <p:nvPr/>
            </p:nvSpPr>
            <p:spPr>
              <a:xfrm>
                <a:off x="326916" y="4152316"/>
                <a:ext cx="1244022" cy="384339"/>
              </a:xfrm>
              <a:prstGeom prst="rect">
                <a:avLst/>
              </a:prstGeom>
              <a:noFill/>
            </p:spPr>
            <p:txBody>
              <a:bodyPr wrap="none" rtlCol="0">
                <a:spAutoFit/>
              </a:bodyPr>
              <a:lstStyle/>
              <a:p>
                <a:r>
                  <a:rPr lang="en-US" sz="1100" dirty="0"/>
                  <a:t>Pressure line</a:t>
                </a:r>
              </a:p>
            </p:txBody>
          </p:sp>
          <p:cxnSp>
            <p:nvCxnSpPr>
              <p:cNvPr id="546" name="Connector: Elbow 545">
                <a:extLst>
                  <a:ext uri="{FF2B5EF4-FFF2-40B4-BE49-F238E27FC236}">
                    <a16:creationId xmlns:a16="http://schemas.microsoft.com/office/drawing/2014/main" id="{3F54BD39-55F6-1E11-D65B-34F51393B238}"/>
                  </a:ext>
                </a:extLst>
              </p:cNvPr>
              <p:cNvCxnSpPr>
                <a:cxnSpLocks/>
                <a:stCxn id="554" idx="6"/>
              </p:cNvCxnSpPr>
              <p:nvPr/>
            </p:nvCxnSpPr>
            <p:spPr>
              <a:xfrm>
                <a:off x="3966822" y="4803395"/>
                <a:ext cx="1916247" cy="1359034"/>
              </a:xfrm>
              <a:prstGeom prst="bentConnector3">
                <a:avLst>
                  <a:gd name="adj1" fmla="val 50000"/>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7" name="Connector: Elbow 546">
                <a:extLst>
                  <a:ext uri="{FF2B5EF4-FFF2-40B4-BE49-F238E27FC236}">
                    <a16:creationId xmlns:a16="http://schemas.microsoft.com/office/drawing/2014/main" id="{0E0899B7-02FA-E000-0E60-A8B833466B33}"/>
                  </a:ext>
                </a:extLst>
              </p:cNvPr>
              <p:cNvCxnSpPr>
                <a:cxnSpLocks/>
                <a:stCxn id="556" idx="6"/>
              </p:cNvCxnSpPr>
              <p:nvPr/>
            </p:nvCxnSpPr>
            <p:spPr>
              <a:xfrm flipV="1">
                <a:off x="3979640" y="3550649"/>
                <a:ext cx="2628076" cy="397252"/>
              </a:xfrm>
              <a:prstGeom prst="bentConnector3">
                <a:avLst>
                  <a:gd name="adj1" fmla="val 50000"/>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8" name="Connector: Elbow 547">
                <a:extLst>
                  <a:ext uri="{FF2B5EF4-FFF2-40B4-BE49-F238E27FC236}">
                    <a16:creationId xmlns:a16="http://schemas.microsoft.com/office/drawing/2014/main" id="{3A7BA8CE-AB41-1650-A70D-85FD31F987E2}"/>
                  </a:ext>
                </a:extLst>
              </p:cNvPr>
              <p:cNvCxnSpPr>
                <a:cxnSpLocks/>
                <a:endCxn id="556" idx="2"/>
              </p:cNvCxnSpPr>
              <p:nvPr/>
            </p:nvCxnSpPr>
            <p:spPr>
              <a:xfrm flipV="1">
                <a:off x="1544384" y="3947901"/>
                <a:ext cx="1759525" cy="424219"/>
              </a:xfrm>
              <a:prstGeom prst="bentConnector3">
                <a:avLst>
                  <a:gd name="adj1" fmla="val 4639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9" name="Connector: Elbow 548">
                <a:extLst>
                  <a:ext uri="{FF2B5EF4-FFF2-40B4-BE49-F238E27FC236}">
                    <a16:creationId xmlns:a16="http://schemas.microsoft.com/office/drawing/2014/main" id="{9845B6DF-EFB5-61AE-7AB1-064038EE0ED4}"/>
                  </a:ext>
                </a:extLst>
              </p:cNvPr>
              <p:cNvCxnSpPr>
                <a:cxnSpLocks/>
                <a:endCxn id="554" idx="2"/>
              </p:cNvCxnSpPr>
              <p:nvPr/>
            </p:nvCxnSpPr>
            <p:spPr>
              <a:xfrm>
                <a:off x="2363103" y="4339307"/>
                <a:ext cx="927988" cy="464088"/>
              </a:xfrm>
              <a:prstGeom prst="bentConnector3">
                <a:avLst>
                  <a:gd name="adj1" fmla="val -636"/>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550" name="Group 549">
                <a:extLst>
                  <a:ext uri="{FF2B5EF4-FFF2-40B4-BE49-F238E27FC236}">
                    <a16:creationId xmlns:a16="http://schemas.microsoft.com/office/drawing/2014/main" id="{B1779EAB-DF9E-2436-75A0-BD3ABAAE6B6A}"/>
                  </a:ext>
                </a:extLst>
              </p:cNvPr>
              <p:cNvGrpSpPr/>
              <p:nvPr/>
            </p:nvGrpSpPr>
            <p:grpSpPr>
              <a:xfrm>
                <a:off x="3303909" y="3701529"/>
                <a:ext cx="675731" cy="492743"/>
                <a:chOff x="3287543" y="2382083"/>
                <a:chExt cx="675731" cy="492743"/>
              </a:xfrm>
            </p:grpSpPr>
            <p:sp>
              <p:nvSpPr>
                <p:cNvPr id="556" name="Oval 555">
                  <a:extLst>
                    <a:ext uri="{FF2B5EF4-FFF2-40B4-BE49-F238E27FC236}">
                      <a16:creationId xmlns:a16="http://schemas.microsoft.com/office/drawing/2014/main" id="{213EE3DC-174D-B53E-3EEF-59AA240FD072}"/>
                    </a:ext>
                  </a:extLst>
                </p:cNvPr>
                <p:cNvSpPr/>
                <p:nvPr/>
              </p:nvSpPr>
              <p:spPr>
                <a:xfrm>
                  <a:off x="3287543" y="2382083"/>
                  <a:ext cx="675731" cy="4927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7" name="Straight Connector 556">
                  <a:extLst>
                    <a:ext uri="{FF2B5EF4-FFF2-40B4-BE49-F238E27FC236}">
                      <a16:creationId xmlns:a16="http://schemas.microsoft.com/office/drawing/2014/main" id="{6195B529-B7FA-DE1A-3B60-1F17D171231D}"/>
                    </a:ext>
                  </a:extLst>
                </p:cNvPr>
                <p:cNvCxnSpPr>
                  <a:cxnSpLocks/>
                </p:cNvCxnSpPr>
                <p:nvPr/>
              </p:nvCxnSpPr>
              <p:spPr>
                <a:xfrm>
                  <a:off x="3462331" y="2515074"/>
                  <a:ext cx="163077" cy="113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1" name="Group 550">
                <a:extLst>
                  <a:ext uri="{FF2B5EF4-FFF2-40B4-BE49-F238E27FC236}">
                    <a16:creationId xmlns:a16="http://schemas.microsoft.com/office/drawing/2014/main" id="{BE166F92-3D30-E241-A9DF-D14C93D7D19D}"/>
                  </a:ext>
                </a:extLst>
              </p:cNvPr>
              <p:cNvGrpSpPr/>
              <p:nvPr/>
            </p:nvGrpSpPr>
            <p:grpSpPr>
              <a:xfrm>
                <a:off x="3291091" y="4557023"/>
                <a:ext cx="675731" cy="492743"/>
                <a:chOff x="3287543" y="2382083"/>
                <a:chExt cx="675731" cy="492743"/>
              </a:xfrm>
            </p:grpSpPr>
            <p:sp>
              <p:nvSpPr>
                <p:cNvPr id="554" name="Oval 553">
                  <a:extLst>
                    <a:ext uri="{FF2B5EF4-FFF2-40B4-BE49-F238E27FC236}">
                      <a16:creationId xmlns:a16="http://schemas.microsoft.com/office/drawing/2014/main" id="{0DF98562-41AB-7D8E-0816-075B1E50C63F}"/>
                    </a:ext>
                  </a:extLst>
                </p:cNvPr>
                <p:cNvSpPr/>
                <p:nvPr/>
              </p:nvSpPr>
              <p:spPr>
                <a:xfrm>
                  <a:off x="3287543" y="2382083"/>
                  <a:ext cx="675731" cy="4927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5" name="Straight Connector 554">
                  <a:extLst>
                    <a:ext uri="{FF2B5EF4-FFF2-40B4-BE49-F238E27FC236}">
                      <a16:creationId xmlns:a16="http://schemas.microsoft.com/office/drawing/2014/main" id="{828E8947-E143-98EC-948C-BFDBEC231167}"/>
                    </a:ext>
                  </a:extLst>
                </p:cNvPr>
                <p:cNvCxnSpPr>
                  <a:cxnSpLocks/>
                </p:cNvCxnSpPr>
                <p:nvPr/>
              </p:nvCxnSpPr>
              <p:spPr>
                <a:xfrm>
                  <a:off x="3462331" y="2515074"/>
                  <a:ext cx="163077" cy="113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2" name="TextBox 551">
                <a:extLst>
                  <a:ext uri="{FF2B5EF4-FFF2-40B4-BE49-F238E27FC236}">
                    <a16:creationId xmlns:a16="http://schemas.microsoft.com/office/drawing/2014/main" id="{5CA13B96-E964-5E34-59AC-A710DDA455CF}"/>
                  </a:ext>
                </a:extLst>
              </p:cNvPr>
              <p:cNvSpPr txBox="1"/>
              <p:nvPr/>
            </p:nvSpPr>
            <p:spPr>
              <a:xfrm>
                <a:off x="3079990" y="5111472"/>
                <a:ext cx="940707" cy="384339"/>
              </a:xfrm>
              <a:prstGeom prst="rect">
                <a:avLst/>
              </a:prstGeom>
              <a:noFill/>
            </p:spPr>
            <p:txBody>
              <a:bodyPr wrap="none" rtlCol="0">
                <a:spAutoFit/>
              </a:bodyPr>
              <a:lstStyle/>
              <a:p>
                <a:r>
                  <a:rPr lang="en-US" sz="1100" dirty="0"/>
                  <a:t>Constant</a:t>
                </a:r>
              </a:p>
            </p:txBody>
          </p:sp>
          <p:sp>
            <p:nvSpPr>
              <p:cNvPr id="553" name="TextBox 552">
                <a:extLst>
                  <a:ext uri="{FF2B5EF4-FFF2-40B4-BE49-F238E27FC236}">
                    <a16:creationId xmlns:a16="http://schemas.microsoft.com/office/drawing/2014/main" id="{3441EF53-D661-5353-DDA9-F63F47317B6E}"/>
                  </a:ext>
                </a:extLst>
              </p:cNvPr>
              <p:cNvSpPr txBox="1"/>
              <p:nvPr/>
            </p:nvSpPr>
            <p:spPr>
              <a:xfrm>
                <a:off x="3188859" y="3216872"/>
                <a:ext cx="867045" cy="384339"/>
              </a:xfrm>
              <a:prstGeom prst="rect">
                <a:avLst/>
              </a:prstGeom>
              <a:noFill/>
            </p:spPr>
            <p:txBody>
              <a:bodyPr wrap="none" rtlCol="0">
                <a:spAutoFit/>
              </a:bodyPr>
              <a:lstStyle/>
              <a:p>
                <a:r>
                  <a:rPr lang="en-US" sz="1100" dirty="0"/>
                  <a:t>variable</a:t>
                </a:r>
              </a:p>
            </p:txBody>
          </p:sp>
        </p:grpSp>
        <p:cxnSp>
          <p:nvCxnSpPr>
            <p:cNvPr id="171" name="Connector: Elbow 170">
              <a:extLst>
                <a:ext uri="{FF2B5EF4-FFF2-40B4-BE49-F238E27FC236}">
                  <a16:creationId xmlns:a16="http://schemas.microsoft.com/office/drawing/2014/main" id="{2F3267EC-8255-7F2F-3069-62B9FCD95FAC}"/>
                </a:ext>
              </a:extLst>
            </p:cNvPr>
            <p:cNvCxnSpPr>
              <a:cxnSpLocks/>
            </p:cNvCxnSpPr>
            <p:nvPr/>
          </p:nvCxnSpPr>
          <p:spPr>
            <a:xfrm flipV="1">
              <a:off x="4548091" y="4880319"/>
              <a:ext cx="1995629" cy="567237"/>
            </a:xfrm>
            <a:prstGeom prst="bentConnector3">
              <a:avLst>
                <a:gd name="adj1" fmla="val 111730"/>
              </a:avLst>
            </a:prstGeom>
            <a:ln w="28575">
              <a:solidFill>
                <a:schemeClr val="tx1">
                  <a:alpha val="46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71" name="Group 870">
              <a:extLst>
                <a:ext uri="{FF2B5EF4-FFF2-40B4-BE49-F238E27FC236}">
                  <a16:creationId xmlns:a16="http://schemas.microsoft.com/office/drawing/2014/main" id="{8E41BA6F-2B0F-DE6C-D4DB-577BC72E7A82}"/>
                </a:ext>
              </a:extLst>
            </p:cNvPr>
            <p:cNvGrpSpPr/>
            <p:nvPr/>
          </p:nvGrpSpPr>
          <p:grpSpPr>
            <a:xfrm>
              <a:off x="4309457" y="4879338"/>
              <a:ext cx="579702" cy="1968851"/>
              <a:chOff x="4376500" y="4698215"/>
              <a:chExt cx="652130" cy="2214838"/>
            </a:xfrm>
          </p:grpSpPr>
          <p:sp>
            <p:nvSpPr>
              <p:cNvPr id="421" name="Cylindre 7">
                <a:extLst>
                  <a:ext uri="{FF2B5EF4-FFF2-40B4-BE49-F238E27FC236}">
                    <a16:creationId xmlns:a16="http://schemas.microsoft.com/office/drawing/2014/main" id="{5DBDF9E0-F7EC-BC7D-23CC-DE5CD83378F9}"/>
                  </a:ext>
                </a:extLst>
              </p:cNvPr>
              <p:cNvSpPr/>
              <p:nvPr/>
            </p:nvSpPr>
            <p:spPr>
              <a:xfrm>
                <a:off x="4376500" y="5793937"/>
                <a:ext cx="611354" cy="1119116"/>
              </a:xfrm>
              <a:prstGeom prst="ca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err="1"/>
                  <a:t>Sheath</a:t>
                </a:r>
                <a:r>
                  <a:rPr lang="fr-FR" sz="900" b="1" dirty="0"/>
                  <a:t> Tank</a:t>
                </a:r>
              </a:p>
            </p:txBody>
          </p:sp>
          <p:cxnSp>
            <p:nvCxnSpPr>
              <p:cNvPr id="422" name="Connecteur en angle 8">
                <a:extLst>
                  <a:ext uri="{FF2B5EF4-FFF2-40B4-BE49-F238E27FC236}">
                    <a16:creationId xmlns:a16="http://schemas.microsoft.com/office/drawing/2014/main" id="{D51BE4A2-569E-D8A8-825D-CFFA9E870B87}"/>
                  </a:ext>
                </a:extLst>
              </p:cNvPr>
              <p:cNvCxnSpPr>
                <a:cxnSpLocks/>
              </p:cNvCxnSpPr>
              <p:nvPr/>
            </p:nvCxnSpPr>
            <p:spPr>
              <a:xfrm rot="5400000" flipH="1" flipV="1">
                <a:off x="4251689" y="5106278"/>
                <a:ext cx="1185004" cy="368878"/>
              </a:xfrm>
              <a:prstGeom prst="bentConnector3">
                <a:avLst>
                  <a:gd name="adj1" fmla="val 9994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4" name="Group 883">
              <a:extLst>
                <a:ext uri="{FF2B5EF4-FFF2-40B4-BE49-F238E27FC236}">
                  <a16:creationId xmlns:a16="http://schemas.microsoft.com/office/drawing/2014/main" id="{1D314C56-0DE9-C841-68CA-C244C3C10E6B}"/>
                </a:ext>
              </a:extLst>
            </p:cNvPr>
            <p:cNvGrpSpPr/>
            <p:nvPr/>
          </p:nvGrpSpPr>
          <p:grpSpPr>
            <a:xfrm>
              <a:off x="5984818" y="3131977"/>
              <a:ext cx="1240631" cy="3712047"/>
              <a:chOff x="9507938" y="2448931"/>
              <a:chExt cx="1636151" cy="4116816"/>
            </a:xfrm>
          </p:grpSpPr>
          <p:cxnSp>
            <p:nvCxnSpPr>
              <p:cNvPr id="419" name="Connector: Elbow 418">
                <a:extLst>
                  <a:ext uri="{FF2B5EF4-FFF2-40B4-BE49-F238E27FC236}">
                    <a16:creationId xmlns:a16="http://schemas.microsoft.com/office/drawing/2014/main" id="{1E84247E-A3E5-9107-860D-AA3F321EE3C3}"/>
                  </a:ext>
                </a:extLst>
              </p:cNvPr>
              <p:cNvCxnSpPr>
                <a:cxnSpLocks/>
              </p:cNvCxnSpPr>
              <p:nvPr/>
            </p:nvCxnSpPr>
            <p:spPr>
              <a:xfrm>
                <a:off x="9507938" y="2448931"/>
                <a:ext cx="1268647" cy="301922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3" name="Cylindre 146">
                <a:extLst>
                  <a:ext uri="{FF2B5EF4-FFF2-40B4-BE49-F238E27FC236}">
                    <a16:creationId xmlns:a16="http://schemas.microsoft.com/office/drawing/2014/main" id="{15CC92AB-8959-4D56-83F0-220FA7BE7473}"/>
                  </a:ext>
                </a:extLst>
              </p:cNvPr>
              <p:cNvSpPr/>
              <p:nvPr/>
            </p:nvSpPr>
            <p:spPr>
              <a:xfrm>
                <a:off x="10432599" y="5460369"/>
                <a:ext cx="711490" cy="1105378"/>
              </a:xfrm>
              <a:prstGeom prst="ca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err="1"/>
                  <a:t>Waste</a:t>
                </a:r>
                <a:r>
                  <a:rPr lang="fr-FR" sz="800" b="1" dirty="0"/>
                  <a:t> Tank</a:t>
                </a:r>
              </a:p>
            </p:txBody>
          </p:sp>
        </p:grpSp>
        <p:sp>
          <p:nvSpPr>
            <p:cNvPr id="441" name="TextBox 440">
              <a:extLst>
                <a:ext uri="{FF2B5EF4-FFF2-40B4-BE49-F238E27FC236}">
                  <a16:creationId xmlns:a16="http://schemas.microsoft.com/office/drawing/2014/main" id="{C7CEB893-2D48-AF7B-485B-19EF9004C894}"/>
                </a:ext>
              </a:extLst>
            </p:cNvPr>
            <p:cNvSpPr txBox="1"/>
            <p:nvPr/>
          </p:nvSpPr>
          <p:spPr>
            <a:xfrm>
              <a:off x="3864449" y="4319019"/>
              <a:ext cx="730712" cy="276998"/>
            </a:xfrm>
            <a:prstGeom prst="rect">
              <a:avLst/>
            </a:prstGeom>
            <a:noFill/>
          </p:spPr>
          <p:txBody>
            <a:bodyPr wrap="none" rtlCol="0">
              <a:spAutoFit/>
            </a:bodyPr>
            <a:lstStyle/>
            <a:p>
              <a:r>
                <a:rPr lang="en-US" sz="1200" dirty="0"/>
                <a:t>Flow cell</a:t>
              </a:r>
            </a:p>
          </p:txBody>
        </p:sp>
        <p:grpSp>
          <p:nvGrpSpPr>
            <p:cNvPr id="869" name="Group 868">
              <a:extLst>
                <a:ext uri="{FF2B5EF4-FFF2-40B4-BE49-F238E27FC236}">
                  <a16:creationId xmlns:a16="http://schemas.microsoft.com/office/drawing/2014/main" id="{57839D02-4E47-4B74-ED7F-4CC3667C363D}"/>
                </a:ext>
              </a:extLst>
            </p:cNvPr>
            <p:cNvGrpSpPr/>
            <p:nvPr/>
          </p:nvGrpSpPr>
          <p:grpSpPr>
            <a:xfrm>
              <a:off x="4633290" y="2523297"/>
              <a:ext cx="1898398" cy="4139794"/>
              <a:chOff x="10751714" y="624991"/>
              <a:chExt cx="1531832" cy="3340431"/>
            </a:xfrm>
          </p:grpSpPr>
          <p:grpSp>
            <p:nvGrpSpPr>
              <p:cNvPr id="562" name="Group 561">
                <a:extLst>
                  <a:ext uri="{FF2B5EF4-FFF2-40B4-BE49-F238E27FC236}">
                    <a16:creationId xmlns:a16="http://schemas.microsoft.com/office/drawing/2014/main" id="{46B39B63-78A0-9B2B-5F61-CC87E7582E12}"/>
                  </a:ext>
                </a:extLst>
              </p:cNvPr>
              <p:cNvGrpSpPr/>
              <p:nvPr/>
            </p:nvGrpSpPr>
            <p:grpSpPr>
              <a:xfrm>
                <a:off x="10997723" y="624991"/>
                <a:ext cx="1285823" cy="2076433"/>
                <a:chOff x="3521923" y="1350602"/>
                <a:chExt cx="1690931" cy="2730627"/>
              </a:xfrm>
            </p:grpSpPr>
            <p:sp>
              <p:nvSpPr>
                <p:cNvPr id="563" name="Rectangle avec coins rognés du même côté 83">
                  <a:extLst>
                    <a:ext uri="{FF2B5EF4-FFF2-40B4-BE49-F238E27FC236}">
                      <a16:creationId xmlns:a16="http://schemas.microsoft.com/office/drawing/2014/main" id="{E549B091-6D52-F75A-AD5E-4AC777784A0A}"/>
                    </a:ext>
                  </a:extLst>
                </p:cNvPr>
                <p:cNvSpPr/>
                <p:nvPr/>
              </p:nvSpPr>
              <p:spPr>
                <a:xfrm>
                  <a:off x="3521923" y="2588473"/>
                  <a:ext cx="1690931" cy="1492756"/>
                </a:xfrm>
                <a:prstGeom prst="snip2SameRect">
                  <a:avLst>
                    <a:gd name="adj1" fmla="val 38663"/>
                    <a:gd name="adj2" fmla="val 0"/>
                  </a:avLst>
                </a:prstGeom>
                <a:blipFill>
                  <a:blip r:embed="rId4"/>
                  <a:tile tx="0" ty="0" sx="100000" sy="100000" flip="none" algn="tl"/>
                </a:blip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fr-FR" dirty="0">
                    <a:ln>
                      <a:solidFill>
                        <a:schemeClr val="tx1">
                          <a:lumMod val="95000"/>
                          <a:lumOff val="5000"/>
                        </a:schemeClr>
                      </a:solidFill>
                    </a:ln>
                  </a:endParaRPr>
                </a:p>
              </p:txBody>
            </p:sp>
            <p:sp>
              <p:nvSpPr>
                <p:cNvPr id="564" name="Rectangle 563">
                  <a:extLst>
                    <a:ext uri="{FF2B5EF4-FFF2-40B4-BE49-F238E27FC236}">
                      <a16:creationId xmlns:a16="http://schemas.microsoft.com/office/drawing/2014/main" id="{5211E759-3CAA-649A-C7DC-D858DD0DEEF0}"/>
                    </a:ext>
                  </a:extLst>
                </p:cNvPr>
                <p:cNvSpPr/>
                <p:nvPr/>
              </p:nvSpPr>
              <p:spPr>
                <a:xfrm rot="10800000">
                  <a:off x="4090329" y="1350602"/>
                  <a:ext cx="542223" cy="1237872"/>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5" name="Étiquette 85">
                  <a:extLst>
                    <a:ext uri="{FF2B5EF4-FFF2-40B4-BE49-F238E27FC236}">
                      <a16:creationId xmlns:a16="http://schemas.microsoft.com/office/drawing/2014/main" id="{485357E7-3249-6F5E-33F1-6F0817B2E2DF}"/>
                    </a:ext>
                  </a:extLst>
                </p:cNvPr>
                <p:cNvSpPr/>
                <p:nvPr/>
              </p:nvSpPr>
              <p:spPr>
                <a:xfrm rot="10800000">
                  <a:off x="4242760" y="2875104"/>
                  <a:ext cx="263442" cy="272655"/>
                </a:xfrm>
                <a:prstGeom prst="plaque">
                  <a:avLst>
                    <a:gd name="adj" fmla="val 363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6" name="Rectangle 565">
                  <a:extLst>
                    <a:ext uri="{FF2B5EF4-FFF2-40B4-BE49-F238E27FC236}">
                      <a16:creationId xmlns:a16="http://schemas.microsoft.com/office/drawing/2014/main" id="{A9DC2DFF-2298-1404-3347-474BD0DAA3EE}"/>
                    </a:ext>
                  </a:extLst>
                </p:cNvPr>
                <p:cNvSpPr/>
                <p:nvPr/>
              </p:nvSpPr>
              <p:spPr>
                <a:xfrm rot="10800000">
                  <a:off x="4313313" y="1350602"/>
                  <a:ext cx="117652" cy="17101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7" name="Virage 99">
                  <a:extLst>
                    <a:ext uri="{FF2B5EF4-FFF2-40B4-BE49-F238E27FC236}">
                      <a16:creationId xmlns:a16="http://schemas.microsoft.com/office/drawing/2014/main" id="{49E08F65-F291-50B0-D2F1-7D65DEE5F20C}"/>
                    </a:ext>
                  </a:extLst>
                </p:cNvPr>
                <p:cNvSpPr/>
                <p:nvPr/>
              </p:nvSpPr>
              <p:spPr>
                <a:xfrm rot="20476136">
                  <a:off x="3695729" y="2953530"/>
                  <a:ext cx="503548" cy="590128"/>
                </a:xfrm>
                <a:prstGeom prst="bentArrow">
                  <a:avLst>
                    <a:gd name="adj1" fmla="val 17578"/>
                    <a:gd name="adj2" fmla="val 22753"/>
                    <a:gd name="adj3" fmla="val 27247"/>
                    <a:gd name="adj4" fmla="val 7275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68" name="Virage 100">
                  <a:extLst>
                    <a:ext uri="{FF2B5EF4-FFF2-40B4-BE49-F238E27FC236}">
                      <a16:creationId xmlns:a16="http://schemas.microsoft.com/office/drawing/2014/main" id="{A66C915A-E41A-D17F-3DF4-330F6305BE55}"/>
                    </a:ext>
                  </a:extLst>
                </p:cNvPr>
                <p:cNvSpPr/>
                <p:nvPr/>
              </p:nvSpPr>
              <p:spPr>
                <a:xfrm rot="1384206">
                  <a:off x="4531941" y="2980392"/>
                  <a:ext cx="503548" cy="590128"/>
                </a:xfrm>
                <a:prstGeom prst="bentArrow">
                  <a:avLst>
                    <a:gd name="adj1" fmla="val 17578"/>
                    <a:gd name="adj2" fmla="val 22753"/>
                    <a:gd name="adj3" fmla="val 27247"/>
                    <a:gd name="adj4" fmla="val 72753"/>
                  </a:avLst>
                </a:prstGeom>
                <a:solidFill>
                  <a:schemeClr val="accent1">
                    <a:lumMod val="75000"/>
                  </a:schemeClr>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569" name="Group 568">
                <a:extLst>
                  <a:ext uri="{FF2B5EF4-FFF2-40B4-BE49-F238E27FC236}">
                    <a16:creationId xmlns:a16="http://schemas.microsoft.com/office/drawing/2014/main" id="{466D0143-8EF7-4517-86B9-962010A23685}"/>
                  </a:ext>
                </a:extLst>
              </p:cNvPr>
              <p:cNvGrpSpPr/>
              <p:nvPr/>
            </p:nvGrpSpPr>
            <p:grpSpPr>
              <a:xfrm>
                <a:off x="11617652" y="2280354"/>
                <a:ext cx="54129" cy="62916"/>
                <a:chOff x="3242360" y="3002985"/>
                <a:chExt cx="71183" cy="82738"/>
              </a:xfrm>
            </p:grpSpPr>
            <p:sp>
              <p:nvSpPr>
                <p:cNvPr id="570" name="AutoShape 1">
                  <a:extLst>
                    <a:ext uri="{FF2B5EF4-FFF2-40B4-BE49-F238E27FC236}">
                      <a16:creationId xmlns:a16="http://schemas.microsoft.com/office/drawing/2014/main" id="{630DDFD5-5FA3-41C5-C251-77A2AC1EDD62}"/>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71" name="AutoShape 2">
                  <a:extLst>
                    <a:ext uri="{FF2B5EF4-FFF2-40B4-BE49-F238E27FC236}">
                      <a16:creationId xmlns:a16="http://schemas.microsoft.com/office/drawing/2014/main" id="{F9B5DA6A-7CFB-2A3D-72C8-0608A29F1975}"/>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72" name="Group 571">
                <a:extLst>
                  <a:ext uri="{FF2B5EF4-FFF2-40B4-BE49-F238E27FC236}">
                    <a16:creationId xmlns:a16="http://schemas.microsoft.com/office/drawing/2014/main" id="{8755EDC5-2459-7871-56E9-4F78B80DF783}"/>
                  </a:ext>
                </a:extLst>
              </p:cNvPr>
              <p:cNvGrpSpPr/>
              <p:nvPr/>
            </p:nvGrpSpPr>
            <p:grpSpPr>
              <a:xfrm>
                <a:off x="11587645" y="2116248"/>
                <a:ext cx="54129" cy="62916"/>
                <a:chOff x="3242360" y="3002985"/>
                <a:chExt cx="71183" cy="82738"/>
              </a:xfrm>
            </p:grpSpPr>
            <p:sp>
              <p:nvSpPr>
                <p:cNvPr id="573" name="AutoShape 1">
                  <a:extLst>
                    <a:ext uri="{FF2B5EF4-FFF2-40B4-BE49-F238E27FC236}">
                      <a16:creationId xmlns:a16="http://schemas.microsoft.com/office/drawing/2014/main" id="{F8570605-F460-D714-F6E6-85B42FC934A6}"/>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74" name="AutoShape 2">
                  <a:extLst>
                    <a:ext uri="{FF2B5EF4-FFF2-40B4-BE49-F238E27FC236}">
                      <a16:creationId xmlns:a16="http://schemas.microsoft.com/office/drawing/2014/main" id="{40EF6CE5-8B9A-FD77-CFE3-F4F3E9FD98A0}"/>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75" name="Group 574">
                <a:extLst>
                  <a:ext uri="{FF2B5EF4-FFF2-40B4-BE49-F238E27FC236}">
                    <a16:creationId xmlns:a16="http://schemas.microsoft.com/office/drawing/2014/main" id="{3699C35E-DE21-6844-ACF8-A41BAA3A3A59}"/>
                  </a:ext>
                </a:extLst>
              </p:cNvPr>
              <p:cNvGrpSpPr/>
              <p:nvPr/>
            </p:nvGrpSpPr>
            <p:grpSpPr>
              <a:xfrm>
                <a:off x="11588146" y="1987980"/>
                <a:ext cx="54129" cy="62916"/>
                <a:chOff x="3242360" y="3002985"/>
                <a:chExt cx="71183" cy="82738"/>
              </a:xfrm>
            </p:grpSpPr>
            <p:sp>
              <p:nvSpPr>
                <p:cNvPr id="576" name="AutoShape 1">
                  <a:extLst>
                    <a:ext uri="{FF2B5EF4-FFF2-40B4-BE49-F238E27FC236}">
                      <a16:creationId xmlns:a16="http://schemas.microsoft.com/office/drawing/2014/main" id="{9B4E73F2-73A0-B63F-E025-744D2DB6F634}"/>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77" name="AutoShape 2">
                  <a:extLst>
                    <a:ext uri="{FF2B5EF4-FFF2-40B4-BE49-F238E27FC236}">
                      <a16:creationId xmlns:a16="http://schemas.microsoft.com/office/drawing/2014/main" id="{176AFE3E-8005-6969-8606-3FFCCB80212A}"/>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78" name="Group 577">
                <a:extLst>
                  <a:ext uri="{FF2B5EF4-FFF2-40B4-BE49-F238E27FC236}">
                    <a16:creationId xmlns:a16="http://schemas.microsoft.com/office/drawing/2014/main" id="{0553D99D-2B0A-981B-8800-CEAF10D50869}"/>
                  </a:ext>
                </a:extLst>
              </p:cNvPr>
              <p:cNvGrpSpPr/>
              <p:nvPr/>
            </p:nvGrpSpPr>
            <p:grpSpPr>
              <a:xfrm>
                <a:off x="11623085" y="1917696"/>
                <a:ext cx="54129" cy="62916"/>
                <a:chOff x="3242360" y="3002985"/>
                <a:chExt cx="71183" cy="82738"/>
              </a:xfrm>
            </p:grpSpPr>
            <p:sp>
              <p:nvSpPr>
                <p:cNvPr id="579" name="AutoShape 1">
                  <a:extLst>
                    <a:ext uri="{FF2B5EF4-FFF2-40B4-BE49-F238E27FC236}">
                      <a16:creationId xmlns:a16="http://schemas.microsoft.com/office/drawing/2014/main" id="{EF5B85B3-1FC7-0870-54DC-206967881D08}"/>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80" name="AutoShape 2">
                  <a:extLst>
                    <a:ext uri="{FF2B5EF4-FFF2-40B4-BE49-F238E27FC236}">
                      <a16:creationId xmlns:a16="http://schemas.microsoft.com/office/drawing/2014/main" id="{49B67682-AC1D-B64B-013B-3EF1304C0D0B}"/>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81" name="Group 580">
                <a:extLst>
                  <a:ext uri="{FF2B5EF4-FFF2-40B4-BE49-F238E27FC236}">
                    <a16:creationId xmlns:a16="http://schemas.microsoft.com/office/drawing/2014/main" id="{3C81926C-DE85-3A69-3B32-257FFC62369D}"/>
                  </a:ext>
                </a:extLst>
              </p:cNvPr>
              <p:cNvGrpSpPr/>
              <p:nvPr/>
            </p:nvGrpSpPr>
            <p:grpSpPr>
              <a:xfrm>
                <a:off x="11651819" y="2389789"/>
                <a:ext cx="54129" cy="62916"/>
                <a:chOff x="3242360" y="3002985"/>
                <a:chExt cx="71183" cy="82738"/>
              </a:xfrm>
            </p:grpSpPr>
            <p:sp>
              <p:nvSpPr>
                <p:cNvPr id="582" name="AutoShape 1">
                  <a:extLst>
                    <a:ext uri="{FF2B5EF4-FFF2-40B4-BE49-F238E27FC236}">
                      <a16:creationId xmlns:a16="http://schemas.microsoft.com/office/drawing/2014/main" id="{5906C932-7CDE-11C1-E75F-66F026D7C326}"/>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83" name="AutoShape 2">
                  <a:extLst>
                    <a:ext uri="{FF2B5EF4-FFF2-40B4-BE49-F238E27FC236}">
                      <a16:creationId xmlns:a16="http://schemas.microsoft.com/office/drawing/2014/main" id="{A180CAC0-A747-985B-3A39-4D87262BD616}"/>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84" name="Group 583">
                <a:extLst>
                  <a:ext uri="{FF2B5EF4-FFF2-40B4-BE49-F238E27FC236}">
                    <a16:creationId xmlns:a16="http://schemas.microsoft.com/office/drawing/2014/main" id="{826190F0-E792-E593-0B5B-593137865E2D}"/>
                  </a:ext>
                </a:extLst>
              </p:cNvPr>
              <p:cNvGrpSpPr/>
              <p:nvPr/>
            </p:nvGrpSpPr>
            <p:grpSpPr>
              <a:xfrm>
                <a:off x="11577377" y="2394922"/>
                <a:ext cx="54129" cy="62916"/>
                <a:chOff x="3242360" y="3002985"/>
                <a:chExt cx="71183" cy="82738"/>
              </a:xfrm>
            </p:grpSpPr>
            <p:sp>
              <p:nvSpPr>
                <p:cNvPr id="585" name="AutoShape 1">
                  <a:extLst>
                    <a:ext uri="{FF2B5EF4-FFF2-40B4-BE49-F238E27FC236}">
                      <a16:creationId xmlns:a16="http://schemas.microsoft.com/office/drawing/2014/main" id="{9E242A20-C4B2-160C-CFD0-F2FA37A2671A}"/>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86" name="AutoShape 2">
                  <a:extLst>
                    <a:ext uri="{FF2B5EF4-FFF2-40B4-BE49-F238E27FC236}">
                      <a16:creationId xmlns:a16="http://schemas.microsoft.com/office/drawing/2014/main" id="{67D6186A-0EE6-8C2C-602D-9E7A63A5B907}"/>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87" name="Group 586">
                <a:extLst>
                  <a:ext uri="{FF2B5EF4-FFF2-40B4-BE49-F238E27FC236}">
                    <a16:creationId xmlns:a16="http://schemas.microsoft.com/office/drawing/2014/main" id="{8AF325F4-AD0E-EFB0-6620-4E5F806C3444}"/>
                  </a:ext>
                </a:extLst>
              </p:cNvPr>
              <p:cNvGrpSpPr/>
              <p:nvPr/>
            </p:nvGrpSpPr>
            <p:grpSpPr>
              <a:xfrm>
                <a:off x="11665783" y="1998894"/>
                <a:ext cx="54129" cy="62916"/>
                <a:chOff x="3242360" y="3002985"/>
                <a:chExt cx="71183" cy="82738"/>
              </a:xfrm>
            </p:grpSpPr>
            <p:sp>
              <p:nvSpPr>
                <p:cNvPr id="588" name="AutoShape 1">
                  <a:extLst>
                    <a:ext uri="{FF2B5EF4-FFF2-40B4-BE49-F238E27FC236}">
                      <a16:creationId xmlns:a16="http://schemas.microsoft.com/office/drawing/2014/main" id="{0F7CD6E3-98DC-9697-9277-B213878CCE95}"/>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89" name="AutoShape 2">
                  <a:extLst>
                    <a:ext uri="{FF2B5EF4-FFF2-40B4-BE49-F238E27FC236}">
                      <a16:creationId xmlns:a16="http://schemas.microsoft.com/office/drawing/2014/main" id="{BCAC85AF-B132-BC53-E754-0003293124F8}"/>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90" name="Group 589">
                <a:extLst>
                  <a:ext uri="{FF2B5EF4-FFF2-40B4-BE49-F238E27FC236}">
                    <a16:creationId xmlns:a16="http://schemas.microsoft.com/office/drawing/2014/main" id="{60300EAB-DAAE-EF3F-7600-F6E17BE255D0}"/>
                  </a:ext>
                </a:extLst>
              </p:cNvPr>
              <p:cNvGrpSpPr/>
              <p:nvPr/>
            </p:nvGrpSpPr>
            <p:grpSpPr>
              <a:xfrm>
                <a:off x="11652963" y="2167928"/>
                <a:ext cx="54129" cy="62916"/>
                <a:chOff x="3242360" y="3002985"/>
                <a:chExt cx="71183" cy="82738"/>
              </a:xfrm>
            </p:grpSpPr>
            <p:sp>
              <p:nvSpPr>
                <p:cNvPr id="591" name="AutoShape 1">
                  <a:extLst>
                    <a:ext uri="{FF2B5EF4-FFF2-40B4-BE49-F238E27FC236}">
                      <a16:creationId xmlns:a16="http://schemas.microsoft.com/office/drawing/2014/main" id="{99EFD087-8541-3386-45E6-023F0139CCE0}"/>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92" name="AutoShape 2">
                  <a:extLst>
                    <a:ext uri="{FF2B5EF4-FFF2-40B4-BE49-F238E27FC236}">
                      <a16:creationId xmlns:a16="http://schemas.microsoft.com/office/drawing/2014/main" id="{8D498F3F-A1AA-B05C-E9AC-FFB03D77898C}"/>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93" name="Group 592">
                <a:extLst>
                  <a:ext uri="{FF2B5EF4-FFF2-40B4-BE49-F238E27FC236}">
                    <a16:creationId xmlns:a16="http://schemas.microsoft.com/office/drawing/2014/main" id="{042B36B3-A2BB-4B7D-67ED-D41200886038}"/>
                  </a:ext>
                </a:extLst>
              </p:cNvPr>
              <p:cNvGrpSpPr/>
              <p:nvPr/>
            </p:nvGrpSpPr>
            <p:grpSpPr>
              <a:xfrm>
                <a:off x="11616002" y="1344129"/>
                <a:ext cx="54129" cy="62916"/>
                <a:chOff x="3236139" y="2935592"/>
                <a:chExt cx="71183" cy="82738"/>
              </a:xfrm>
            </p:grpSpPr>
            <p:sp>
              <p:nvSpPr>
                <p:cNvPr id="594" name="AutoShape 1">
                  <a:extLst>
                    <a:ext uri="{FF2B5EF4-FFF2-40B4-BE49-F238E27FC236}">
                      <a16:creationId xmlns:a16="http://schemas.microsoft.com/office/drawing/2014/main" id="{033A3065-C10B-E27E-BC88-1B2C7B90F977}"/>
                    </a:ext>
                  </a:extLst>
                </p:cNvPr>
                <p:cNvSpPr>
                  <a:spLocks/>
                </p:cNvSpPr>
                <p:nvPr/>
              </p:nvSpPr>
              <p:spPr bwMode="auto">
                <a:xfrm rot="10750041">
                  <a:off x="3236139" y="2935592"/>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95" name="AutoShape 2">
                  <a:extLst>
                    <a:ext uri="{FF2B5EF4-FFF2-40B4-BE49-F238E27FC236}">
                      <a16:creationId xmlns:a16="http://schemas.microsoft.com/office/drawing/2014/main" id="{4CD1205A-FEFA-9B30-9255-6FA89711DE17}"/>
                    </a:ext>
                  </a:extLst>
                </p:cNvPr>
                <p:cNvSpPr>
                  <a:spLocks/>
                </p:cNvSpPr>
                <p:nvPr/>
              </p:nvSpPr>
              <p:spPr bwMode="auto">
                <a:xfrm rot="11117531">
                  <a:off x="3257142" y="2951313"/>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96" name="Group 595">
                <a:extLst>
                  <a:ext uri="{FF2B5EF4-FFF2-40B4-BE49-F238E27FC236}">
                    <a16:creationId xmlns:a16="http://schemas.microsoft.com/office/drawing/2014/main" id="{9BA5C245-EC74-4619-22F5-F46B5876DCAE}"/>
                  </a:ext>
                </a:extLst>
              </p:cNvPr>
              <p:cNvGrpSpPr/>
              <p:nvPr/>
            </p:nvGrpSpPr>
            <p:grpSpPr>
              <a:xfrm>
                <a:off x="11623031" y="1538742"/>
                <a:ext cx="54129" cy="62916"/>
                <a:chOff x="3242360" y="3002985"/>
                <a:chExt cx="71183" cy="82738"/>
              </a:xfrm>
            </p:grpSpPr>
            <p:sp>
              <p:nvSpPr>
                <p:cNvPr id="597" name="AutoShape 1">
                  <a:extLst>
                    <a:ext uri="{FF2B5EF4-FFF2-40B4-BE49-F238E27FC236}">
                      <a16:creationId xmlns:a16="http://schemas.microsoft.com/office/drawing/2014/main" id="{9CEBB7D3-06A9-4EE4-9A0E-0027DC92EA9C}"/>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598" name="AutoShape 2">
                  <a:extLst>
                    <a:ext uri="{FF2B5EF4-FFF2-40B4-BE49-F238E27FC236}">
                      <a16:creationId xmlns:a16="http://schemas.microsoft.com/office/drawing/2014/main" id="{7721FC46-09A3-371F-6A68-9E1800E89C31}"/>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599" name="Group 598">
                <a:extLst>
                  <a:ext uri="{FF2B5EF4-FFF2-40B4-BE49-F238E27FC236}">
                    <a16:creationId xmlns:a16="http://schemas.microsoft.com/office/drawing/2014/main" id="{5B267ACA-40DB-C8EC-F61A-7E548377F6AA}"/>
                  </a:ext>
                </a:extLst>
              </p:cNvPr>
              <p:cNvGrpSpPr/>
              <p:nvPr/>
            </p:nvGrpSpPr>
            <p:grpSpPr>
              <a:xfrm>
                <a:off x="11601538" y="2540653"/>
                <a:ext cx="54129" cy="62916"/>
                <a:chOff x="3242360" y="3002985"/>
                <a:chExt cx="71183" cy="82738"/>
              </a:xfrm>
            </p:grpSpPr>
            <p:sp>
              <p:nvSpPr>
                <p:cNvPr id="600" name="AutoShape 1">
                  <a:extLst>
                    <a:ext uri="{FF2B5EF4-FFF2-40B4-BE49-F238E27FC236}">
                      <a16:creationId xmlns:a16="http://schemas.microsoft.com/office/drawing/2014/main" id="{518C2A73-8D4C-492E-2801-34E1FF1830BE}"/>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01" name="AutoShape 2">
                  <a:extLst>
                    <a:ext uri="{FF2B5EF4-FFF2-40B4-BE49-F238E27FC236}">
                      <a16:creationId xmlns:a16="http://schemas.microsoft.com/office/drawing/2014/main" id="{1F10861D-4CCC-30EE-5D9D-62B363E72459}"/>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02" name="Group 601">
                <a:extLst>
                  <a:ext uri="{FF2B5EF4-FFF2-40B4-BE49-F238E27FC236}">
                    <a16:creationId xmlns:a16="http://schemas.microsoft.com/office/drawing/2014/main" id="{440E1EF4-3455-F1CE-7A46-8DED3EB3980A}"/>
                  </a:ext>
                </a:extLst>
              </p:cNvPr>
              <p:cNvGrpSpPr/>
              <p:nvPr/>
            </p:nvGrpSpPr>
            <p:grpSpPr>
              <a:xfrm>
                <a:off x="11622500" y="1661817"/>
                <a:ext cx="54129" cy="62916"/>
                <a:chOff x="3242360" y="3002985"/>
                <a:chExt cx="71183" cy="82738"/>
              </a:xfrm>
            </p:grpSpPr>
            <p:sp>
              <p:nvSpPr>
                <p:cNvPr id="603" name="AutoShape 1">
                  <a:extLst>
                    <a:ext uri="{FF2B5EF4-FFF2-40B4-BE49-F238E27FC236}">
                      <a16:creationId xmlns:a16="http://schemas.microsoft.com/office/drawing/2014/main" id="{68336E6D-D21E-7A02-FA7D-94F734E2604F}"/>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04" name="AutoShape 2">
                  <a:extLst>
                    <a:ext uri="{FF2B5EF4-FFF2-40B4-BE49-F238E27FC236}">
                      <a16:creationId xmlns:a16="http://schemas.microsoft.com/office/drawing/2014/main" id="{74D8B6EC-3C4B-B3D1-3C63-A49ABCD32F59}"/>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05" name="Group 604">
                <a:extLst>
                  <a:ext uri="{FF2B5EF4-FFF2-40B4-BE49-F238E27FC236}">
                    <a16:creationId xmlns:a16="http://schemas.microsoft.com/office/drawing/2014/main" id="{E2DB8ADD-BDCD-65B6-C835-3700198331FD}"/>
                  </a:ext>
                </a:extLst>
              </p:cNvPr>
              <p:cNvGrpSpPr/>
              <p:nvPr/>
            </p:nvGrpSpPr>
            <p:grpSpPr>
              <a:xfrm>
                <a:off x="11611746" y="1075756"/>
                <a:ext cx="54129" cy="62916"/>
                <a:chOff x="3239286" y="3016004"/>
                <a:chExt cx="71183" cy="82738"/>
              </a:xfrm>
            </p:grpSpPr>
            <p:sp>
              <p:nvSpPr>
                <p:cNvPr id="606" name="AutoShape 1">
                  <a:extLst>
                    <a:ext uri="{FF2B5EF4-FFF2-40B4-BE49-F238E27FC236}">
                      <a16:creationId xmlns:a16="http://schemas.microsoft.com/office/drawing/2014/main" id="{C4F223A1-D1E6-6E28-E5FF-A4BCB69B6BC2}"/>
                    </a:ext>
                  </a:extLst>
                </p:cNvPr>
                <p:cNvSpPr>
                  <a:spLocks/>
                </p:cNvSpPr>
                <p:nvPr/>
              </p:nvSpPr>
              <p:spPr bwMode="auto">
                <a:xfrm rot="10750041">
                  <a:off x="3239286" y="301600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07" name="AutoShape 2">
                  <a:extLst>
                    <a:ext uri="{FF2B5EF4-FFF2-40B4-BE49-F238E27FC236}">
                      <a16:creationId xmlns:a16="http://schemas.microsoft.com/office/drawing/2014/main" id="{102A4ED7-8824-3656-FF4C-D3FE237C7279}"/>
                    </a:ext>
                  </a:extLst>
                </p:cNvPr>
                <p:cNvSpPr>
                  <a:spLocks/>
                </p:cNvSpPr>
                <p:nvPr/>
              </p:nvSpPr>
              <p:spPr bwMode="auto">
                <a:xfrm rot="11117531">
                  <a:off x="3260289" y="303172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08" name="Group 607">
                <a:extLst>
                  <a:ext uri="{FF2B5EF4-FFF2-40B4-BE49-F238E27FC236}">
                    <a16:creationId xmlns:a16="http://schemas.microsoft.com/office/drawing/2014/main" id="{DCA18F53-9372-FF8A-27D8-C48F326EAF3D}"/>
                  </a:ext>
                </a:extLst>
              </p:cNvPr>
              <p:cNvGrpSpPr/>
              <p:nvPr/>
            </p:nvGrpSpPr>
            <p:grpSpPr>
              <a:xfrm>
                <a:off x="11614858" y="863845"/>
                <a:ext cx="54129" cy="62916"/>
                <a:chOff x="3232808" y="3018870"/>
                <a:chExt cx="71183" cy="82738"/>
              </a:xfrm>
            </p:grpSpPr>
            <p:sp>
              <p:nvSpPr>
                <p:cNvPr id="609" name="AutoShape 1">
                  <a:extLst>
                    <a:ext uri="{FF2B5EF4-FFF2-40B4-BE49-F238E27FC236}">
                      <a16:creationId xmlns:a16="http://schemas.microsoft.com/office/drawing/2014/main" id="{91A967E8-3AED-25D9-60DE-98B12868D332}"/>
                    </a:ext>
                  </a:extLst>
                </p:cNvPr>
                <p:cNvSpPr>
                  <a:spLocks/>
                </p:cNvSpPr>
                <p:nvPr/>
              </p:nvSpPr>
              <p:spPr bwMode="auto">
                <a:xfrm rot="10750041">
                  <a:off x="3232808" y="30188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10" name="AutoShape 2">
                  <a:extLst>
                    <a:ext uri="{FF2B5EF4-FFF2-40B4-BE49-F238E27FC236}">
                      <a16:creationId xmlns:a16="http://schemas.microsoft.com/office/drawing/2014/main" id="{88494CE8-A9BD-0020-C5CD-D7A0178EE89C}"/>
                    </a:ext>
                  </a:extLst>
                </p:cNvPr>
                <p:cNvSpPr>
                  <a:spLocks/>
                </p:cNvSpPr>
                <p:nvPr/>
              </p:nvSpPr>
              <p:spPr bwMode="auto">
                <a:xfrm rot="11117531">
                  <a:off x="3253811" y="30345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11" name="Group 610">
                <a:extLst>
                  <a:ext uri="{FF2B5EF4-FFF2-40B4-BE49-F238E27FC236}">
                    <a16:creationId xmlns:a16="http://schemas.microsoft.com/office/drawing/2014/main" id="{CCD1601E-20C2-E1AC-4293-AA850BF70E2F}"/>
                  </a:ext>
                </a:extLst>
              </p:cNvPr>
              <p:cNvGrpSpPr/>
              <p:nvPr/>
            </p:nvGrpSpPr>
            <p:grpSpPr>
              <a:xfrm>
                <a:off x="11680336" y="2481272"/>
                <a:ext cx="54129" cy="62916"/>
                <a:chOff x="3242360" y="3002985"/>
                <a:chExt cx="71183" cy="82738"/>
              </a:xfrm>
            </p:grpSpPr>
            <p:sp>
              <p:nvSpPr>
                <p:cNvPr id="612" name="AutoShape 1">
                  <a:extLst>
                    <a:ext uri="{FF2B5EF4-FFF2-40B4-BE49-F238E27FC236}">
                      <a16:creationId xmlns:a16="http://schemas.microsoft.com/office/drawing/2014/main" id="{CF9F0360-895A-5481-0CF1-9CFC987F3EFE}"/>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13" name="AutoShape 2">
                  <a:extLst>
                    <a:ext uri="{FF2B5EF4-FFF2-40B4-BE49-F238E27FC236}">
                      <a16:creationId xmlns:a16="http://schemas.microsoft.com/office/drawing/2014/main" id="{AF0C13B0-2A0A-B684-56A9-7521E86B421B}"/>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14" name="Group 613">
                <a:extLst>
                  <a:ext uri="{FF2B5EF4-FFF2-40B4-BE49-F238E27FC236}">
                    <a16:creationId xmlns:a16="http://schemas.microsoft.com/office/drawing/2014/main" id="{703AE760-1768-66A1-98C5-959D507917C1}"/>
                  </a:ext>
                </a:extLst>
              </p:cNvPr>
              <p:cNvGrpSpPr/>
              <p:nvPr/>
            </p:nvGrpSpPr>
            <p:grpSpPr>
              <a:xfrm>
                <a:off x="11623030" y="1758764"/>
                <a:ext cx="54129" cy="62916"/>
                <a:chOff x="3242360" y="2938333"/>
                <a:chExt cx="71183" cy="82738"/>
              </a:xfrm>
            </p:grpSpPr>
            <p:sp>
              <p:nvSpPr>
                <p:cNvPr id="615" name="AutoShape 1">
                  <a:extLst>
                    <a:ext uri="{FF2B5EF4-FFF2-40B4-BE49-F238E27FC236}">
                      <a16:creationId xmlns:a16="http://schemas.microsoft.com/office/drawing/2014/main" id="{91CBB2C2-8DDF-359E-C122-C3B4579296E8}"/>
                    </a:ext>
                  </a:extLst>
                </p:cNvPr>
                <p:cNvSpPr>
                  <a:spLocks/>
                </p:cNvSpPr>
                <p:nvPr/>
              </p:nvSpPr>
              <p:spPr bwMode="auto">
                <a:xfrm rot="10750041">
                  <a:off x="3242360" y="29383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16" name="AutoShape 2">
                  <a:extLst>
                    <a:ext uri="{FF2B5EF4-FFF2-40B4-BE49-F238E27FC236}">
                      <a16:creationId xmlns:a16="http://schemas.microsoft.com/office/drawing/2014/main" id="{FD7C56CC-F945-1426-4560-2DBEAE302E4F}"/>
                    </a:ext>
                  </a:extLst>
                </p:cNvPr>
                <p:cNvSpPr>
                  <a:spLocks/>
                </p:cNvSpPr>
                <p:nvPr/>
              </p:nvSpPr>
              <p:spPr bwMode="auto">
                <a:xfrm rot="11117531">
                  <a:off x="3257186" y="295543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17" name="Group 616">
                <a:extLst>
                  <a:ext uri="{FF2B5EF4-FFF2-40B4-BE49-F238E27FC236}">
                    <a16:creationId xmlns:a16="http://schemas.microsoft.com/office/drawing/2014/main" id="{0BFB3E33-13AA-BFB7-5FAB-14A5C24F12C3}"/>
                  </a:ext>
                </a:extLst>
              </p:cNvPr>
              <p:cNvGrpSpPr/>
              <p:nvPr/>
            </p:nvGrpSpPr>
            <p:grpSpPr>
              <a:xfrm>
                <a:off x="11480797" y="2599853"/>
                <a:ext cx="335585" cy="1365569"/>
                <a:chOff x="4166717" y="3947657"/>
                <a:chExt cx="441313" cy="1795801"/>
              </a:xfrm>
            </p:grpSpPr>
            <p:grpSp>
              <p:nvGrpSpPr>
                <p:cNvPr id="618" name="Group 617">
                  <a:extLst>
                    <a:ext uri="{FF2B5EF4-FFF2-40B4-BE49-F238E27FC236}">
                      <a16:creationId xmlns:a16="http://schemas.microsoft.com/office/drawing/2014/main" id="{0F87802F-97FD-11EC-CCDF-6A1F62281548}"/>
                    </a:ext>
                  </a:extLst>
                </p:cNvPr>
                <p:cNvGrpSpPr/>
                <p:nvPr/>
              </p:nvGrpSpPr>
              <p:grpSpPr>
                <a:xfrm>
                  <a:off x="4408546" y="3965043"/>
                  <a:ext cx="71183" cy="82738"/>
                  <a:chOff x="3242360" y="3002985"/>
                  <a:chExt cx="71183" cy="82738"/>
                </a:xfrm>
              </p:grpSpPr>
              <p:sp>
                <p:nvSpPr>
                  <p:cNvPr id="680" name="AutoShape 1">
                    <a:extLst>
                      <a:ext uri="{FF2B5EF4-FFF2-40B4-BE49-F238E27FC236}">
                        <a16:creationId xmlns:a16="http://schemas.microsoft.com/office/drawing/2014/main" id="{9ADA18D7-BEA2-80B5-8168-04F77817AF16}"/>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81" name="AutoShape 2">
                    <a:extLst>
                      <a:ext uri="{FF2B5EF4-FFF2-40B4-BE49-F238E27FC236}">
                        <a16:creationId xmlns:a16="http://schemas.microsoft.com/office/drawing/2014/main" id="{25BE39A9-CD67-4EDF-6ABB-10A48E5B1E83}"/>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619" name="Oval 73">
                  <a:extLst>
                    <a:ext uri="{FF2B5EF4-FFF2-40B4-BE49-F238E27FC236}">
                      <a16:creationId xmlns:a16="http://schemas.microsoft.com/office/drawing/2014/main" id="{980FDF34-6172-1AC9-3586-AA1A356209D3}"/>
                    </a:ext>
                  </a:extLst>
                </p:cNvPr>
                <p:cNvSpPr/>
                <p:nvPr/>
              </p:nvSpPr>
              <p:spPr>
                <a:xfrm>
                  <a:off x="4169738" y="5186541"/>
                  <a:ext cx="438292" cy="556917"/>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0" name="Rectangle 619">
                  <a:extLst>
                    <a:ext uri="{FF2B5EF4-FFF2-40B4-BE49-F238E27FC236}">
                      <a16:creationId xmlns:a16="http://schemas.microsoft.com/office/drawing/2014/main" id="{568EA368-74AB-193F-AD1A-963046A13154}"/>
                    </a:ext>
                  </a:extLst>
                </p:cNvPr>
                <p:cNvSpPr/>
                <p:nvPr/>
              </p:nvSpPr>
              <p:spPr>
                <a:xfrm>
                  <a:off x="4169737" y="4845559"/>
                  <a:ext cx="438292" cy="6163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1" name="Freeform 75">
                  <a:extLst>
                    <a:ext uri="{FF2B5EF4-FFF2-40B4-BE49-F238E27FC236}">
                      <a16:creationId xmlns:a16="http://schemas.microsoft.com/office/drawing/2014/main" id="{C2C47B67-DB9A-1F1B-7F63-837529490837}"/>
                    </a:ext>
                  </a:extLst>
                </p:cNvPr>
                <p:cNvSpPr/>
                <p:nvPr/>
              </p:nvSpPr>
              <p:spPr>
                <a:xfrm>
                  <a:off x="4168077" y="3947657"/>
                  <a:ext cx="439953" cy="1528815"/>
                </a:xfrm>
                <a:custGeom>
                  <a:avLst/>
                  <a:gdLst>
                    <a:gd name="connsiteX0" fmla="*/ 0 w 1117600"/>
                    <a:gd name="connsiteY0" fmla="*/ 2975428 h 3018971"/>
                    <a:gd name="connsiteX1" fmla="*/ 0 w 1117600"/>
                    <a:gd name="connsiteY1" fmla="*/ 0 h 3018971"/>
                    <a:gd name="connsiteX2" fmla="*/ 1117600 w 1117600"/>
                    <a:gd name="connsiteY2" fmla="*/ 0 h 3018971"/>
                    <a:gd name="connsiteX3" fmla="*/ 1117600 w 1117600"/>
                    <a:gd name="connsiteY3" fmla="*/ 3018971 h 3018971"/>
                  </a:gdLst>
                  <a:ahLst/>
                  <a:cxnLst>
                    <a:cxn ang="0">
                      <a:pos x="connsiteX0" y="connsiteY0"/>
                    </a:cxn>
                    <a:cxn ang="0">
                      <a:pos x="connsiteX1" y="connsiteY1"/>
                    </a:cxn>
                    <a:cxn ang="0">
                      <a:pos x="connsiteX2" y="connsiteY2"/>
                    </a:cxn>
                    <a:cxn ang="0">
                      <a:pos x="connsiteX3" y="connsiteY3"/>
                    </a:cxn>
                  </a:cxnLst>
                  <a:rect l="l" t="t" r="r" b="b"/>
                  <a:pathLst>
                    <a:path w="1117600" h="3018971">
                      <a:moveTo>
                        <a:pt x="0" y="2975428"/>
                      </a:moveTo>
                      <a:lnTo>
                        <a:pt x="0" y="0"/>
                      </a:lnTo>
                      <a:lnTo>
                        <a:pt x="1117600" y="0"/>
                      </a:lnTo>
                      <a:lnTo>
                        <a:pt x="1117600" y="301897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22" name="Group 76">
                  <a:extLst>
                    <a:ext uri="{FF2B5EF4-FFF2-40B4-BE49-F238E27FC236}">
                      <a16:creationId xmlns:a16="http://schemas.microsoft.com/office/drawing/2014/main" id="{731EC187-A373-85FA-938B-5C95D0714015}"/>
                    </a:ext>
                  </a:extLst>
                </p:cNvPr>
                <p:cNvGrpSpPr/>
                <p:nvPr/>
              </p:nvGrpSpPr>
              <p:grpSpPr>
                <a:xfrm>
                  <a:off x="4225233" y="5040183"/>
                  <a:ext cx="198628" cy="252858"/>
                  <a:chOff x="13827782" y="4264886"/>
                  <a:chExt cx="685955" cy="666177"/>
                </a:xfrm>
              </p:grpSpPr>
              <p:sp>
                <p:nvSpPr>
                  <p:cNvPr id="678" name="AutoShape 1">
                    <a:extLst>
                      <a:ext uri="{FF2B5EF4-FFF2-40B4-BE49-F238E27FC236}">
                        <a16:creationId xmlns:a16="http://schemas.microsoft.com/office/drawing/2014/main" id="{4DBBD63F-4662-38CE-8134-91EC0CCF8206}"/>
                      </a:ext>
                    </a:extLst>
                  </p:cNvPr>
                  <p:cNvSpPr>
                    <a:spLocks/>
                  </p:cNvSpPr>
                  <p:nvPr/>
                </p:nvSpPr>
                <p:spPr bwMode="auto">
                  <a:xfrm rot="21550041">
                    <a:off x="13827782" y="4264886"/>
                    <a:ext cx="685955" cy="666177"/>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00B050"/>
                  </a:solidFill>
                  <a:ln w="12700" cap="flat" cmpd="sng">
                    <a:solidFill>
                      <a:schemeClr val="tx1"/>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79" name="AutoShape 2">
                    <a:extLst>
                      <a:ext uri="{FF2B5EF4-FFF2-40B4-BE49-F238E27FC236}">
                        <a16:creationId xmlns:a16="http://schemas.microsoft.com/office/drawing/2014/main" id="{607FDB6E-CF9F-D7DC-0834-59D9134B7AC6}"/>
                      </a:ext>
                    </a:extLst>
                  </p:cNvPr>
                  <p:cNvSpPr>
                    <a:spLocks/>
                  </p:cNvSpPr>
                  <p:nvPr/>
                </p:nvSpPr>
                <p:spPr bwMode="auto">
                  <a:xfrm rot="317531">
                    <a:off x="13972734" y="4396958"/>
                    <a:ext cx="432194" cy="412999"/>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23" name="Group 77">
                  <a:extLst>
                    <a:ext uri="{FF2B5EF4-FFF2-40B4-BE49-F238E27FC236}">
                      <a16:creationId xmlns:a16="http://schemas.microsoft.com/office/drawing/2014/main" id="{56C4A983-3FD2-EAAA-B7C0-5AF9F411A530}"/>
                    </a:ext>
                  </a:extLst>
                </p:cNvPr>
                <p:cNvGrpSpPr/>
                <p:nvPr/>
              </p:nvGrpSpPr>
              <p:grpSpPr>
                <a:xfrm>
                  <a:off x="4388053" y="5274325"/>
                  <a:ext cx="198628" cy="252858"/>
                  <a:chOff x="14972651" y="4412318"/>
                  <a:chExt cx="685955" cy="666177"/>
                </a:xfrm>
              </p:grpSpPr>
              <p:sp>
                <p:nvSpPr>
                  <p:cNvPr id="676" name="AutoShape 1">
                    <a:extLst>
                      <a:ext uri="{FF2B5EF4-FFF2-40B4-BE49-F238E27FC236}">
                        <a16:creationId xmlns:a16="http://schemas.microsoft.com/office/drawing/2014/main" id="{DBF887E3-B08D-254A-1302-06CCD177742A}"/>
                      </a:ext>
                    </a:extLst>
                  </p:cNvPr>
                  <p:cNvSpPr>
                    <a:spLocks/>
                  </p:cNvSpPr>
                  <p:nvPr/>
                </p:nvSpPr>
                <p:spPr bwMode="auto">
                  <a:xfrm rot="21550041">
                    <a:off x="14972651" y="4412318"/>
                    <a:ext cx="685955" cy="666177"/>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00B050"/>
                  </a:solidFill>
                  <a:ln w="12700" cap="flat" cmpd="sng">
                    <a:solidFill>
                      <a:schemeClr val="tx1"/>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77" name="AutoShape 2">
                    <a:extLst>
                      <a:ext uri="{FF2B5EF4-FFF2-40B4-BE49-F238E27FC236}">
                        <a16:creationId xmlns:a16="http://schemas.microsoft.com/office/drawing/2014/main" id="{4C789858-F7AC-21F2-6E86-DAD6CFD5B143}"/>
                      </a:ext>
                    </a:extLst>
                  </p:cNvPr>
                  <p:cNvSpPr>
                    <a:spLocks/>
                  </p:cNvSpPr>
                  <p:nvPr/>
                </p:nvSpPr>
                <p:spPr bwMode="auto">
                  <a:xfrm rot="317531">
                    <a:off x="15154865" y="4577808"/>
                    <a:ext cx="432194" cy="412998"/>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624" name="Group 78">
                  <a:extLst>
                    <a:ext uri="{FF2B5EF4-FFF2-40B4-BE49-F238E27FC236}">
                      <a16:creationId xmlns:a16="http://schemas.microsoft.com/office/drawing/2014/main" id="{24A0ADE1-85DC-5C58-489E-95F8F5CA331E}"/>
                    </a:ext>
                  </a:extLst>
                </p:cNvPr>
                <p:cNvGrpSpPr/>
                <p:nvPr/>
              </p:nvGrpSpPr>
              <p:grpSpPr>
                <a:xfrm>
                  <a:off x="4187143" y="5330223"/>
                  <a:ext cx="198628" cy="252858"/>
                  <a:chOff x="14972651" y="4412318"/>
                  <a:chExt cx="685955" cy="666177"/>
                </a:xfrm>
              </p:grpSpPr>
              <p:sp>
                <p:nvSpPr>
                  <p:cNvPr id="674" name="AutoShape 1">
                    <a:extLst>
                      <a:ext uri="{FF2B5EF4-FFF2-40B4-BE49-F238E27FC236}">
                        <a16:creationId xmlns:a16="http://schemas.microsoft.com/office/drawing/2014/main" id="{A8FC4F7F-3A46-CA46-0BE7-78430A069ED9}"/>
                      </a:ext>
                    </a:extLst>
                  </p:cNvPr>
                  <p:cNvSpPr>
                    <a:spLocks/>
                  </p:cNvSpPr>
                  <p:nvPr/>
                </p:nvSpPr>
                <p:spPr bwMode="auto">
                  <a:xfrm rot="21550041">
                    <a:off x="14972651" y="4412318"/>
                    <a:ext cx="685955" cy="666177"/>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00B050"/>
                  </a:solidFill>
                  <a:ln w="12700" cap="flat" cmpd="sng">
                    <a:solidFill>
                      <a:schemeClr val="tx1"/>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75" name="AutoShape 2">
                    <a:extLst>
                      <a:ext uri="{FF2B5EF4-FFF2-40B4-BE49-F238E27FC236}">
                        <a16:creationId xmlns:a16="http://schemas.microsoft.com/office/drawing/2014/main" id="{9CD7F844-48DB-DAEF-2060-AA39153E4AA3}"/>
                      </a:ext>
                    </a:extLst>
                  </p:cNvPr>
                  <p:cNvSpPr>
                    <a:spLocks/>
                  </p:cNvSpPr>
                  <p:nvPr/>
                </p:nvSpPr>
                <p:spPr bwMode="auto">
                  <a:xfrm rot="317531">
                    <a:off x="15154865" y="4577808"/>
                    <a:ext cx="432194" cy="412998"/>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625" name="Freeform 1">
                  <a:extLst>
                    <a:ext uri="{FF2B5EF4-FFF2-40B4-BE49-F238E27FC236}">
                      <a16:creationId xmlns:a16="http://schemas.microsoft.com/office/drawing/2014/main" id="{22E9C045-89A8-1728-A350-12E96653FECD}"/>
                    </a:ext>
                  </a:extLst>
                </p:cNvPr>
                <p:cNvSpPr>
                  <a:spLocks/>
                </p:cNvSpPr>
                <p:nvPr/>
              </p:nvSpPr>
              <p:spPr bwMode="auto">
                <a:xfrm rot="18516715">
                  <a:off x="4231363" y="5028560"/>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626" name="Freeform 1">
                  <a:extLst>
                    <a:ext uri="{FF2B5EF4-FFF2-40B4-BE49-F238E27FC236}">
                      <a16:creationId xmlns:a16="http://schemas.microsoft.com/office/drawing/2014/main" id="{BF4D5A05-AE35-7507-0BBD-783D85B40013}"/>
                    </a:ext>
                  </a:extLst>
                </p:cNvPr>
                <p:cNvSpPr>
                  <a:spLocks/>
                </p:cNvSpPr>
                <p:nvPr/>
              </p:nvSpPr>
              <p:spPr bwMode="auto">
                <a:xfrm rot="18516715">
                  <a:off x="4384603" y="5276326"/>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627" name="Freeform 1">
                  <a:extLst>
                    <a:ext uri="{FF2B5EF4-FFF2-40B4-BE49-F238E27FC236}">
                      <a16:creationId xmlns:a16="http://schemas.microsoft.com/office/drawing/2014/main" id="{84946E9C-4847-3295-D9D5-786A14380F4C}"/>
                    </a:ext>
                  </a:extLst>
                </p:cNvPr>
                <p:cNvSpPr>
                  <a:spLocks/>
                </p:cNvSpPr>
                <p:nvPr/>
              </p:nvSpPr>
              <p:spPr bwMode="auto">
                <a:xfrm rot="18516715">
                  <a:off x="4183576" y="5313287"/>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92D05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628" name="Freeform 1">
                  <a:extLst>
                    <a:ext uri="{FF2B5EF4-FFF2-40B4-BE49-F238E27FC236}">
                      <a16:creationId xmlns:a16="http://schemas.microsoft.com/office/drawing/2014/main" id="{0172D091-5910-A0E7-BDB7-3F93C777D95F}"/>
                    </a:ext>
                  </a:extLst>
                </p:cNvPr>
                <p:cNvSpPr>
                  <a:spLocks/>
                </p:cNvSpPr>
                <p:nvPr/>
              </p:nvSpPr>
              <p:spPr bwMode="auto">
                <a:xfrm rot="5196645">
                  <a:off x="4427337" y="5087629"/>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00B0F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629" name="Freeform 1">
                  <a:extLst>
                    <a:ext uri="{FF2B5EF4-FFF2-40B4-BE49-F238E27FC236}">
                      <a16:creationId xmlns:a16="http://schemas.microsoft.com/office/drawing/2014/main" id="{EA1317EC-B23F-01BF-F361-D6786F66A7CB}"/>
                    </a:ext>
                  </a:extLst>
                </p:cNvPr>
                <p:cNvSpPr>
                  <a:spLocks/>
                </p:cNvSpPr>
                <p:nvPr/>
              </p:nvSpPr>
              <p:spPr bwMode="auto">
                <a:xfrm rot="3443443">
                  <a:off x="4542286" y="5257341"/>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00B0F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sp>
              <p:nvSpPr>
                <p:cNvPr id="630" name="Freeform 1">
                  <a:extLst>
                    <a:ext uri="{FF2B5EF4-FFF2-40B4-BE49-F238E27FC236}">
                      <a16:creationId xmlns:a16="http://schemas.microsoft.com/office/drawing/2014/main" id="{4A61E5EB-412B-5CB8-979C-8A1788703EBC}"/>
                    </a:ext>
                  </a:extLst>
                </p:cNvPr>
                <p:cNvSpPr>
                  <a:spLocks/>
                </p:cNvSpPr>
                <p:nvPr/>
              </p:nvSpPr>
              <p:spPr bwMode="auto">
                <a:xfrm rot="7692046">
                  <a:off x="4343299" y="5547508"/>
                  <a:ext cx="33981" cy="67700"/>
                </a:xfrm>
                <a:custGeom>
                  <a:avLst/>
                  <a:gdLst>
                    <a:gd name="T0" fmla="*/ 33 w 21600"/>
                    <a:gd name="T1" fmla="*/ 0 h 21600"/>
                    <a:gd name="T2" fmla="*/ 3136 w 21600"/>
                    <a:gd name="T3" fmla="*/ 0 h 21600"/>
                    <a:gd name="T4" fmla="*/ 3146 w 21600"/>
                    <a:gd name="T5" fmla="*/ 8501 h 21600"/>
                    <a:gd name="T6" fmla="*/ 18675 w 21600"/>
                    <a:gd name="T7" fmla="*/ 8501 h 21600"/>
                    <a:gd name="T8" fmla="*/ 18675 w 21600"/>
                    <a:gd name="T9" fmla="*/ 0 h 21600"/>
                    <a:gd name="T10" fmla="*/ 21600 w 21600"/>
                    <a:gd name="T11" fmla="*/ 0 h 21600"/>
                    <a:gd name="T12" fmla="*/ 21600 w 21600"/>
                    <a:gd name="T13" fmla="*/ 8501 h 21600"/>
                    <a:gd name="T14" fmla="*/ 21600 w 21600"/>
                    <a:gd name="T15" fmla="*/ 13657 h 21600"/>
                    <a:gd name="T16" fmla="*/ 16879 w 21600"/>
                    <a:gd name="T17" fmla="*/ 13657 h 21600"/>
                    <a:gd name="T18" fmla="*/ 16847 w 21600"/>
                    <a:gd name="T19" fmla="*/ 21600 h 21600"/>
                    <a:gd name="T20" fmla="*/ 4964 w 21600"/>
                    <a:gd name="T21" fmla="*/ 21600 h 21600"/>
                    <a:gd name="T22" fmla="*/ 5050 w 21600"/>
                    <a:gd name="T23" fmla="*/ 13657 h 21600"/>
                    <a:gd name="T24" fmla="*/ 0 w 21600"/>
                    <a:gd name="T25" fmla="*/ 13631 h 21600"/>
                    <a:gd name="T26" fmla="*/ 0 w 21600"/>
                    <a:gd name="T27" fmla="*/ 8477 h 21600"/>
                    <a:gd name="T28" fmla="*/ 33 w 21600"/>
                    <a:gd name="T29" fmla="*/ 0 h 21600"/>
                    <a:gd name="T30" fmla="*/ 33 w 21600"/>
                    <a:gd name="T3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33" y="0"/>
                      </a:moveTo>
                      <a:lnTo>
                        <a:pt x="3136" y="0"/>
                      </a:lnTo>
                      <a:lnTo>
                        <a:pt x="3146" y="8501"/>
                      </a:lnTo>
                      <a:lnTo>
                        <a:pt x="18675" y="8501"/>
                      </a:lnTo>
                      <a:lnTo>
                        <a:pt x="18675" y="0"/>
                      </a:lnTo>
                      <a:lnTo>
                        <a:pt x="21600" y="0"/>
                      </a:lnTo>
                      <a:lnTo>
                        <a:pt x="21600" y="8501"/>
                      </a:lnTo>
                      <a:lnTo>
                        <a:pt x="21600" y="13657"/>
                      </a:lnTo>
                      <a:lnTo>
                        <a:pt x="16879" y="13657"/>
                      </a:lnTo>
                      <a:lnTo>
                        <a:pt x="16847" y="21600"/>
                      </a:lnTo>
                      <a:lnTo>
                        <a:pt x="4964" y="21600"/>
                      </a:lnTo>
                      <a:lnTo>
                        <a:pt x="5050" y="13657"/>
                      </a:lnTo>
                      <a:lnTo>
                        <a:pt x="0" y="13631"/>
                      </a:lnTo>
                      <a:lnTo>
                        <a:pt x="0" y="8477"/>
                      </a:lnTo>
                      <a:lnTo>
                        <a:pt x="33" y="0"/>
                      </a:lnTo>
                      <a:close/>
                      <a:moveTo>
                        <a:pt x="33" y="0"/>
                      </a:moveTo>
                    </a:path>
                  </a:pathLst>
                </a:custGeom>
                <a:solidFill>
                  <a:srgbClr val="00B0F0"/>
                </a:solidFill>
                <a:ln w="12700" cap="flat" cmpd="sng">
                  <a:solidFill>
                    <a:schemeClr val="tx1"/>
                  </a:solidFill>
                  <a:prstDash val="solid"/>
                  <a:miter lim="800000"/>
                  <a:headEnd type="none" w="med" len="med"/>
                  <a:tailEnd type="none" w="med" len="med"/>
                </a:ln>
              </p:spPr>
              <p:txBody>
                <a:bodyPr lIns="0" tIns="0" rIns="0" bIns="0"/>
                <a:lstStyle/>
                <a:p>
                  <a:endParaRPr lang="en-US">
                    <a:latin typeface="Arial"/>
                    <a:cs typeface="Arial"/>
                  </a:endParaRPr>
                </a:p>
              </p:txBody>
            </p:sp>
            <p:grpSp>
              <p:nvGrpSpPr>
                <p:cNvPr id="631" name="Group 108">
                  <a:extLst>
                    <a:ext uri="{FF2B5EF4-FFF2-40B4-BE49-F238E27FC236}">
                      <a16:creationId xmlns:a16="http://schemas.microsoft.com/office/drawing/2014/main" id="{215E8CB2-8F90-8C1C-4C2E-94693777A30A}"/>
                    </a:ext>
                  </a:extLst>
                </p:cNvPr>
                <p:cNvGrpSpPr>
                  <a:grpSpLocks/>
                </p:cNvGrpSpPr>
                <p:nvPr/>
              </p:nvGrpSpPr>
              <p:grpSpPr bwMode="auto">
                <a:xfrm rot="12296574">
                  <a:off x="4413121" y="4949407"/>
                  <a:ext cx="101523" cy="147887"/>
                  <a:chOff x="0" y="0"/>
                  <a:chExt cx="344" cy="344"/>
                </a:xfrm>
              </p:grpSpPr>
              <p:sp>
                <p:nvSpPr>
                  <p:cNvPr id="670" name="Freeform 104">
                    <a:extLst>
                      <a:ext uri="{FF2B5EF4-FFF2-40B4-BE49-F238E27FC236}">
                        <a16:creationId xmlns:a16="http://schemas.microsoft.com/office/drawing/2014/main" id="{430D036A-2592-0DE8-11F1-636F9A9BD571}"/>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71" name="Line 105">
                    <a:extLst>
                      <a:ext uri="{FF2B5EF4-FFF2-40B4-BE49-F238E27FC236}">
                        <a16:creationId xmlns:a16="http://schemas.microsoft.com/office/drawing/2014/main" id="{CB387D42-2536-0C48-0783-928C2CF9DC14}"/>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672" name="Freeform 106">
                    <a:extLst>
                      <a:ext uri="{FF2B5EF4-FFF2-40B4-BE49-F238E27FC236}">
                        <a16:creationId xmlns:a16="http://schemas.microsoft.com/office/drawing/2014/main" id="{59BBA001-F9A3-35DE-5CCA-21D129888DC6}"/>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73" name="Line 107">
                    <a:extLst>
                      <a:ext uri="{FF2B5EF4-FFF2-40B4-BE49-F238E27FC236}">
                        <a16:creationId xmlns:a16="http://schemas.microsoft.com/office/drawing/2014/main" id="{036B2251-9818-C5C2-045F-33D3E9739471}"/>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grpSp>
              <p:nvGrpSpPr>
                <p:cNvPr id="632" name="Group 108">
                  <a:extLst>
                    <a:ext uri="{FF2B5EF4-FFF2-40B4-BE49-F238E27FC236}">
                      <a16:creationId xmlns:a16="http://schemas.microsoft.com/office/drawing/2014/main" id="{6B8AC13B-2E49-3185-8C82-BBA56AD3D617}"/>
                    </a:ext>
                  </a:extLst>
                </p:cNvPr>
                <p:cNvGrpSpPr>
                  <a:grpSpLocks/>
                </p:cNvGrpSpPr>
                <p:nvPr/>
              </p:nvGrpSpPr>
              <p:grpSpPr bwMode="auto">
                <a:xfrm rot="12296574">
                  <a:off x="4505343" y="5120408"/>
                  <a:ext cx="101523" cy="147887"/>
                  <a:chOff x="0" y="0"/>
                  <a:chExt cx="344" cy="344"/>
                </a:xfrm>
              </p:grpSpPr>
              <p:sp>
                <p:nvSpPr>
                  <p:cNvPr id="666" name="Freeform 104">
                    <a:extLst>
                      <a:ext uri="{FF2B5EF4-FFF2-40B4-BE49-F238E27FC236}">
                        <a16:creationId xmlns:a16="http://schemas.microsoft.com/office/drawing/2014/main" id="{28EFE8F6-A337-560B-87BE-830029B2A9B4}"/>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67" name="Line 105">
                    <a:extLst>
                      <a:ext uri="{FF2B5EF4-FFF2-40B4-BE49-F238E27FC236}">
                        <a16:creationId xmlns:a16="http://schemas.microsoft.com/office/drawing/2014/main" id="{283AA373-9F92-919D-93CA-A72D2884CED7}"/>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668" name="Freeform 106">
                    <a:extLst>
                      <a:ext uri="{FF2B5EF4-FFF2-40B4-BE49-F238E27FC236}">
                        <a16:creationId xmlns:a16="http://schemas.microsoft.com/office/drawing/2014/main" id="{10CD476F-142F-8955-0503-78C332CBC337}"/>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69" name="Line 107">
                    <a:extLst>
                      <a:ext uri="{FF2B5EF4-FFF2-40B4-BE49-F238E27FC236}">
                        <a16:creationId xmlns:a16="http://schemas.microsoft.com/office/drawing/2014/main" id="{7F55442E-D506-6B98-0F45-33ABB6417210}"/>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grpSp>
              <p:nvGrpSpPr>
                <p:cNvPr id="633" name="Group 108">
                  <a:extLst>
                    <a:ext uri="{FF2B5EF4-FFF2-40B4-BE49-F238E27FC236}">
                      <a16:creationId xmlns:a16="http://schemas.microsoft.com/office/drawing/2014/main" id="{F3269C1C-59E1-A9C4-7152-238AFDFCBC6A}"/>
                    </a:ext>
                  </a:extLst>
                </p:cNvPr>
                <p:cNvGrpSpPr>
                  <a:grpSpLocks/>
                </p:cNvGrpSpPr>
                <p:nvPr/>
              </p:nvGrpSpPr>
              <p:grpSpPr bwMode="auto">
                <a:xfrm rot="17533910">
                  <a:off x="4349507" y="5620250"/>
                  <a:ext cx="127550" cy="117710"/>
                  <a:chOff x="0" y="0"/>
                  <a:chExt cx="344" cy="344"/>
                </a:xfrm>
              </p:grpSpPr>
              <p:sp>
                <p:nvSpPr>
                  <p:cNvPr id="662" name="Freeform 104">
                    <a:extLst>
                      <a:ext uri="{FF2B5EF4-FFF2-40B4-BE49-F238E27FC236}">
                        <a16:creationId xmlns:a16="http://schemas.microsoft.com/office/drawing/2014/main" id="{E34AA276-1560-A721-2328-21D0C30461BA}"/>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63" name="Line 105">
                    <a:extLst>
                      <a:ext uri="{FF2B5EF4-FFF2-40B4-BE49-F238E27FC236}">
                        <a16:creationId xmlns:a16="http://schemas.microsoft.com/office/drawing/2014/main" id="{144A522A-F52C-4729-5BFD-4A01D09D2A03}"/>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664" name="Freeform 106">
                    <a:extLst>
                      <a:ext uri="{FF2B5EF4-FFF2-40B4-BE49-F238E27FC236}">
                        <a16:creationId xmlns:a16="http://schemas.microsoft.com/office/drawing/2014/main" id="{7B9E0A35-EEF5-3DC4-BC50-F67837B50DB2}"/>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65" name="Line 107">
                    <a:extLst>
                      <a:ext uri="{FF2B5EF4-FFF2-40B4-BE49-F238E27FC236}">
                        <a16:creationId xmlns:a16="http://schemas.microsoft.com/office/drawing/2014/main" id="{8FB610BD-1E4C-83CF-45AA-EE7FF430DC0C}"/>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grpSp>
              <p:nvGrpSpPr>
                <p:cNvPr id="634" name="Group 113">
                  <a:extLst>
                    <a:ext uri="{FF2B5EF4-FFF2-40B4-BE49-F238E27FC236}">
                      <a16:creationId xmlns:a16="http://schemas.microsoft.com/office/drawing/2014/main" id="{7E2F13FD-8A01-B54D-8496-E81550194EE4}"/>
                    </a:ext>
                  </a:extLst>
                </p:cNvPr>
                <p:cNvGrpSpPr/>
                <p:nvPr/>
              </p:nvGrpSpPr>
              <p:grpSpPr>
                <a:xfrm rot="11946195">
                  <a:off x="4232724" y="4875238"/>
                  <a:ext cx="101523" cy="166537"/>
                  <a:chOff x="5463312" y="2680115"/>
                  <a:chExt cx="251876" cy="328863"/>
                </a:xfrm>
              </p:grpSpPr>
              <p:grpSp>
                <p:nvGrpSpPr>
                  <p:cNvPr id="656" name="Group 108">
                    <a:extLst>
                      <a:ext uri="{FF2B5EF4-FFF2-40B4-BE49-F238E27FC236}">
                        <a16:creationId xmlns:a16="http://schemas.microsoft.com/office/drawing/2014/main" id="{185C5672-415D-CF8C-6F8C-550CD8C39823}"/>
                      </a:ext>
                    </a:extLst>
                  </p:cNvPr>
                  <p:cNvGrpSpPr>
                    <a:grpSpLocks/>
                  </p:cNvGrpSpPr>
                  <p:nvPr/>
                </p:nvGrpSpPr>
                <p:grpSpPr bwMode="auto">
                  <a:xfrm rot="20760000">
                    <a:off x="5463312" y="2680115"/>
                    <a:ext cx="251876" cy="292035"/>
                    <a:chOff x="0" y="0"/>
                    <a:chExt cx="344" cy="344"/>
                  </a:xfrm>
                </p:grpSpPr>
                <p:sp>
                  <p:nvSpPr>
                    <p:cNvPr id="658" name="Freeform 104">
                      <a:extLst>
                        <a:ext uri="{FF2B5EF4-FFF2-40B4-BE49-F238E27FC236}">
                          <a16:creationId xmlns:a16="http://schemas.microsoft.com/office/drawing/2014/main" id="{1330DB98-89CC-64D2-D3A2-4A2C91ED77AA}"/>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59" name="Line 105">
                      <a:extLst>
                        <a:ext uri="{FF2B5EF4-FFF2-40B4-BE49-F238E27FC236}">
                          <a16:creationId xmlns:a16="http://schemas.microsoft.com/office/drawing/2014/main" id="{E1D4B7DB-228A-B7A5-E80D-CD5DCE99886A}"/>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660" name="Freeform 106">
                      <a:extLst>
                        <a:ext uri="{FF2B5EF4-FFF2-40B4-BE49-F238E27FC236}">
                          <a16:creationId xmlns:a16="http://schemas.microsoft.com/office/drawing/2014/main" id="{AA7CAECA-7EA4-717C-837A-3EE4A187899B}"/>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61" name="Line 107">
                      <a:extLst>
                        <a:ext uri="{FF2B5EF4-FFF2-40B4-BE49-F238E27FC236}">
                          <a16:creationId xmlns:a16="http://schemas.microsoft.com/office/drawing/2014/main" id="{1887F83B-2824-FDBB-9A0E-8514EB6190B9}"/>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657" name="Oval 115">
                    <a:extLst>
                      <a:ext uri="{FF2B5EF4-FFF2-40B4-BE49-F238E27FC236}">
                        <a16:creationId xmlns:a16="http://schemas.microsoft.com/office/drawing/2014/main" id="{3BE23D7F-5C3A-E3B8-BD7B-96329D31E2A6}"/>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5" name="Group 120">
                  <a:extLst>
                    <a:ext uri="{FF2B5EF4-FFF2-40B4-BE49-F238E27FC236}">
                      <a16:creationId xmlns:a16="http://schemas.microsoft.com/office/drawing/2014/main" id="{F0A675C1-EBF6-44AB-38E8-4D6B65BCB7F8}"/>
                    </a:ext>
                  </a:extLst>
                </p:cNvPr>
                <p:cNvGrpSpPr/>
                <p:nvPr/>
              </p:nvGrpSpPr>
              <p:grpSpPr>
                <a:xfrm rot="11946195">
                  <a:off x="4177846" y="5167756"/>
                  <a:ext cx="101523" cy="166537"/>
                  <a:chOff x="5463312" y="2680115"/>
                  <a:chExt cx="251876" cy="328863"/>
                </a:xfrm>
              </p:grpSpPr>
              <p:grpSp>
                <p:nvGrpSpPr>
                  <p:cNvPr id="650" name="Group 108">
                    <a:extLst>
                      <a:ext uri="{FF2B5EF4-FFF2-40B4-BE49-F238E27FC236}">
                        <a16:creationId xmlns:a16="http://schemas.microsoft.com/office/drawing/2014/main" id="{FE374C60-1211-DFC9-9F5D-ABCE02053ADD}"/>
                      </a:ext>
                    </a:extLst>
                  </p:cNvPr>
                  <p:cNvGrpSpPr>
                    <a:grpSpLocks/>
                  </p:cNvGrpSpPr>
                  <p:nvPr/>
                </p:nvGrpSpPr>
                <p:grpSpPr bwMode="auto">
                  <a:xfrm rot="20760000">
                    <a:off x="5463312" y="2680115"/>
                    <a:ext cx="251876" cy="292035"/>
                    <a:chOff x="0" y="0"/>
                    <a:chExt cx="344" cy="344"/>
                  </a:xfrm>
                </p:grpSpPr>
                <p:sp>
                  <p:nvSpPr>
                    <p:cNvPr id="652" name="Freeform 104">
                      <a:extLst>
                        <a:ext uri="{FF2B5EF4-FFF2-40B4-BE49-F238E27FC236}">
                          <a16:creationId xmlns:a16="http://schemas.microsoft.com/office/drawing/2014/main" id="{198A923F-884F-BF92-FCFB-6499B7256416}"/>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53" name="Line 105">
                      <a:extLst>
                        <a:ext uri="{FF2B5EF4-FFF2-40B4-BE49-F238E27FC236}">
                          <a16:creationId xmlns:a16="http://schemas.microsoft.com/office/drawing/2014/main" id="{8333E51B-BBFD-F029-4B8A-F202040D0C1D}"/>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654" name="Freeform 106">
                      <a:extLst>
                        <a:ext uri="{FF2B5EF4-FFF2-40B4-BE49-F238E27FC236}">
                          <a16:creationId xmlns:a16="http://schemas.microsoft.com/office/drawing/2014/main" id="{0B85D4BC-0670-67B3-160A-66B657FC1187}"/>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55" name="Line 107">
                      <a:extLst>
                        <a:ext uri="{FF2B5EF4-FFF2-40B4-BE49-F238E27FC236}">
                          <a16:creationId xmlns:a16="http://schemas.microsoft.com/office/drawing/2014/main" id="{47192D4E-95B9-3F02-8D17-466D48D2F1DF}"/>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651" name="Oval 122">
                    <a:extLst>
                      <a:ext uri="{FF2B5EF4-FFF2-40B4-BE49-F238E27FC236}">
                        <a16:creationId xmlns:a16="http://schemas.microsoft.com/office/drawing/2014/main" id="{7D6ACB5C-0D2E-688F-3A84-FFB84F110B5E}"/>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6" name="Group 127">
                  <a:extLst>
                    <a:ext uri="{FF2B5EF4-FFF2-40B4-BE49-F238E27FC236}">
                      <a16:creationId xmlns:a16="http://schemas.microsoft.com/office/drawing/2014/main" id="{9E1F447D-C236-64AC-0684-A7A66B60090E}"/>
                    </a:ext>
                  </a:extLst>
                </p:cNvPr>
                <p:cNvGrpSpPr/>
                <p:nvPr/>
              </p:nvGrpSpPr>
              <p:grpSpPr>
                <a:xfrm rot="11946195">
                  <a:off x="4293778" y="5112489"/>
                  <a:ext cx="101523" cy="166537"/>
                  <a:chOff x="5463312" y="2680115"/>
                  <a:chExt cx="251876" cy="328863"/>
                </a:xfrm>
              </p:grpSpPr>
              <p:grpSp>
                <p:nvGrpSpPr>
                  <p:cNvPr id="644" name="Group 108">
                    <a:extLst>
                      <a:ext uri="{FF2B5EF4-FFF2-40B4-BE49-F238E27FC236}">
                        <a16:creationId xmlns:a16="http://schemas.microsoft.com/office/drawing/2014/main" id="{14251773-D39C-8D79-F874-D7CA5BAA08CB}"/>
                      </a:ext>
                    </a:extLst>
                  </p:cNvPr>
                  <p:cNvGrpSpPr>
                    <a:grpSpLocks/>
                  </p:cNvGrpSpPr>
                  <p:nvPr/>
                </p:nvGrpSpPr>
                <p:grpSpPr bwMode="auto">
                  <a:xfrm rot="20760000">
                    <a:off x="5463312" y="2680115"/>
                    <a:ext cx="251876" cy="292035"/>
                    <a:chOff x="0" y="0"/>
                    <a:chExt cx="344" cy="344"/>
                  </a:xfrm>
                </p:grpSpPr>
                <p:sp>
                  <p:nvSpPr>
                    <p:cNvPr id="646" name="Freeform 104">
                      <a:extLst>
                        <a:ext uri="{FF2B5EF4-FFF2-40B4-BE49-F238E27FC236}">
                          <a16:creationId xmlns:a16="http://schemas.microsoft.com/office/drawing/2014/main" id="{91F32050-8874-0ADD-510F-3BC4DC4E9F0E}"/>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47" name="Line 105">
                      <a:extLst>
                        <a:ext uri="{FF2B5EF4-FFF2-40B4-BE49-F238E27FC236}">
                          <a16:creationId xmlns:a16="http://schemas.microsoft.com/office/drawing/2014/main" id="{4C450C17-B7CF-7ADE-BD79-2DD68825168D}"/>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648" name="Freeform 106">
                      <a:extLst>
                        <a:ext uri="{FF2B5EF4-FFF2-40B4-BE49-F238E27FC236}">
                          <a16:creationId xmlns:a16="http://schemas.microsoft.com/office/drawing/2014/main" id="{825B6053-2E87-F9E4-D653-0EAC65AA7202}"/>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49" name="Line 107">
                      <a:extLst>
                        <a:ext uri="{FF2B5EF4-FFF2-40B4-BE49-F238E27FC236}">
                          <a16:creationId xmlns:a16="http://schemas.microsoft.com/office/drawing/2014/main" id="{AF04A3AC-A288-9C82-7343-19B9AECDD6C8}"/>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645" name="Oval 129">
                    <a:extLst>
                      <a:ext uri="{FF2B5EF4-FFF2-40B4-BE49-F238E27FC236}">
                        <a16:creationId xmlns:a16="http://schemas.microsoft.com/office/drawing/2014/main" id="{5EAD9A80-166D-42D9-465A-907B9FC73A6E}"/>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7" name="Group 134">
                  <a:extLst>
                    <a:ext uri="{FF2B5EF4-FFF2-40B4-BE49-F238E27FC236}">
                      <a16:creationId xmlns:a16="http://schemas.microsoft.com/office/drawing/2014/main" id="{1998A07A-8AF7-380E-997C-F99DAE142702}"/>
                    </a:ext>
                  </a:extLst>
                </p:cNvPr>
                <p:cNvGrpSpPr/>
                <p:nvPr/>
              </p:nvGrpSpPr>
              <p:grpSpPr>
                <a:xfrm rot="16000833">
                  <a:off x="4445055" y="5518618"/>
                  <a:ext cx="127550" cy="132554"/>
                  <a:chOff x="5463312" y="2680115"/>
                  <a:chExt cx="251876" cy="328863"/>
                </a:xfrm>
              </p:grpSpPr>
              <p:grpSp>
                <p:nvGrpSpPr>
                  <p:cNvPr id="638" name="Group 108">
                    <a:extLst>
                      <a:ext uri="{FF2B5EF4-FFF2-40B4-BE49-F238E27FC236}">
                        <a16:creationId xmlns:a16="http://schemas.microsoft.com/office/drawing/2014/main" id="{1F48C7C9-63E3-D2A5-3686-A48BF2939F76}"/>
                      </a:ext>
                    </a:extLst>
                  </p:cNvPr>
                  <p:cNvGrpSpPr>
                    <a:grpSpLocks/>
                  </p:cNvGrpSpPr>
                  <p:nvPr/>
                </p:nvGrpSpPr>
                <p:grpSpPr bwMode="auto">
                  <a:xfrm rot="20760000">
                    <a:off x="5463312" y="2680115"/>
                    <a:ext cx="251876" cy="292035"/>
                    <a:chOff x="0" y="0"/>
                    <a:chExt cx="344" cy="344"/>
                  </a:xfrm>
                </p:grpSpPr>
                <p:sp>
                  <p:nvSpPr>
                    <p:cNvPr id="640" name="Freeform 104">
                      <a:extLst>
                        <a:ext uri="{FF2B5EF4-FFF2-40B4-BE49-F238E27FC236}">
                          <a16:creationId xmlns:a16="http://schemas.microsoft.com/office/drawing/2014/main" id="{1642EBFF-4511-D088-1934-E7C5CBDE5E0A}"/>
                        </a:ext>
                      </a:extLst>
                    </p:cNvPr>
                    <p:cNvSpPr>
                      <a:spLocks/>
                    </p:cNvSpPr>
                    <p:nvPr/>
                  </p:nvSpPr>
                  <p:spPr bwMode="auto">
                    <a:xfrm>
                      <a:off x="22" y="1"/>
                      <a:ext cx="128" cy="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41" name="Line 105">
                      <a:extLst>
                        <a:ext uri="{FF2B5EF4-FFF2-40B4-BE49-F238E27FC236}">
                          <a16:creationId xmlns:a16="http://schemas.microsoft.com/office/drawing/2014/main" id="{2E79F6C1-1872-C09D-F259-BB03EE47D9CE}"/>
                        </a:ext>
                      </a:extLst>
                    </p:cNvPr>
                    <p:cNvSpPr>
                      <a:spLocks noChangeShapeType="1"/>
                    </p:cNvSpPr>
                    <p:nvPr/>
                  </p:nvSpPr>
                  <p:spPr bwMode="auto">
                    <a:xfrm>
                      <a:off x="0" y="26"/>
                      <a:ext cx="113" cy="85"/>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sp>
                  <p:nvSpPr>
                    <p:cNvPr id="642" name="Freeform 106">
                      <a:extLst>
                        <a:ext uri="{FF2B5EF4-FFF2-40B4-BE49-F238E27FC236}">
                          <a16:creationId xmlns:a16="http://schemas.microsoft.com/office/drawing/2014/main" id="{FA1433FE-9A7F-159D-7301-87DAF4C64257}"/>
                        </a:ext>
                      </a:extLst>
                    </p:cNvPr>
                    <p:cNvSpPr>
                      <a:spLocks/>
                    </p:cNvSpPr>
                    <p:nvPr/>
                  </p:nvSpPr>
                  <p:spPr bwMode="auto">
                    <a:xfrm flipH="1">
                      <a:off x="193" y="0"/>
                      <a:ext cx="128" cy="3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21387" y="5675"/>
                          </a:lnTo>
                          <a:lnTo>
                            <a:pt x="0" y="0"/>
                          </a:lnTo>
                        </a:path>
                      </a:pathLst>
                    </a:custGeom>
                    <a:noFill/>
                    <a:ln w="12700" cap="flat" cmpd="sng">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a:cs typeface="Arial"/>
                      </a:endParaRPr>
                    </a:p>
                  </p:txBody>
                </p:sp>
                <p:sp>
                  <p:nvSpPr>
                    <p:cNvPr id="643" name="Line 107">
                      <a:extLst>
                        <a:ext uri="{FF2B5EF4-FFF2-40B4-BE49-F238E27FC236}">
                          <a16:creationId xmlns:a16="http://schemas.microsoft.com/office/drawing/2014/main" id="{39F57A38-F416-FE33-65FB-CC3D80BD2B4F}"/>
                        </a:ext>
                      </a:extLst>
                    </p:cNvPr>
                    <p:cNvSpPr>
                      <a:spLocks noChangeShapeType="1"/>
                    </p:cNvSpPr>
                    <p:nvPr/>
                  </p:nvSpPr>
                  <p:spPr bwMode="auto">
                    <a:xfrm flipH="1">
                      <a:off x="230" y="25"/>
                      <a:ext cx="114" cy="84"/>
                    </a:xfrm>
                    <a:prstGeom prst="line">
                      <a:avLst/>
                    </a:prstGeom>
                    <a:noFill/>
                    <a:ln w="12700" cmpd="sng">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latin typeface="Arial"/>
                        <a:cs typeface="Arial"/>
                      </a:endParaRPr>
                    </a:p>
                  </p:txBody>
                </p:sp>
              </p:grpSp>
              <p:sp>
                <p:nvSpPr>
                  <p:cNvPr id="639" name="Oval 136">
                    <a:extLst>
                      <a:ext uri="{FF2B5EF4-FFF2-40B4-BE49-F238E27FC236}">
                        <a16:creationId xmlns:a16="http://schemas.microsoft.com/office/drawing/2014/main" id="{7B1EC59F-DEC4-A7F6-C56D-2E176C574653}"/>
                      </a:ext>
                    </a:extLst>
                  </p:cNvPr>
                  <p:cNvSpPr/>
                  <p:nvPr/>
                </p:nvSpPr>
                <p:spPr>
                  <a:xfrm>
                    <a:off x="5605642" y="2907378"/>
                    <a:ext cx="101600" cy="10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cxnSp>
            <p:nvCxnSpPr>
              <p:cNvPr id="682" name="Straight Arrow Connector 681">
                <a:extLst>
                  <a:ext uri="{FF2B5EF4-FFF2-40B4-BE49-F238E27FC236}">
                    <a16:creationId xmlns:a16="http://schemas.microsoft.com/office/drawing/2014/main" id="{90030E64-74A8-8701-AE0C-FC8D3FDEC400}"/>
                  </a:ext>
                </a:extLst>
              </p:cNvPr>
              <p:cNvCxnSpPr/>
              <p:nvPr/>
            </p:nvCxnSpPr>
            <p:spPr>
              <a:xfrm>
                <a:off x="10751714" y="2205000"/>
                <a:ext cx="22568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3" name="AutoShape 1">
                <a:extLst>
                  <a:ext uri="{FF2B5EF4-FFF2-40B4-BE49-F238E27FC236}">
                    <a16:creationId xmlns:a16="http://schemas.microsoft.com/office/drawing/2014/main" id="{DC8A6795-3C67-C914-71A7-C3B5B1FAFF98}"/>
                  </a:ext>
                </a:extLst>
              </p:cNvPr>
              <p:cNvSpPr>
                <a:spLocks/>
              </p:cNvSpPr>
              <p:nvPr/>
            </p:nvSpPr>
            <p:spPr bwMode="auto">
              <a:xfrm rot="10750041">
                <a:off x="11627766" y="1170085"/>
                <a:ext cx="54129" cy="62916"/>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84" name="AutoShape 2">
                <a:extLst>
                  <a:ext uri="{FF2B5EF4-FFF2-40B4-BE49-F238E27FC236}">
                    <a16:creationId xmlns:a16="http://schemas.microsoft.com/office/drawing/2014/main" id="{6F9D54E4-93FF-4BF4-AC9A-EF8B86B15E70}"/>
                  </a:ext>
                </a:extLst>
              </p:cNvPr>
              <p:cNvSpPr>
                <a:spLocks/>
              </p:cNvSpPr>
              <p:nvPr/>
            </p:nvSpPr>
            <p:spPr bwMode="auto">
              <a:xfrm rot="11117531">
                <a:off x="11643737" y="1182040"/>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685" name="AutoShape 1">
                <a:extLst>
                  <a:ext uri="{FF2B5EF4-FFF2-40B4-BE49-F238E27FC236}">
                    <a16:creationId xmlns:a16="http://schemas.microsoft.com/office/drawing/2014/main" id="{739DFC6F-9959-03B9-FC48-1ACE9E9D5453}"/>
                  </a:ext>
                </a:extLst>
              </p:cNvPr>
              <p:cNvSpPr>
                <a:spLocks/>
              </p:cNvSpPr>
              <p:nvPr/>
            </p:nvSpPr>
            <p:spPr bwMode="auto">
              <a:xfrm rot="10750041">
                <a:off x="11624567" y="986163"/>
                <a:ext cx="54129" cy="62916"/>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86" name="AutoShape 2">
                <a:extLst>
                  <a:ext uri="{FF2B5EF4-FFF2-40B4-BE49-F238E27FC236}">
                    <a16:creationId xmlns:a16="http://schemas.microsoft.com/office/drawing/2014/main" id="{8C073CA1-8E93-E8FD-4506-2112B1E05DB4}"/>
                  </a:ext>
                </a:extLst>
              </p:cNvPr>
              <p:cNvSpPr>
                <a:spLocks/>
              </p:cNvSpPr>
              <p:nvPr/>
            </p:nvSpPr>
            <p:spPr bwMode="auto">
              <a:xfrm rot="11117531">
                <a:off x="11640538" y="998118"/>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687" name="AutoShape 1">
                <a:extLst>
                  <a:ext uri="{FF2B5EF4-FFF2-40B4-BE49-F238E27FC236}">
                    <a16:creationId xmlns:a16="http://schemas.microsoft.com/office/drawing/2014/main" id="{8190B127-F486-68B2-CE8E-574F473DCAE3}"/>
                  </a:ext>
                </a:extLst>
              </p:cNvPr>
              <p:cNvSpPr>
                <a:spLocks/>
              </p:cNvSpPr>
              <p:nvPr/>
            </p:nvSpPr>
            <p:spPr bwMode="auto">
              <a:xfrm rot="10750041">
                <a:off x="11625351" y="1257540"/>
                <a:ext cx="54129" cy="62916"/>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88" name="AutoShape 2">
                <a:extLst>
                  <a:ext uri="{FF2B5EF4-FFF2-40B4-BE49-F238E27FC236}">
                    <a16:creationId xmlns:a16="http://schemas.microsoft.com/office/drawing/2014/main" id="{3083139C-F2D8-D308-778B-78F349198DC6}"/>
                  </a:ext>
                </a:extLst>
              </p:cNvPr>
              <p:cNvSpPr>
                <a:spLocks/>
              </p:cNvSpPr>
              <p:nvPr/>
            </p:nvSpPr>
            <p:spPr bwMode="auto">
              <a:xfrm rot="11117531">
                <a:off x="11641322" y="1269495"/>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689" name="AutoShape 1">
                <a:extLst>
                  <a:ext uri="{FF2B5EF4-FFF2-40B4-BE49-F238E27FC236}">
                    <a16:creationId xmlns:a16="http://schemas.microsoft.com/office/drawing/2014/main" id="{0B28D142-742D-B25A-033E-1407A2F8C37F}"/>
                  </a:ext>
                </a:extLst>
              </p:cNvPr>
              <p:cNvSpPr>
                <a:spLocks/>
              </p:cNvSpPr>
              <p:nvPr/>
            </p:nvSpPr>
            <p:spPr bwMode="auto">
              <a:xfrm rot="10750041">
                <a:off x="11629222" y="761961"/>
                <a:ext cx="54129" cy="62916"/>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90" name="AutoShape 2">
                <a:extLst>
                  <a:ext uri="{FF2B5EF4-FFF2-40B4-BE49-F238E27FC236}">
                    <a16:creationId xmlns:a16="http://schemas.microsoft.com/office/drawing/2014/main" id="{05757D93-7F8A-BFBA-A182-AF7EE3E4A00B}"/>
                  </a:ext>
                </a:extLst>
              </p:cNvPr>
              <p:cNvSpPr>
                <a:spLocks/>
              </p:cNvSpPr>
              <p:nvPr/>
            </p:nvSpPr>
            <p:spPr bwMode="auto">
              <a:xfrm rot="11117531">
                <a:off x="11645193" y="773915"/>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691" name="AutoShape 1">
                <a:extLst>
                  <a:ext uri="{FF2B5EF4-FFF2-40B4-BE49-F238E27FC236}">
                    <a16:creationId xmlns:a16="http://schemas.microsoft.com/office/drawing/2014/main" id="{69CB5913-FA7B-4151-085C-130A98E987B3}"/>
                  </a:ext>
                </a:extLst>
              </p:cNvPr>
              <p:cNvSpPr>
                <a:spLocks/>
              </p:cNvSpPr>
              <p:nvPr/>
            </p:nvSpPr>
            <p:spPr bwMode="auto">
              <a:xfrm rot="10750041">
                <a:off x="11630591" y="659313"/>
                <a:ext cx="54129" cy="62916"/>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92" name="AutoShape 2">
                <a:extLst>
                  <a:ext uri="{FF2B5EF4-FFF2-40B4-BE49-F238E27FC236}">
                    <a16:creationId xmlns:a16="http://schemas.microsoft.com/office/drawing/2014/main" id="{A6BFDD6D-6F0E-1D17-21CA-FF042181FDF4}"/>
                  </a:ext>
                </a:extLst>
              </p:cNvPr>
              <p:cNvSpPr>
                <a:spLocks/>
              </p:cNvSpPr>
              <p:nvPr/>
            </p:nvSpPr>
            <p:spPr bwMode="auto">
              <a:xfrm rot="11117531">
                <a:off x="11646562" y="671267"/>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693" name="AutoShape 1">
                <a:extLst>
                  <a:ext uri="{FF2B5EF4-FFF2-40B4-BE49-F238E27FC236}">
                    <a16:creationId xmlns:a16="http://schemas.microsoft.com/office/drawing/2014/main" id="{616EC9D4-0471-9738-511B-7ED49133028A}"/>
                  </a:ext>
                </a:extLst>
              </p:cNvPr>
              <p:cNvSpPr>
                <a:spLocks/>
              </p:cNvSpPr>
              <p:nvPr/>
            </p:nvSpPr>
            <p:spPr bwMode="auto">
              <a:xfrm rot="10750041">
                <a:off x="11626315" y="1440426"/>
                <a:ext cx="54129" cy="62916"/>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694" name="AutoShape 2">
                <a:extLst>
                  <a:ext uri="{FF2B5EF4-FFF2-40B4-BE49-F238E27FC236}">
                    <a16:creationId xmlns:a16="http://schemas.microsoft.com/office/drawing/2014/main" id="{05646158-6BA4-8B20-F212-D26247A89D37}"/>
                  </a:ext>
                </a:extLst>
              </p:cNvPr>
              <p:cNvSpPr>
                <a:spLocks/>
              </p:cNvSpPr>
              <p:nvPr/>
            </p:nvSpPr>
            <p:spPr bwMode="auto">
              <a:xfrm rot="11117531">
                <a:off x="11642286" y="1452381"/>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695" name="Rectangle 694">
                <a:extLst>
                  <a:ext uri="{FF2B5EF4-FFF2-40B4-BE49-F238E27FC236}">
                    <a16:creationId xmlns:a16="http://schemas.microsoft.com/office/drawing/2014/main" id="{30E1AB74-31F0-6453-ACF0-ADE68A56F1D8}"/>
                  </a:ext>
                </a:extLst>
              </p:cNvPr>
              <p:cNvSpPr/>
              <p:nvPr/>
            </p:nvSpPr>
            <p:spPr>
              <a:xfrm>
                <a:off x="11345680" y="1235704"/>
                <a:ext cx="589252" cy="3309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6" name="Group 695">
                <a:extLst>
                  <a:ext uri="{FF2B5EF4-FFF2-40B4-BE49-F238E27FC236}">
                    <a16:creationId xmlns:a16="http://schemas.microsoft.com/office/drawing/2014/main" id="{A825F08A-C958-B257-AB7D-2768EF2C699B}"/>
                  </a:ext>
                </a:extLst>
              </p:cNvPr>
              <p:cNvGrpSpPr/>
              <p:nvPr/>
            </p:nvGrpSpPr>
            <p:grpSpPr>
              <a:xfrm>
                <a:off x="11288081" y="1868484"/>
                <a:ext cx="711597" cy="1988622"/>
                <a:chOff x="5410817" y="3966888"/>
                <a:chExt cx="711597" cy="1988622"/>
              </a:xfrm>
            </p:grpSpPr>
            <p:grpSp>
              <p:nvGrpSpPr>
                <p:cNvPr id="697" name="Group 696">
                  <a:extLst>
                    <a:ext uri="{FF2B5EF4-FFF2-40B4-BE49-F238E27FC236}">
                      <a16:creationId xmlns:a16="http://schemas.microsoft.com/office/drawing/2014/main" id="{8F0709A6-0903-4C5D-ED85-30B28CB433F3}"/>
                    </a:ext>
                  </a:extLst>
                </p:cNvPr>
                <p:cNvGrpSpPr/>
                <p:nvPr/>
              </p:nvGrpSpPr>
              <p:grpSpPr>
                <a:xfrm>
                  <a:off x="5410817" y="3966888"/>
                  <a:ext cx="711597" cy="835592"/>
                  <a:chOff x="8749656" y="2567837"/>
                  <a:chExt cx="935790" cy="1195552"/>
                </a:xfrm>
              </p:grpSpPr>
              <p:sp>
                <p:nvSpPr>
                  <p:cNvPr id="699" name="Rectangle 698">
                    <a:extLst>
                      <a:ext uri="{FF2B5EF4-FFF2-40B4-BE49-F238E27FC236}">
                        <a16:creationId xmlns:a16="http://schemas.microsoft.com/office/drawing/2014/main" id="{7A4590D1-F04C-22EC-35C4-F78CE4E0E6B9}"/>
                      </a:ext>
                    </a:extLst>
                  </p:cNvPr>
                  <p:cNvSpPr/>
                  <p:nvPr/>
                </p:nvSpPr>
                <p:spPr>
                  <a:xfrm>
                    <a:off x="8752758" y="2958868"/>
                    <a:ext cx="932688" cy="80111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0" name="Étiquette 85">
                    <a:extLst>
                      <a:ext uri="{FF2B5EF4-FFF2-40B4-BE49-F238E27FC236}">
                        <a16:creationId xmlns:a16="http://schemas.microsoft.com/office/drawing/2014/main" id="{F739FD5D-2F18-D281-72F1-8488427C32BC}"/>
                      </a:ext>
                    </a:extLst>
                  </p:cNvPr>
                  <p:cNvSpPr/>
                  <p:nvPr/>
                </p:nvSpPr>
                <p:spPr>
                  <a:xfrm rot="10800000">
                    <a:off x="8749656" y="2567837"/>
                    <a:ext cx="934753" cy="1185009"/>
                  </a:xfrm>
                  <a:prstGeom prst="plaque">
                    <a:avLst>
                      <a:gd name="adj" fmla="val 363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1" name="Rectangle 700">
                    <a:extLst>
                      <a:ext uri="{FF2B5EF4-FFF2-40B4-BE49-F238E27FC236}">
                        <a16:creationId xmlns:a16="http://schemas.microsoft.com/office/drawing/2014/main" id="{DD0CB9B8-349A-C133-6748-8A1587B4F286}"/>
                      </a:ext>
                    </a:extLst>
                  </p:cNvPr>
                  <p:cNvSpPr/>
                  <p:nvPr/>
                </p:nvSpPr>
                <p:spPr>
                  <a:xfrm rot="10800000">
                    <a:off x="9121626" y="2725119"/>
                    <a:ext cx="242808" cy="10350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2" name="AutoShape 1">
                    <a:extLst>
                      <a:ext uri="{FF2B5EF4-FFF2-40B4-BE49-F238E27FC236}">
                        <a16:creationId xmlns:a16="http://schemas.microsoft.com/office/drawing/2014/main" id="{447F0529-B0DD-62E7-2ED0-71B2964A01DD}"/>
                      </a:ext>
                    </a:extLst>
                  </p:cNvPr>
                  <p:cNvSpPr>
                    <a:spLocks/>
                  </p:cNvSpPr>
                  <p:nvPr/>
                </p:nvSpPr>
                <p:spPr bwMode="auto">
                  <a:xfrm rot="10750041">
                    <a:off x="9212151" y="323285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03" name="AutoShape 2">
                    <a:extLst>
                      <a:ext uri="{FF2B5EF4-FFF2-40B4-BE49-F238E27FC236}">
                        <a16:creationId xmlns:a16="http://schemas.microsoft.com/office/drawing/2014/main" id="{A0D9631E-3299-1540-DCDF-327694DF639C}"/>
                      </a:ext>
                    </a:extLst>
                  </p:cNvPr>
                  <p:cNvSpPr>
                    <a:spLocks/>
                  </p:cNvSpPr>
                  <p:nvPr/>
                </p:nvSpPr>
                <p:spPr bwMode="auto">
                  <a:xfrm rot="11117531">
                    <a:off x="9233154" y="324857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04" name="AutoShape 1">
                    <a:extLst>
                      <a:ext uri="{FF2B5EF4-FFF2-40B4-BE49-F238E27FC236}">
                        <a16:creationId xmlns:a16="http://schemas.microsoft.com/office/drawing/2014/main" id="{455C1D55-91B9-A63B-6718-FBFDA9CA13B6}"/>
                      </a:ext>
                    </a:extLst>
                  </p:cNvPr>
                  <p:cNvSpPr>
                    <a:spLocks/>
                  </p:cNvSpPr>
                  <p:nvPr/>
                </p:nvSpPr>
                <p:spPr bwMode="auto">
                  <a:xfrm rot="10750041">
                    <a:off x="9172690" y="301704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05" name="AutoShape 2">
                    <a:extLst>
                      <a:ext uri="{FF2B5EF4-FFF2-40B4-BE49-F238E27FC236}">
                        <a16:creationId xmlns:a16="http://schemas.microsoft.com/office/drawing/2014/main" id="{91360137-E673-6704-669E-46986BD8EA3A}"/>
                      </a:ext>
                    </a:extLst>
                  </p:cNvPr>
                  <p:cNvSpPr>
                    <a:spLocks/>
                  </p:cNvSpPr>
                  <p:nvPr/>
                </p:nvSpPr>
                <p:spPr bwMode="auto">
                  <a:xfrm rot="11117531">
                    <a:off x="9193693" y="303276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06" name="AutoShape 1">
                    <a:extLst>
                      <a:ext uri="{FF2B5EF4-FFF2-40B4-BE49-F238E27FC236}">
                        <a16:creationId xmlns:a16="http://schemas.microsoft.com/office/drawing/2014/main" id="{3F386438-7120-C0D9-8E43-4D29E5698110}"/>
                      </a:ext>
                    </a:extLst>
                  </p:cNvPr>
                  <p:cNvSpPr>
                    <a:spLocks/>
                  </p:cNvSpPr>
                  <p:nvPr/>
                </p:nvSpPr>
                <p:spPr bwMode="auto">
                  <a:xfrm rot="10750041">
                    <a:off x="9173349" y="284836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07" name="AutoShape 2">
                    <a:extLst>
                      <a:ext uri="{FF2B5EF4-FFF2-40B4-BE49-F238E27FC236}">
                        <a16:creationId xmlns:a16="http://schemas.microsoft.com/office/drawing/2014/main" id="{D3DDC014-7935-7A3C-E17D-1DE4DDD21D40}"/>
                      </a:ext>
                    </a:extLst>
                  </p:cNvPr>
                  <p:cNvSpPr>
                    <a:spLocks/>
                  </p:cNvSpPr>
                  <p:nvPr/>
                </p:nvSpPr>
                <p:spPr bwMode="auto">
                  <a:xfrm rot="11117531">
                    <a:off x="9194352" y="286408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08" name="AutoShape 1">
                    <a:extLst>
                      <a:ext uri="{FF2B5EF4-FFF2-40B4-BE49-F238E27FC236}">
                        <a16:creationId xmlns:a16="http://schemas.microsoft.com/office/drawing/2014/main" id="{9CF0FB09-DA44-EB64-49AE-B9EFB38B1E53}"/>
                      </a:ext>
                    </a:extLst>
                  </p:cNvPr>
                  <p:cNvSpPr>
                    <a:spLocks/>
                  </p:cNvSpPr>
                  <p:nvPr/>
                </p:nvSpPr>
                <p:spPr bwMode="auto">
                  <a:xfrm rot="10750041">
                    <a:off x="9219296" y="275593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09" name="AutoShape 2">
                    <a:extLst>
                      <a:ext uri="{FF2B5EF4-FFF2-40B4-BE49-F238E27FC236}">
                        <a16:creationId xmlns:a16="http://schemas.microsoft.com/office/drawing/2014/main" id="{60676ABB-B1D6-5D9A-CDB7-411883B6A98E}"/>
                      </a:ext>
                    </a:extLst>
                  </p:cNvPr>
                  <p:cNvSpPr>
                    <a:spLocks/>
                  </p:cNvSpPr>
                  <p:nvPr/>
                </p:nvSpPr>
                <p:spPr bwMode="auto">
                  <a:xfrm rot="11117531">
                    <a:off x="9240299" y="277165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10" name="AutoShape 1">
                    <a:extLst>
                      <a:ext uri="{FF2B5EF4-FFF2-40B4-BE49-F238E27FC236}">
                        <a16:creationId xmlns:a16="http://schemas.microsoft.com/office/drawing/2014/main" id="{566EDBC2-5ACB-ACD2-6F16-3AB155D85AE5}"/>
                      </a:ext>
                    </a:extLst>
                  </p:cNvPr>
                  <p:cNvSpPr>
                    <a:spLocks/>
                  </p:cNvSpPr>
                  <p:nvPr/>
                </p:nvSpPr>
                <p:spPr bwMode="auto">
                  <a:xfrm rot="10750041">
                    <a:off x="9257083" y="337676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11" name="AutoShape 2">
                    <a:extLst>
                      <a:ext uri="{FF2B5EF4-FFF2-40B4-BE49-F238E27FC236}">
                        <a16:creationId xmlns:a16="http://schemas.microsoft.com/office/drawing/2014/main" id="{5DC208D4-F68A-B611-9728-A062A0EB0C18}"/>
                      </a:ext>
                    </a:extLst>
                  </p:cNvPr>
                  <p:cNvSpPr>
                    <a:spLocks/>
                  </p:cNvSpPr>
                  <p:nvPr/>
                </p:nvSpPr>
                <p:spPr bwMode="auto">
                  <a:xfrm rot="11117531">
                    <a:off x="9278086" y="337978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12" name="AutoShape 1">
                    <a:extLst>
                      <a:ext uri="{FF2B5EF4-FFF2-40B4-BE49-F238E27FC236}">
                        <a16:creationId xmlns:a16="http://schemas.microsoft.com/office/drawing/2014/main" id="{8360F467-C2AE-4796-E7E6-EE701A6CF585}"/>
                      </a:ext>
                    </a:extLst>
                  </p:cNvPr>
                  <p:cNvSpPr>
                    <a:spLocks/>
                  </p:cNvSpPr>
                  <p:nvPr/>
                </p:nvSpPr>
                <p:spPr bwMode="auto">
                  <a:xfrm rot="10750041">
                    <a:off x="9159188" y="338351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13" name="AutoShape 2">
                    <a:extLst>
                      <a:ext uri="{FF2B5EF4-FFF2-40B4-BE49-F238E27FC236}">
                        <a16:creationId xmlns:a16="http://schemas.microsoft.com/office/drawing/2014/main" id="{6F2E7398-D5DB-EB1C-21F0-D016E416F5F2}"/>
                      </a:ext>
                    </a:extLst>
                  </p:cNvPr>
                  <p:cNvSpPr>
                    <a:spLocks/>
                  </p:cNvSpPr>
                  <p:nvPr/>
                </p:nvSpPr>
                <p:spPr bwMode="auto">
                  <a:xfrm rot="11117531">
                    <a:off x="9180191" y="339923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14" name="AutoShape 1">
                    <a:extLst>
                      <a:ext uri="{FF2B5EF4-FFF2-40B4-BE49-F238E27FC236}">
                        <a16:creationId xmlns:a16="http://schemas.microsoft.com/office/drawing/2014/main" id="{AC9D5D5D-3D2E-1E9D-7107-DD1586E6ABD4}"/>
                      </a:ext>
                    </a:extLst>
                  </p:cNvPr>
                  <p:cNvSpPr>
                    <a:spLocks/>
                  </p:cNvSpPr>
                  <p:nvPr/>
                </p:nvSpPr>
                <p:spPr bwMode="auto">
                  <a:xfrm rot="10750041">
                    <a:off x="9275446" y="286271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15" name="AutoShape 2">
                    <a:extLst>
                      <a:ext uri="{FF2B5EF4-FFF2-40B4-BE49-F238E27FC236}">
                        <a16:creationId xmlns:a16="http://schemas.microsoft.com/office/drawing/2014/main" id="{AEEAA33E-4C7B-EECC-92F8-985351B86CA2}"/>
                      </a:ext>
                    </a:extLst>
                  </p:cNvPr>
                  <p:cNvSpPr>
                    <a:spLocks/>
                  </p:cNvSpPr>
                  <p:nvPr/>
                </p:nvSpPr>
                <p:spPr bwMode="auto">
                  <a:xfrm rot="11117531">
                    <a:off x="9296449" y="287843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16" name="AutoShape 1">
                    <a:extLst>
                      <a:ext uri="{FF2B5EF4-FFF2-40B4-BE49-F238E27FC236}">
                        <a16:creationId xmlns:a16="http://schemas.microsoft.com/office/drawing/2014/main" id="{011306F3-CCF9-DACF-FBA6-F269F2B968AA}"/>
                      </a:ext>
                    </a:extLst>
                  </p:cNvPr>
                  <p:cNvSpPr>
                    <a:spLocks/>
                  </p:cNvSpPr>
                  <p:nvPr/>
                </p:nvSpPr>
                <p:spPr bwMode="auto">
                  <a:xfrm rot="10750041">
                    <a:off x="9258587" y="308500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17" name="AutoShape 2">
                    <a:extLst>
                      <a:ext uri="{FF2B5EF4-FFF2-40B4-BE49-F238E27FC236}">
                        <a16:creationId xmlns:a16="http://schemas.microsoft.com/office/drawing/2014/main" id="{A04BB1FB-96B9-10BC-5D09-97938D347B2C}"/>
                      </a:ext>
                    </a:extLst>
                  </p:cNvPr>
                  <p:cNvSpPr>
                    <a:spLocks/>
                  </p:cNvSpPr>
                  <p:nvPr/>
                </p:nvSpPr>
                <p:spPr bwMode="auto">
                  <a:xfrm rot="11117531">
                    <a:off x="9279590" y="310072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18" name="AutoShape 1">
                    <a:extLst>
                      <a:ext uri="{FF2B5EF4-FFF2-40B4-BE49-F238E27FC236}">
                        <a16:creationId xmlns:a16="http://schemas.microsoft.com/office/drawing/2014/main" id="{97D2E706-A280-3D11-CA0B-4D54559A1147}"/>
                      </a:ext>
                    </a:extLst>
                  </p:cNvPr>
                  <p:cNvSpPr>
                    <a:spLocks/>
                  </p:cNvSpPr>
                  <p:nvPr/>
                </p:nvSpPr>
                <p:spPr bwMode="auto">
                  <a:xfrm rot="10750041">
                    <a:off x="9190960" y="357515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19" name="AutoShape 2">
                    <a:extLst>
                      <a:ext uri="{FF2B5EF4-FFF2-40B4-BE49-F238E27FC236}">
                        <a16:creationId xmlns:a16="http://schemas.microsoft.com/office/drawing/2014/main" id="{5E09355E-FDD2-8677-84D8-5121EC55A1F7}"/>
                      </a:ext>
                    </a:extLst>
                  </p:cNvPr>
                  <p:cNvSpPr>
                    <a:spLocks/>
                  </p:cNvSpPr>
                  <p:nvPr/>
                </p:nvSpPr>
                <p:spPr bwMode="auto">
                  <a:xfrm rot="11117531">
                    <a:off x="9211963" y="359088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20" name="AutoShape 1">
                    <a:extLst>
                      <a:ext uri="{FF2B5EF4-FFF2-40B4-BE49-F238E27FC236}">
                        <a16:creationId xmlns:a16="http://schemas.microsoft.com/office/drawing/2014/main" id="{8AC043B7-0216-2263-6253-DB89A82D3C45}"/>
                      </a:ext>
                    </a:extLst>
                  </p:cNvPr>
                  <p:cNvSpPr>
                    <a:spLocks/>
                  </p:cNvSpPr>
                  <p:nvPr/>
                </p:nvSpPr>
                <p:spPr bwMode="auto">
                  <a:xfrm rot="10750041">
                    <a:off x="9294585" y="34843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21" name="AutoShape 2">
                    <a:extLst>
                      <a:ext uri="{FF2B5EF4-FFF2-40B4-BE49-F238E27FC236}">
                        <a16:creationId xmlns:a16="http://schemas.microsoft.com/office/drawing/2014/main" id="{E24F832D-85C8-C647-E7BE-EC75E954E5EB}"/>
                      </a:ext>
                    </a:extLst>
                  </p:cNvPr>
                  <p:cNvSpPr>
                    <a:spLocks/>
                  </p:cNvSpPr>
                  <p:nvPr/>
                </p:nvSpPr>
                <p:spPr bwMode="auto">
                  <a:xfrm rot="11117531">
                    <a:off x="9315588" y="35000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22" name="AutoShape 1">
                    <a:extLst>
                      <a:ext uri="{FF2B5EF4-FFF2-40B4-BE49-F238E27FC236}">
                        <a16:creationId xmlns:a16="http://schemas.microsoft.com/office/drawing/2014/main" id="{A36DEA86-919B-6614-07FA-08981BC4D086}"/>
                      </a:ext>
                    </a:extLst>
                  </p:cNvPr>
                  <p:cNvSpPr>
                    <a:spLocks/>
                  </p:cNvSpPr>
                  <p:nvPr/>
                </p:nvSpPr>
                <p:spPr bwMode="auto">
                  <a:xfrm rot="10750041">
                    <a:off x="9187726" y="259700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23" name="AutoShape 2">
                    <a:extLst>
                      <a:ext uri="{FF2B5EF4-FFF2-40B4-BE49-F238E27FC236}">
                        <a16:creationId xmlns:a16="http://schemas.microsoft.com/office/drawing/2014/main" id="{D52A9F98-5ADE-436B-D900-87CC9A37825B}"/>
                      </a:ext>
                    </a:extLst>
                  </p:cNvPr>
                  <p:cNvSpPr>
                    <a:spLocks/>
                  </p:cNvSpPr>
                  <p:nvPr/>
                </p:nvSpPr>
                <p:spPr bwMode="auto">
                  <a:xfrm rot="11117531">
                    <a:off x="9208729" y="261272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724" name="Group 723">
                    <a:extLst>
                      <a:ext uri="{FF2B5EF4-FFF2-40B4-BE49-F238E27FC236}">
                        <a16:creationId xmlns:a16="http://schemas.microsoft.com/office/drawing/2014/main" id="{C79128C8-55D2-5E92-3943-A502F19A2922}"/>
                      </a:ext>
                    </a:extLst>
                  </p:cNvPr>
                  <p:cNvGrpSpPr/>
                  <p:nvPr/>
                </p:nvGrpSpPr>
                <p:grpSpPr>
                  <a:xfrm>
                    <a:off x="9461981" y="3588719"/>
                    <a:ext cx="71183" cy="82738"/>
                    <a:chOff x="3242360" y="3002985"/>
                    <a:chExt cx="71183" cy="82738"/>
                  </a:xfrm>
                </p:grpSpPr>
                <p:sp>
                  <p:nvSpPr>
                    <p:cNvPr id="823" name="AutoShape 1">
                      <a:extLst>
                        <a:ext uri="{FF2B5EF4-FFF2-40B4-BE49-F238E27FC236}">
                          <a16:creationId xmlns:a16="http://schemas.microsoft.com/office/drawing/2014/main" id="{D9BA08EE-5CE6-FA70-5ECD-75A30CA267C3}"/>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24" name="AutoShape 2">
                      <a:extLst>
                        <a:ext uri="{FF2B5EF4-FFF2-40B4-BE49-F238E27FC236}">
                          <a16:creationId xmlns:a16="http://schemas.microsoft.com/office/drawing/2014/main" id="{EAC1B47C-AB6D-AA2C-B5A1-CD1D7C2B0102}"/>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725" name="AutoShape 1">
                    <a:extLst>
                      <a:ext uri="{FF2B5EF4-FFF2-40B4-BE49-F238E27FC236}">
                        <a16:creationId xmlns:a16="http://schemas.microsoft.com/office/drawing/2014/main" id="{9E788D7A-060C-F623-B079-7E69C2F0D642}"/>
                      </a:ext>
                    </a:extLst>
                  </p:cNvPr>
                  <p:cNvSpPr>
                    <a:spLocks/>
                  </p:cNvSpPr>
                  <p:nvPr/>
                </p:nvSpPr>
                <p:spPr bwMode="auto">
                  <a:xfrm rot="10750041">
                    <a:off x="9274008" y="365769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26" name="AutoShape 2">
                    <a:extLst>
                      <a:ext uri="{FF2B5EF4-FFF2-40B4-BE49-F238E27FC236}">
                        <a16:creationId xmlns:a16="http://schemas.microsoft.com/office/drawing/2014/main" id="{D0B6BD00-9F00-7806-E5BB-A37BD05B5C89}"/>
                      </a:ext>
                    </a:extLst>
                  </p:cNvPr>
                  <p:cNvSpPr>
                    <a:spLocks/>
                  </p:cNvSpPr>
                  <p:nvPr/>
                </p:nvSpPr>
                <p:spPr bwMode="auto">
                  <a:xfrm rot="11117531">
                    <a:off x="9295011" y="367341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27" name="AutoShape 1">
                    <a:extLst>
                      <a:ext uri="{FF2B5EF4-FFF2-40B4-BE49-F238E27FC236}">
                        <a16:creationId xmlns:a16="http://schemas.microsoft.com/office/drawing/2014/main" id="{846778EA-FFD1-585E-9D14-5AC093BDA45C}"/>
                      </a:ext>
                    </a:extLst>
                  </p:cNvPr>
                  <p:cNvSpPr>
                    <a:spLocks/>
                  </p:cNvSpPr>
                  <p:nvPr/>
                </p:nvSpPr>
                <p:spPr bwMode="auto">
                  <a:xfrm rot="10750041">
                    <a:off x="8847925" y="34139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28" name="AutoShape 2">
                    <a:extLst>
                      <a:ext uri="{FF2B5EF4-FFF2-40B4-BE49-F238E27FC236}">
                        <a16:creationId xmlns:a16="http://schemas.microsoft.com/office/drawing/2014/main" id="{BA5306D8-2B5A-3AA3-6975-D75E216F463F}"/>
                      </a:ext>
                    </a:extLst>
                  </p:cNvPr>
                  <p:cNvSpPr>
                    <a:spLocks/>
                  </p:cNvSpPr>
                  <p:nvPr/>
                </p:nvSpPr>
                <p:spPr bwMode="auto">
                  <a:xfrm rot="11117531">
                    <a:off x="8868928" y="34296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29" name="AutoShape 1">
                    <a:extLst>
                      <a:ext uri="{FF2B5EF4-FFF2-40B4-BE49-F238E27FC236}">
                        <a16:creationId xmlns:a16="http://schemas.microsoft.com/office/drawing/2014/main" id="{B57C65C0-6186-BE2C-4FFF-36C05FA991F1}"/>
                      </a:ext>
                    </a:extLst>
                  </p:cNvPr>
                  <p:cNvSpPr>
                    <a:spLocks/>
                  </p:cNvSpPr>
                  <p:nvPr/>
                </p:nvSpPr>
                <p:spPr bwMode="auto">
                  <a:xfrm rot="10750041">
                    <a:off x="9087354" y="363884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30" name="AutoShape 2">
                    <a:extLst>
                      <a:ext uri="{FF2B5EF4-FFF2-40B4-BE49-F238E27FC236}">
                        <a16:creationId xmlns:a16="http://schemas.microsoft.com/office/drawing/2014/main" id="{235833C1-4693-CD4C-89DF-0D8FC0DA4EBD}"/>
                      </a:ext>
                    </a:extLst>
                  </p:cNvPr>
                  <p:cNvSpPr>
                    <a:spLocks/>
                  </p:cNvSpPr>
                  <p:nvPr/>
                </p:nvSpPr>
                <p:spPr bwMode="auto">
                  <a:xfrm rot="11117531">
                    <a:off x="9108357" y="365456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731" name="Group 730">
                    <a:extLst>
                      <a:ext uri="{FF2B5EF4-FFF2-40B4-BE49-F238E27FC236}">
                        <a16:creationId xmlns:a16="http://schemas.microsoft.com/office/drawing/2014/main" id="{1FD26BB1-D414-5278-75EF-9A307E0BF4BD}"/>
                      </a:ext>
                    </a:extLst>
                  </p:cNvPr>
                  <p:cNvGrpSpPr/>
                  <p:nvPr/>
                </p:nvGrpSpPr>
                <p:grpSpPr>
                  <a:xfrm>
                    <a:off x="8848301" y="3662269"/>
                    <a:ext cx="71183" cy="82738"/>
                    <a:chOff x="3242360" y="3002985"/>
                    <a:chExt cx="71183" cy="82738"/>
                  </a:xfrm>
                </p:grpSpPr>
                <p:sp>
                  <p:nvSpPr>
                    <p:cNvPr id="821" name="AutoShape 1">
                      <a:extLst>
                        <a:ext uri="{FF2B5EF4-FFF2-40B4-BE49-F238E27FC236}">
                          <a16:creationId xmlns:a16="http://schemas.microsoft.com/office/drawing/2014/main" id="{4B1AD1A7-D47A-2AB8-76C8-C9FAA36389E6}"/>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22" name="AutoShape 2">
                      <a:extLst>
                        <a:ext uri="{FF2B5EF4-FFF2-40B4-BE49-F238E27FC236}">
                          <a16:creationId xmlns:a16="http://schemas.microsoft.com/office/drawing/2014/main" id="{826431EF-A200-B6FA-51CD-978C7941E546}"/>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732" name="AutoShape 1">
                    <a:extLst>
                      <a:ext uri="{FF2B5EF4-FFF2-40B4-BE49-F238E27FC236}">
                        <a16:creationId xmlns:a16="http://schemas.microsoft.com/office/drawing/2014/main" id="{D69326C5-BD82-F4A1-9AE5-113D5D84F0FC}"/>
                      </a:ext>
                    </a:extLst>
                  </p:cNvPr>
                  <p:cNvSpPr>
                    <a:spLocks/>
                  </p:cNvSpPr>
                  <p:nvPr/>
                </p:nvSpPr>
                <p:spPr bwMode="auto">
                  <a:xfrm rot="10750041">
                    <a:off x="9052206" y="348914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33" name="AutoShape 2">
                    <a:extLst>
                      <a:ext uri="{FF2B5EF4-FFF2-40B4-BE49-F238E27FC236}">
                        <a16:creationId xmlns:a16="http://schemas.microsoft.com/office/drawing/2014/main" id="{BD14EC46-BE47-3413-ABF2-1BEA64AED168}"/>
                      </a:ext>
                    </a:extLst>
                  </p:cNvPr>
                  <p:cNvSpPr>
                    <a:spLocks/>
                  </p:cNvSpPr>
                  <p:nvPr/>
                </p:nvSpPr>
                <p:spPr bwMode="auto">
                  <a:xfrm rot="11117531">
                    <a:off x="9073209" y="350486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34" name="AutoShape 1">
                    <a:extLst>
                      <a:ext uri="{FF2B5EF4-FFF2-40B4-BE49-F238E27FC236}">
                        <a16:creationId xmlns:a16="http://schemas.microsoft.com/office/drawing/2014/main" id="{DEFAEC13-A9BE-0246-9E3D-D3B1EF191656}"/>
                      </a:ext>
                    </a:extLst>
                  </p:cNvPr>
                  <p:cNvSpPr>
                    <a:spLocks/>
                  </p:cNvSpPr>
                  <p:nvPr/>
                </p:nvSpPr>
                <p:spPr bwMode="auto">
                  <a:xfrm rot="10750041">
                    <a:off x="8934370" y="348715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35" name="AutoShape 2">
                    <a:extLst>
                      <a:ext uri="{FF2B5EF4-FFF2-40B4-BE49-F238E27FC236}">
                        <a16:creationId xmlns:a16="http://schemas.microsoft.com/office/drawing/2014/main" id="{CE460405-1469-49C1-D8AA-B795D298271B}"/>
                      </a:ext>
                    </a:extLst>
                  </p:cNvPr>
                  <p:cNvSpPr>
                    <a:spLocks/>
                  </p:cNvSpPr>
                  <p:nvPr/>
                </p:nvSpPr>
                <p:spPr bwMode="auto">
                  <a:xfrm rot="11117531">
                    <a:off x="8955373" y="350288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36" name="AutoShape 1">
                    <a:extLst>
                      <a:ext uri="{FF2B5EF4-FFF2-40B4-BE49-F238E27FC236}">
                        <a16:creationId xmlns:a16="http://schemas.microsoft.com/office/drawing/2014/main" id="{52033DC4-4C1C-7A71-3D1B-322C1F80977E}"/>
                      </a:ext>
                    </a:extLst>
                  </p:cNvPr>
                  <p:cNvSpPr>
                    <a:spLocks/>
                  </p:cNvSpPr>
                  <p:nvPr/>
                </p:nvSpPr>
                <p:spPr bwMode="auto">
                  <a:xfrm rot="10750041">
                    <a:off x="8972243" y="3619662"/>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37" name="AutoShape 2">
                    <a:extLst>
                      <a:ext uri="{FF2B5EF4-FFF2-40B4-BE49-F238E27FC236}">
                        <a16:creationId xmlns:a16="http://schemas.microsoft.com/office/drawing/2014/main" id="{4AE99423-9EC8-6A8E-2B0C-6772E99958F5}"/>
                      </a:ext>
                    </a:extLst>
                  </p:cNvPr>
                  <p:cNvSpPr>
                    <a:spLocks/>
                  </p:cNvSpPr>
                  <p:nvPr/>
                </p:nvSpPr>
                <p:spPr bwMode="auto">
                  <a:xfrm rot="11117531">
                    <a:off x="8993246" y="3635383"/>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38" name="AutoShape 1">
                    <a:extLst>
                      <a:ext uri="{FF2B5EF4-FFF2-40B4-BE49-F238E27FC236}">
                        <a16:creationId xmlns:a16="http://schemas.microsoft.com/office/drawing/2014/main" id="{89379283-0E78-E976-F560-4518A1EEAC19}"/>
                      </a:ext>
                    </a:extLst>
                  </p:cNvPr>
                  <p:cNvSpPr>
                    <a:spLocks/>
                  </p:cNvSpPr>
                  <p:nvPr/>
                </p:nvSpPr>
                <p:spPr bwMode="auto">
                  <a:xfrm rot="10750041">
                    <a:off x="9317926" y="2877862"/>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39" name="AutoShape 2">
                    <a:extLst>
                      <a:ext uri="{FF2B5EF4-FFF2-40B4-BE49-F238E27FC236}">
                        <a16:creationId xmlns:a16="http://schemas.microsoft.com/office/drawing/2014/main" id="{9B03E6C8-DB2F-5B95-138E-86A7EABF5C4F}"/>
                      </a:ext>
                    </a:extLst>
                  </p:cNvPr>
                  <p:cNvSpPr>
                    <a:spLocks/>
                  </p:cNvSpPr>
                  <p:nvPr/>
                </p:nvSpPr>
                <p:spPr bwMode="auto">
                  <a:xfrm rot="11117531">
                    <a:off x="9338929" y="2893583"/>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40" name="AutoShape 1">
                    <a:extLst>
                      <a:ext uri="{FF2B5EF4-FFF2-40B4-BE49-F238E27FC236}">
                        <a16:creationId xmlns:a16="http://schemas.microsoft.com/office/drawing/2014/main" id="{8000023F-F651-ED0A-ACCB-929FAAA73A82}"/>
                      </a:ext>
                    </a:extLst>
                  </p:cNvPr>
                  <p:cNvSpPr>
                    <a:spLocks/>
                  </p:cNvSpPr>
                  <p:nvPr/>
                </p:nvSpPr>
                <p:spPr bwMode="auto">
                  <a:xfrm rot="10750041">
                    <a:off x="9362858" y="302177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41" name="AutoShape 2">
                    <a:extLst>
                      <a:ext uri="{FF2B5EF4-FFF2-40B4-BE49-F238E27FC236}">
                        <a16:creationId xmlns:a16="http://schemas.microsoft.com/office/drawing/2014/main" id="{14A9DAA2-0199-AF94-E4E1-2F976C8FBA3D}"/>
                      </a:ext>
                    </a:extLst>
                  </p:cNvPr>
                  <p:cNvSpPr>
                    <a:spLocks/>
                  </p:cNvSpPr>
                  <p:nvPr/>
                </p:nvSpPr>
                <p:spPr bwMode="auto">
                  <a:xfrm rot="11117531">
                    <a:off x="9383861" y="303749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42" name="AutoShape 1">
                    <a:extLst>
                      <a:ext uri="{FF2B5EF4-FFF2-40B4-BE49-F238E27FC236}">
                        <a16:creationId xmlns:a16="http://schemas.microsoft.com/office/drawing/2014/main" id="{5322C6D9-2F49-5E1F-626D-77108E26C36E}"/>
                      </a:ext>
                    </a:extLst>
                  </p:cNvPr>
                  <p:cNvSpPr>
                    <a:spLocks/>
                  </p:cNvSpPr>
                  <p:nvPr/>
                </p:nvSpPr>
                <p:spPr bwMode="auto">
                  <a:xfrm rot="10750041">
                    <a:off x="9264963" y="302852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43" name="AutoShape 2">
                    <a:extLst>
                      <a:ext uri="{FF2B5EF4-FFF2-40B4-BE49-F238E27FC236}">
                        <a16:creationId xmlns:a16="http://schemas.microsoft.com/office/drawing/2014/main" id="{98FA6CFF-0E0F-6537-209F-6A11F16DEC63}"/>
                      </a:ext>
                    </a:extLst>
                  </p:cNvPr>
                  <p:cNvSpPr>
                    <a:spLocks/>
                  </p:cNvSpPr>
                  <p:nvPr/>
                </p:nvSpPr>
                <p:spPr bwMode="auto">
                  <a:xfrm rot="11117531">
                    <a:off x="9285966" y="304424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44" name="AutoShape 1">
                    <a:extLst>
                      <a:ext uri="{FF2B5EF4-FFF2-40B4-BE49-F238E27FC236}">
                        <a16:creationId xmlns:a16="http://schemas.microsoft.com/office/drawing/2014/main" id="{55CE88A1-FB0A-73F7-3FFE-A6A463DD7B13}"/>
                      </a:ext>
                    </a:extLst>
                  </p:cNvPr>
                  <p:cNvSpPr>
                    <a:spLocks/>
                  </p:cNvSpPr>
                  <p:nvPr/>
                </p:nvSpPr>
                <p:spPr bwMode="auto">
                  <a:xfrm rot="10750041">
                    <a:off x="9296735" y="32201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45" name="AutoShape 2">
                    <a:extLst>
                      <a:ext uri="{FF2B5EF4-FFF2-40B4-BE49-F238E27FC236}">
                        <a16:creationId xmlns:a16="http://schemas.microsoft.com/office/drawing/2014/main" id="{8622C531-D004-B7DF-540C-98A56B703B3F}"/>
                      </a:ext>
                    </a:extLst>
                  </p:cNvPr>
                  <p:cNvSpPr>
                    <a:spLocks/>
                  </p:cNvSpPr>
                  <p:nvPr/>
                </p:nvSpPr>
                <p:spPr bwMode="auto">
                  <a:xfrm rot="11117531">
                    <a:off x="9317738" y="32358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46" name="AutoShape 1">
                    <a:extLst>
                      <a:ext uri="{FF2B5EF4-FFF2-40B4-BE49-F238E27FC236}">
                        <a16:creationId xmlns:a16="http://schemas.microsoft.com/office/drawing/2014/main" id="{788A99F0-73BD-0F6E-9516-E59E0DD6B301}"/>
                      </a:ext>
                    </a:extLst>
                  </p:cNvPr>
                  <p:cNvSpPr>
                    <a:spLocks/>
                  </p:cNvSpPr>
                  <p:nvPr/>
                </p:nvSpPr>
                <p:spPr bwMode="auto">
                  <a:xfrm rot="10750041">
                    <a:off x="9400360" y="314208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47" name="AutoShape 2">
                    <a:extLst>
                      <a:ext uri="{FF2B5EF4-FFF2-40B4-BE49-F238E27FC236}">
                        <a16:creationId xmlns:a16="http://schemas.microsoft.com/office/drawing/2014/main" id="{9AB74610-0F43-A52B-FAF8-E68FCF26B0C1}"/>
                      </a:ext>
                    </a:extLst>
                  </p:cNvPr>
                  <p:cNvSpPr>
                    <a:spLocks/>
                  </p:cNvSpPr>
                  <p:nvPr/>
                </p:nvSpPr>
                <p:spPr bwMode="auto">
                  <a:xfrm rot="11117531">
                    <a:off x="9421363" y="315780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748" name="Group 747">
                    <a:extLst>
                      <a:ext uri="{FF2B5EF4-FFF2-40B4-BE49-F238E27FC236}">
                        <a16:creationId xmlns:a16="http://schemas.microsoft.com/office/drawing/2014/main" id="{9B68761C-1CEE-B91A-03AA-0F47713D5923}"/>
                      </a:ext>
                    </a:extLst>
                  </p:cNvPr>
                  <p:cNvGrpSpPr/>
                  <p:nvPr/>
                </p:nvGrpSpPr>
                <p:grpSpPr>
                  <a:xfrm>
                    <a:off x="9567756" y="3246430"/>
                    <a:ext cx="71183" cy="82738"/>
                    <a:chOff x="3242360" y="3002985"/>
                    <a:chExt cx="71183" cy="82738"/>
                  </a:xfrm>
                </p:grpSpPr>
                <p:sp>
                  <p:nvSpPr>
                    <p:cNvPr id="819" name="AutoShape 1">
                      <a:extLst>
                        <a:ext uri="{FF2B5EF4-FFF2-40B4-BE49-F238E27FC236}">
                          <a16:creationId xmlns:a16="http://schemas.microsoft.com/office/drawing/2014/main" id="{2ECE81E8-64EF-4761-4D55-7CA65A508077}"/>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20" name="AutoShape 2">
                      <a:extLst>
                        <a:ext uri="{FF2B5EF4-FFF2-40B4-BE49-F238E27FC236}">
                          <a16:creationId xmlns:a16="http://schemas.microsoft.com/office/drawing/2014/main" id="{EBB68F0B-21BF-AF14-A027-2C7CAF51730B}"/>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749" name="AutoShape 1">
                    <a:extLst>
                      <a:ext uri="{FF2B5EF4-FFF2-40B4-BE49-F238E27FC236}">
                        <a16:creationId xmlns:a16="http://schemas.microsoft.com/office/drawing/2014/main" id="{4D7C3D94-17A5-CEEE-DF2E-A086A1603AA1}"/>
                      </a:ext>
                    </a:extLst>
                  </p:cNvPr>
                  <p:cNvSpPr>
                    <a:spLocks/>
                  </p:cNvSpPr>
                  <p:nvPr/>
                </p:nvSpPr>
                <p:spPr bwMode="auto">
                  <a:xfrm rot="10750041">
                    <a:off x="9379783" y="331540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50" name="AutoShape 2">
                    <a:extLst>
                      <a:ext uri="{FF2B5EF4-FFF2-40B4-BE49-F238E27FC236}">
                        <a16:creationId xmlns:a16="http://schemas.microsoft.com/office/drawing/2014/main" id="{612EC51C-4709-E8F2-EC20-05B7C6B16917}"/>
                      </a:ext>
                    </a:extLst>
                  </p:cNvPr>
                  <p:cNvSpPr>
                    <a:spLocks/>
                  </p:cNvSpPr>
                  <p:nvPr/>
                </p:nvSpPr>
                <p:spPr bwMode="auto">
                  <a:xfrm rot="11117531">
                    <a:off x="9400786" y="333112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51" name="AutoShape 1">
                    <a:extLst>
                      <a:ext uri="{FF2B5EF4-FFF2-40B4-BE49-F238E27FC236}">
                        <a16:creationId xmlns:a16="http://schemas.microsoft.com/office/drawing/2014/main" id="{C096C460-E94D-9771-E552-C5C490904228}"/>
                      </a:ext>
                    </a:extLst>
                  </p:cNvPr>
                  <p:cNvSpPr>
                    <a:spLocks/>
                  </p:cNvSpPr>
                  <p:nvPr/>
                </p:nvSpPr>
                <p:spPr bwMode="auto">
                  <a:xfrm rot="10750041">
                    <a:off x="8953700" y="305898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52" name="AutoShape 2">
                    <a:extLst>
                      <a:ext uri="{FF2B5EF4-FFF2-40B4-BE49-F238E27FC236}">
                        <a16:creationId xmlns:a16="http://schemas.microsoft.com/office/drawing/2014/main" id="{D1248D13-7E3F-2D9E-1341-54E9C4DA2A70}"/>
                      </a:ext>
                    </a:extLst>
                  </p:cNvPr>
                  <p:cNvSpPr>
                    <a:spLocks/>
                  </p:cNvSpPr>
                  <p:nvPr/>
                </p:nvSpPr>
                <p:spPr bwMode="auto">
                  <a:xfrm rot="11117531">
                    <a:off x="8974703" y="307470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53" name="AutoShape 1">
                    <a:extLst>
                      <a:ext uri="{FF2B5EF4-FFF2-40B4-BE49-F238E27FC236}">
                        <a16:creationId xmlns:a16="http://schemas.microsoft.com/office/drawing/2014/main" id="{F129C503-FBA6-4EF1-AB43-6471292238E8}"/>
                      </a:ext>
                    </a:extLst>
                  </p:cNvPr>
                  <p:cNvSpPr>
                    <a:spLocks/>
                  </p:cNvSpPr>
                  <p:nvPr/>
                </p:nvSpPr>
                <p:spPr bwMode="auto">
                  <a:xfrm rot="10750041">
                    <a:off x="9193129" y="328385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54" name="AutoShape 2">
                    <a:extLst>
                      <a:ext uri="{FF2B5EF4-FFF2-40B4-BE49-F238E27FC236}">
                        <a16:creationId xmlns:a16="http://schemas.microsoft.com/office/drawing/2014/main" id="{A8B34A0F-F339-70D7-496D-15E7DAE9816C}"/>
                      </a:ext>
                    </a:extLst>
                  </p:cNvPr>
                  <p:cNvSpPr>
                    <a:spLocks/>
                  </p:cNvSpPr>
                  <p:nvPr/>
                </p:nvSpPr>
                <p:spPr bwMode="auto">
                  <a:xfrm rot="11117531">
                    <a:off x="9214132" y="329957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755" name="Group 754">
                    <a:extLst>
                      <a:ext uri="{FF2B5EF4-FFF2-40B4-BE49-F238E27FC236}">
                        <a16:creationId xmlns:a16="http://schemas.microsoft.com/office/drawing/2014/main" id="{11B38F2A-DBB1-C86A-D4D3-DE8088001A33}"/>
                      </a:ext>
                    </a:extLst>
                  </p:cNvPr>
                  <p:cNvGrpSpPr/>
                  <p:nvPr/>
                </p:nvGrpSpPr>
                <p:grpSpPr>
                  <a:xfrm>
                    <a:off x="8954076" y="3307280"/>
                    <a:ext cx="71183" cy="82738"/>
                    <a:chOff x="3242360" y="3002985"/>
                    <a:chExt cx="71183" cy="82738"/>
                  </a:xfrm>
                </p:grpSpPr>
                <p:sp>
                  <p:nvSpPr>
                    <p:cNvPr id="817" name="AutoShape 1">
                      <a:extLst>
                        <a:ext uri="{FF2B5EF4-FFF2-40B4-BE49-F238E27FC236}">
                          <a16:creationId xmlns:a16="http://schemas.microsoft.com/office/drawing/2014/main" id="{BCBAAC7D-1D88-ABA4-E2B8-15A1C28ED80F}"/>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18" name="AutoShape 2">
                      <a:extLst>
                        <a:ext uri="{FF2B5EF4-FFF2-40B4-BE49-F238E27FC236}">
                          <a16:creationId xmlns:a16="http://schemas.microsoft.com/office/drawing/2014/main" id="{0929CDE0-DC3F-9B36-BAFF-12DB055B8FF2}"/>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756" name="AutoShape 1">
                    <a:extLst>
                      <a:ext uri="{FF2B5EF4-FFF2-40B4-BE49-F238E27FC236}">
                        <a16:creationId xmlns:a16="http://schemas.microsoft.com/office/drawing/2014/main" id="{52A01247-A1BD-35C6-F7B1-F1478AF9AE92}"/>
                      </a:ext>
                    </a:extLst>
                  </p:cNvPr>
                  <p:cNvSpPr>
                    <a:spLocks/>
                  </p:cNvSpPr>
                  <p:nvPr/>
                </p:nvSpPr>
                <p:spPr bwMode="auto">
                  <a:xfrm rot="10750041">
                    <a:off x="9157981" y="313415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57" name="AutoShape 2">
                    <a:extLst>
                      <a:ext uri="{FF2B5EF4-FFF2-40B4-BE49-F238E27FC236}">
                        <a16:creationId xmlns:a16="http://schemas.microsoft.com/office/drawing/2014/main" id="{D42B3CF6-A0BE-7532-78C8-470016ADED81}"/>
                      </a:ext>
                    </a:extLst>
                  </p:cNvPr>
                  <p:cNvSpPr>
                    <a:spLocks/>
                  </p:cNvSpPr>
                  <p:nvPr/>
                </p:nvSpPr>
                <p:spPr bwMode="auto">
                  <a:xfrm rot="11117531">
                    <a:off x="9178984" y="314987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58" name="AutoShape 1">
                    <a:extLst>
                      <a:ext uri="{FF2B5EF4-FFF2-40B4-BE49-F238E27FC236}">
                        <a16:creationId xmlns:a16="http://schemas.microsoft.com/office/drawing/2014/main" id="{CD892005-76CF-E1A1-C164-64EE3164715F}"/>
                      </a:ext>
                    </a:extLst>
                  </p:cNvPr>
                  <p:cNvSpPr>
                    <a:spLocks/>
                  </p:cNvSpPr>
                  <p:nvPr/>
                </p:nvSpPr>
                <p:spPr bwMode="auto">
                  <a:xfrm rot="10750041">
                    <a:off x="9040145" y="313217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59" name="AutoShape 2">
                    <a:extLst>
                      <a:ext uri="{FF2B5EF4-FFF2-40B4-BE49-F238E27FC236}">
                        <a16:creationId xmlns:a16="http://schemas.microsoft.com/office/drawing/2014/main" id="{C9B2CA6F-1A0D-0DD5-BDF7-3A5F2741E3B5}"/>
                      </a:ext>
                    </a:extLst>
                  </p:cNvPr>
                  <p:cNvSpPr>
                    <a:spLocks/>
                  </p:cNvSpPr>
                  <p:nvPr/>
                </p:nvSpPr>
                <p:spPr bwMode="auto">
                  <a:xfrm rot="11117531">
                    <a:off x="9061148" y="314789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60" name="AutoShape 1">
                    <a:extLst>
                      <a:ext uri="{FF2B5EF4-FFF2-40B4-BE49-F238E27FC236}">
                        <a16:creationId xmlns:a16="http://schemas.microsoft.com/office/drawing/2014/main" id="{2BF012D1-FE24-68C2-7985-7887527CC0CE}"/>
                      </a:ext>
                    </a:extLst>
                  </p:cNvPr>
                  <p:cNvSpPr>
                    <a:spLocks/>
                  </p:cNvSpPr>
                  <p:nvPr/>
                </p:nvSpPr>
                <p:spPr bwMode="auto">
                  <a:xfrm rot="10750041">
                    <a:off x="9078018" y="326467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61" name="AutoShape 2">
                    <a:extLst>
                      <a:ext uri="{FF2B5EF4-FFF2-40B4-BE49-F238E27FC236}">
                        <a16:creationId xmlns:a16="http://schemas.microsoft.com/office/drawing/2014/main" id="{9054471F-A147-0FF1-A775-EF2C0CEA0210}"/>
                      </a:ext>
                    </a:extLst>
                  </p:cNvPr>
                  <p:cNvSpPr>
                    <a:spLocks/>
                  </p:cNvSpPr>
                  <p:nvPr/>
                </p:nvSpPr>
                <p:spPr bwMode="auto">
                  <a:xfrm rot="11117531">
                    <a:off x="9099021" y="328039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62" name="AutoShape 1">
                    <a:extLst>
                      <a:ext uri="{FF2B5EF4-FFF2-40B4-BE49-F238E27FC236}">
                        <a16:creationId xmlns:a16="http://schemas.microsoft.com/office/drawing/2014/main" id="{1BA495FC-8567-0608-BBCE-E0C014D2C138}"/>
                      </a:ext>
                    </a:extLst>
                  </p:cNvPr>
                  <p:cNvSpPr>
                    <a:spLocks/>
                  </p:cNvSpPr>
                  <p:nvPr/>
                </p:nvSpPr>
                <p:spPr bwMode="auto">
                  <a:xfrm rot="10750041">
                    <a:off x="9353083" y="325580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63" name="AutoShape 2">
                    <a:extLst>
                      <a:ext uri="{FF2B5EF4-FFF2-40B4-BE49-F238E27FC236}">
                        <a16:creationId xmlns:a16="http://schemas.microsoft.com/office/drawing/2014/main" id="{DFD290AD-388E-1DDF-3DEB-FB87CC1CEB41}"/>
                      </a:ext>
                    </a:extLst>
                  </p:cNvPr>
                  <p:cNvSpPr>
                    <a:spLocks/>
                  </p:cNvSpPr>
                  <p:nvPr/>
                </p:nvSpPr>
                <p:spPr bwMode="auto">
                  <a:xfrm rot="11117531">
                    <a:off x="9374086" y="327152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64" name="AutoShape 1">
                    <a:extLst>
                      <a:ext uri="{FF2B5EF4-FFF2-40B4-BE49-F238E27FC236}">
                        <a16:creationId xmlns:a16="http://schemas.microsoft.com/office/drawing/2014/main" id="{00080EC7-4395-4244-7D39-074DA95ADF59}"/>
                      </a:ext>
                    </a:extLst>
                  </p:cNvPr>
                  <p:cNvSpPr>
                    <a:spLocks/>
                  </p:cNvSpPr>
                  <p:nvPr/>
                </p:nvSpPr>
                <p:spPr bwMode="auto">
                  <a:xfrm rot="10750041">
                    <a:off x="9398015" y="3387020"/>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65" name="AutoShape 2">
                    <a:extLst>
                      <a:ext uri="{FF2B5EF4-FFF2-40B4-BE49-F238E27FC236}">
                        <a16:creationId xmlns:a16="http://schemas.microsoft.com/office/drawing/2014/main" id="{7E2F6E13-F0C9-C5B2-49F3-68DB57C77EE6}"/>
                      </a:ext>
                    </a:extLst>
                  </p:cNvPr>
                  <p:cNvSpPr>
                    <a:spLocks/>
                  </p:cNvSpPr>
                  <p:nvPr/>
                </p:nvSpPr>
                <p:spPr bwMode="auto">
                  <a:xfrm rot="11117531">
                    <a:off x="9419018" y="3402741"/>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66" name="AutoShape 1">
                    <a:extLst>
                      <a:ext uri="{FF2B5EF4-FFF2-40B4-BE49-F238E27FC236}">
                        <a16:creationId xmlns:a16="http://schemas.microsoft.com/office/drawing/2014/main" id="{F6F04DC9-544C-1321-FB6D-89728D7FC68C}"/>
                      </a:ext>
                    </a:extLst>
                  </p:cNvPr>
                  <p:cNvSpPr>
                    <a:spLocks/>
                  </p:cNvSpPr>
                  <p:nvPr/>
                </p:nvSpPr>
                <p:spPr bwMode="auto">
                  <a:xfrm rot="10750041">
                    <a:off x="9102667" y="293604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67" name="AutoShape 2">
                    <a:extLst>
                      <a:ext uri="{FF2B5EF4-FFF2-40B4-BE49-F238E27FC236}">
                        <a16:creationId xmlns:a16="http://schemas.microsoft.com/office/drawing/2014/main" id="{D16B6A6A-CD91-00B8-13B8-D9B517FA182D}"/>
                      </a:ext>
                    </a:extLst>
                  </p:cNvPr>
                  <p:cNvSpPr>
                    <a:spLocks/>
                  </p:cNvSpPr>
                  <p:nvPr/>
                </p:nvSpPr>
                <p:spPr bwMode="auto">
                  <a:xfrm rot="11117531">
                    <a:off x="9123670" y="295176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68" name="AutoShape 1">
                    <a:extLst>
                      <a:ext uri="{FF2B5EF4-FFF2-40B4-BE49-F238E27FC236}">
                        <a16:creationId xmlns:a16="http://schemas.microsoft.com/office/drawing/2014/main" id="{FE10964B-872C-A13C-B8C4-AAFC644B89C0}"/>
                      </a:ext>
                    </a:extLst>
                  </p:cNvPr>
                  <p:cNvSpPr>
                    <a:spLocks/>
                  </p:cNvSpPr>
                  <p:nvPr/>
                </p:nvSpPr>
                <p:spPr bwMode="auto">
                  <a:xfrm rot="10750041">
                    <a:off x="9331892" y="358541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69" name="AutoShape 2">
                    <a:extLst>
                      <a:ext uri="{FF2B5EF4-FFF2-40B4-BE49-F238E27FC236}">
                        <a16:creationId xmlns:a16="http://schemas.microsoft.com/office/drawing/2014/main" id="{FF1FD819-AE43-5713-7A54-59374E0FA176}"/>
                      </a:ext>
                    </a:extLst>
                  </p:cNvPr>
                  <p:cNvSpPr>
                    <a:spLocks/>
                  </p:cNvSpPr>
                  <p:nvPr/>
                </p:nvSpPr>
                <p:spPr bwMode="auto">
                  <a:xfrm rot="11117531">
                    <a:off x="9155442" y="314340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70" name="AutoShape 1">
                    <a:extLst>
                      <a:ext uri="{FF2B5EF4-FFF2-40B4-BE49-F238E27FC236}">
                        <a16:creationId xmlns:a16="http://schemas.microsoft.com/office/drawing/2014/main" id="{E73E09A9-96B1-C2F8-7D4F-CA0E0C8591CD}"/>
                      </a:ext>
                    </a:extLst>
                  </p:cNvPr>
                  <p:cNvSpPr>
                    <a:spLocks/>
                  </p:cNvSpPr>
                  <p:nvPr/>
                </p:nvSpPr>
                <p:spPr bwMode="auto">
                  <a:xfrm rot="10750041">
                    <a:off x="9435517" y="350732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71" name="AutoShape 2">
                    <a:extLst>
                      <a:ext uri="{FF2B5EF4-FFF2-40B4-BE49-F238E27FC236}">
                        <a16:creationId xmlns:a16="http://schemas.microsoft.com/office/drawing/2014/main" id="{D72E27BB-A123-D9A4-2F3F-CA00DC4F21B6}"/>
                      </a:ext>
                    </a:extLst>
                  </p:cNvPr>
                  <p:cNvSpPr>
                    <a:spLocks/>
                  </p:cNvSpPr>
                  <p:nvPr/>
                </p:nvSpPr>
                <p:spPr bwMode="auto">
                  <a:xfrm rot="11117531">
                    <a:off x="9456520" y="352304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772" name="Group 771">
                    <a:extLst>
                      <a:ext uri="{FF2B5EF4-FFF2-40B4-BE49-F238E27FC236}">
                        <a16:creationId xmlns:a16="http://schemas.microsoft.com/office/drawing/2014/main" id="{901816BB-915C-36B3-ABD8-EC58DA50BB44}"/>
                      </a:ext>
                    </a:extLst>
                  </p:cNvPr>
                  <p:cNvGrpSpPr/>
                  <p:nvPr/>
                </p:nvGrpSpPr>
                <p:grpSpPr>
                  <a:xfrm>
                    <a:off x="9602913" y="3624374"/>
                    <a:ext cx="71183" cy="82738"/>
                    <a:chOff x="3242360" y="3002985"/>
                    <a:chExt cx="71183" cy="82738"/>
                  </a:xfrm>
                </p:grpSpPr>
                <p:sp>
                  <p:nvSpPr>
                    <p:cNvPr id="815" name="AutoShape 1">
                      <a:extLst>
                        <a:ext uri="{FF2B5EF4-FFF2-40B4-BE49-F238E27FC236}">
                          <a16:creationId xmlns:a16="http://schemas.microsoft.com/office/drawing/2014/main" id="{0A8F4FD5-AD41-7043-C32E-B326BAFA30F3}"/>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16" name="AutoShape 2">
                      <a:extLst>
                        <a:ext uri="{FF2B5EF4-FFF2-40B4-BE49-F238E27FC236}">
                          <a16:creationId xmlns:a16="http://schemas.microsoft.com/office/drawing/2014/main" id="{59BEB005-8BBA-658C-A216-0AB4983B454C}"/>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773" name="AutoShape 1">
                    <a:extLst>
                      <a:ext uri="{FF2B5EF4-FFF2-40B4-BE49-F238E27FC236}">
                        <a16:creationId xmlns:a16="http://schemas.microsoft.com/office/drawing/2014/main" id="{026EB07A-65A7-2590-7E05-8C463FF48166}"/>
                      </a:ext>
                    </a:extLst>
                  </p:cNvPr>
                  <p:cNvSpPr>
                    <a:spLocks/>
                  </p:cNvSpPr>
                  <p:nvPr/>
                </p:nvSpPr>
                <p:spPr bwMode="auto">
                  <a:xfrm rot="10750041">
                    <a:off x="9414940" y="368065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74" name="AutoShape 2">
                    <a:extLst>
                      <a:ext uri="{FF2B5EF4-FFF2-40B4-BE49-F238E27FC236}">
                        <a16:creationId xmlns:a16="http://schemas.microsoft.com/office/drawing/2014/main" id="{233DC50A-69BE-A4F9-DEF6-9681F452E8B0}"/>
                      </a:ext>
                    </a:extLst>
                  </p:cNvPr>
                  <p:cNvSpPr>
                    <a:spLocks/>
                  </p:cNvSpPr>
                  <p:nvPr/>
                </p:nvSpPr>
                <p:spPr bwMode="auto">
                  <a:xfrm rot="11117531">
                    <a:off x="9435943" y="369637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75" name="AutoShape 1">
                    <a:extLst>
                      <a:ext uri="{FF2B5EF4-FFF2-40B4-BE49-F238E27FC236}">
                        <a16:creationId xmlns:a16="http://schemas.microsoft.com/office/drawing/2014/main" id="{18A10BA2-A917-867D-A83E-B8F5D17392AF}"/>
                      </a:ext>
                    </a:extLst>
                  </p:cNvPr>
                  <p:cNvSpPr>
                    <a:spLocks/>
                  </p:cNvSpPr>
                  <p:nvPr/>
                </p:nvSpPr>
                <p:spPr bwMode="auto">
                  <a:xfrm rot="10750041">
                    <a:off x="8791404" y="296649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76" name="AutoShape 2">
                    <a:extLst>
                      <a:ext uri="{FF2B5EF4-FFF2-40B4-BE49-F238E27FC236}">
                        <a16:creationId xmlns:a16="http://schemas.microsoft.com/office/drawing/2014/main" id="{12EED514-DE5B-E104-C61D-D4812398D930}"/>
                      </a:ext>
                    </a:extLst>
                  </p:cNvPr>
                  <p:cNvSpPr>
                    <a:spLocks/>
                  </p:cNvSpPr>
                  <p:nvPr/>
                </p:nvSpPr>
                <p:spPr bwMode="auto">
                  <a:xfrm rot="11117531">
                    <a:off x="8812407" y="298222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77" name="AutoShape 1">
                    <a:extLst>
                      <a:ext uri="{FF2B5EF4-FFF2-40B4-BE49-F238E27FC236}">
                        <a16:creationId xmlns:a16="http://schemas.microsoft.com/office/drawing/2014/main" id="{D85D0491-50FD-438F-8C36-11CCF5BDF01A}"/>
                      </a:ext>
                    </a:extLst>
                  </p:cNvPr>
                  <p:cNvSpPr>
                    <a:spLocks/>
                  </p:cNvSpPr>
                  <p:nvPr/>
                </p:nvSpPr>
                <p:spPr bwMode="auto">
                  <a:xfrm rot="10750041">
                    <a:off x="9030833" y="319137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78" name="AutoShape 2">
                    <a:extLst>
                      <a:ext uri="{FF2B5EF4-FFF2-40B4-BE49-F238E27FC236}">
                        <a16:creationId xmlns:a16="http://schemas.microsoft.com/office/drawing/2014/main" id="{B3B62276-7E79-EEF8-12A3-965A64C7A4AF}"/>
                      </a:ext>
                    </a:extLst>
                  </p:cNvPr>
                  <p:cNvSpPr>
                    <a:spLocks/>
                  </p:cNvSpPr>
                  <p:nvPr/>
                </p:nvSpPr>
                <p:spPr bwMode="auto">
                  <a:xfrm rot="11117531">
                    <a:off x="9051836" y="320709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779" name="Group 778">
                    <a:extLst>
                      <a:ext uri="{FF2B5EF4-FFF2-40B4-BE49-F238E27FC236}">
                        <a16:creationId xmlns:a16="http://schemas.microsoft.com/office/drawing/2014/main" id="{942C0F83-C47D-1ED4-CB68-BCF9304F7405}"/>
                      </a:ext>
                    </a:extLst>
                  </p:cNvPr>
                  <p:cNvGrpSpPr/>
                  <p:nvPr/>
                </p:nvGrpSpPr>
                <p:grpSpPr>
                  <a:xfrm>
                    <a:off x="8791780" y="3214798"/>
                    <a:ext cx="71183" cy="82738"/>
                    <a:chOff x="3242360" y="3002985"/>
                    <a:chExt cx="71183" cy="82738"/>
                  </a:xfrm>
                </p:grpSpPr>
                <p:sp>
                  <p:nvSpPr>
                    <p:cNvPr id="813" name="AutoShape 1">
                      <a:extLst>
                        <a:ext uri="{FF2B5EF4-FFF2-40B4-BE49-F238E27FC236}">
                          <a16:creationId xmlns:a16="http://schemas.microsoft.com/office/drawing/2014/main" id="{5E640E79-646D-C576-AD4B-EC895B6F4CF9}"/>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14" name="AutoShape 2">
                      <a:extLst>
                        <a:ext uri="{FF2B5EF4-FFF2-40B4-BE49-F238E27FC236}">
                          <a16:creationId xmlns:a16="http://schemas.microsoft.com/office/drawing/2014/main" id="{ADB5E062-1F53-0CB2-F037-AD065D2013F5}"/>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780" name="AutoShape 1">
                    <a:extLst>
                      <a:ext uri="{FF2B5EF4-FFF2-40B4-BE49-F238E27FC236}">
                        <a16:creationId xmlns:a16="http://schemas.microsoft.com/office/drawing/2014/main" id="{DE19432B-ACD3-3367-94B9-43458732AEE6}"/>
                      </a:ext>
                    </a:extLst>
                  </p:cNvPr>
                  <p:cNvSpPr>
                    <a:spLocks/>
                  </p:cNvSpPr>
                  <p:nvPr/>
                </p:nvSpPr>
                <p:spPr bwMode="auto">
                  <a:xfrm rot="10750041">
                    <a:off x="8995685" y="304167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81" name="AutoShape 2">
                    <a:extLst>
                      <a:ext uri="{FF2B5EF4-FFF2-40B4-BE49-F238E27FC236}">
                        <a16:creationId xmlns:a16="http://schemas.microsoft.com/office/drawing/2014/main" id="{9F77A02E-54FB-B263-DCF6-561B59548D7B}"/>
                      </a:ext>
                    </a:extLst>
                  </p:cNvPr>
                  <p:cNvSpPr>
                    <a:spLocks/>
                  </p:cNvSpPr>
                  <p:nvPr/>
                </p:nvSpPr>
                <p:spPr bwMode="auto">
                  <a:xfrm rot="11117531">
                    <a:off x="9016688" y="305739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82" name="AutoShape 1">
                    <a:extLst>
                      <a:ext uri="{FF2B5EF4-FFF2-40B4-BE49-F238E27FC236}">
                        <a16:creationId xmlns:a16="http://schemas.microsoft.com/office/drawing/2014/main" id="{796DD098-D511-392E-1FA0-F065559A4305}"/>
                      </a:ext>
                    </a:extLst>
                  </p:cNvPr>
                  <p:cNvSpPr>
                    <a:spLocks/>
                  </p:cNvSpPr>
                  <p:nvPr/>
                </p:nvSpPr>
                <p:spPr bwMode="auto">
                  <a:xfrm rot="10750041">
                    <a:off x="8877849" y="3039688"/>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83" name="AutoShape 2">
                    <a:extLst>
                      <a:ext uri="{FF2B5EF4-FFF2-40B4-BE49-F238E27FC236}">
                        <a16:creationId xmlns:a16="http://schemas.microsoft.com/office/drawing/2014/main" id="{12CA757C-DCB6-A205-173D-9617C281CA57}"/>
                      </a:ext>
                    </a:extLst>
                  </p:cNvPr>
                  <p:cNvSpPr>
                    <a:spLocks/>
                  </p:cNvSpPr>
                  <p:nvPr/>
                </p:nvSpPr>
                <p:spPr bwMode="auto">
                  <a:xfrm rot="11117531">
                    <a:off x="8898852" y="305540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84" name="AutoShape 1">
                    <a:extLst>
                      <a:ext uri="{FF2B5EF4-FFF2-40B4-BE49-F238E27FC236}">
                        <a16:creationId xmlns:a16="http://schemas.microsoft.com/office/drawing/2014/main" id="{7870ADD7-051E-98EA-92F0-9D70E4511748}"/>
                      </a:ext>
                    </a:extLst>
                  </p:cNvPr>
                  <p:cNvSpPr>
                    <a:spLocks/>
                  </p:cNvSpPr>
                  <p:nvPr/>
                </p:nvSpPr>
                <p:spPr bwMode="auto">
                  <a:xfrm rot="10750041">
                    <a:off x="8915722" y="317219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85" name="AutoShape 2">
                    <a:extLst>
                      <a:ext uri="{FF2B5EF4-FFF2-40B4-BE49-F238E27FC236}">
                        <a16:creationId xmlns:a16="http://schemas.microsoft.com/office/drawing/2014/main" id="{57274E25-844A-58FF-3BF7-3B36BA78DA7D}"/>
                      </a:ext>
                    </a:extLst>
                  </p:cNvPr>
                  <p:cNvSpPr>
                    <a:spLocks/>
                  </p:cNvSpPr>
                  <p:nvPr/>
                </p:nvSpPr>
                <p:spPr bwMode="auto">
                  <a:xfrm rot="11117531">
                    <a:off x="8936725" y="318791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86" name="AutoShape 1">
                    <a:extLst>
                      <a:ext uri="{FF2B5EF4-FFF2-40B4-BE49-F238E27FC236}">
                        <a16:creationId xmlns:a16="http://schemas.microsoft.com/office/drawing/2014/main" id="{53E2DC2A-D9C2-AB80-D61F-968C128869D6}"/>
                      </a:ext>
                    </a:extLst>
                  </p:cNvPr>
                  <p:cNvSpPr>
                    <a:spLocks/>
                  </p:cNvSpPr>
                  <p:nvPr/>
                </p:nvSpPr>
                <p:spPr bwMode="auto">
                  <a:xfrm rot="10750041">
                    <a:off x="9535622" y="334171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87" name="AutoShape 2">
                    <a:extLst>
                      <a:ext uri="{FF2B5EF4-FFF2-40B4-BE49-F238E27FC236}">
                        <a16:creationId xmlns:a16="http://schemas.microsoft.com/office/drawing/2014/main" id="{5FC688DB-A407-09D4-8420-99DF94FB7C56}"/>
                      </a:ext>
                    </a:extLst>
                  </p:cNvPr>
                  <p:cNvSpPr>
                    <a:spLocks/>
                  </p:cNvSpPr>
                  <p:nvPr/>
                </p:nvSpPr>
                <p:spPr bwMode="auto">
                  <a:xfrm rot="11117531">
                    <a:off x="9556625" y="335743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88" name="AutoShape 1">
                    <a:extLst>
                      <a:ext uri="{FF2B5EF4-FFF2-40B4-BE49-F238E27FC236}">
                        <a16:creationId xmlns:a16="http://schemas.microsoft.com/office/drawing/2014/main" id="{684998EA-CF77-9AF6-B674-072355BC4F70}"/>
                      </a:ext>
                    </a:extLst>
                  </p:cNvPr>
                  <p:cNvSpPr>
                    <a:spLocks/>
                  </p:cNvSpPr>
                  <p:nvPr/>
                </p:nvSpPr>
                <p:spPr bwMode="auto">
                  <a:xfrm rot="10750041">
                    <a:off x="9580554" y="348562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89" name="AutoShape 2">
                    <a:extLst>
                      <a:ext uri="{FF2B5EF4-FFF2-40B4-BE49-F238E27FC236}">
                        <a16:creationId xmlns:a16="http://schemas.microsoft.com/office/drawing/2014/main" id="{88C0D8D0-E094-44E2-4098-BEA1CD087649}"/>
                      </a:ext>
                    </a:extLst>
                  </p:cNvPr>
                  <p:cNvSpPr>
                    <a:spLocks/>
                  </p:cNvSpPr>
                  <p:nvPr/>
                </p:nvSpPr>
                <p:spPr bwMode="auto">
                  <a:xfrm rot="11117531">
                    <a:off x="9601557" y="350134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90" name="AutoShape 1">
                    <a:extLst>
                      <a:ext uri="{FF2B5EF4-FFF2-40B4-BE49-F238E27FC236}">
                        <a16:creationId xmlns:a16="http://schemas.microsoft.com/office/drawing/2014/main" id="{50D5C157-DF37-2ABB-ECC9-E48A7261BE97}"/>
                      </a:ext>
                    </a:extLst>
                  </p:cNvPr>
                  <p:cNvSpPr>
                    <a:spLocks/>
                  </p:cNvSpPr>
                  <p:nvPr/>
                </p:nvSpPr>
                <p:spPr bwMode="auto">
                  <a:xfrm rot="10750041">
                    <a:off x="9482659" y="349237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91" name="AutoShape 2">
                    <a:extLst>
                      <a:ext uri="{FF2B5EF4-FFF2-40B4-BE49-F238E27FC236}">
                        <a16:creationId xmlns:a16="http://schemas.microsoft.com/office/drawing/2014/main" id="{4E8E4665-E52C-053D-91B6-2757BC3FB232}"/>
                      </a:ext>
                    </a:extLst>
                  </p:cNvPr>
                  <p:cNvSpPr>
                    <a:spLocks/>
                  </p:cNvSpPr>
                  <p:nvPr/>
                </p:nvSpPr>
                <p:spPr bwMode="auto">
                  <a:xfrm rot="11117531">
                    <a:off x="9503662" y="350809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92" name="AutoShape 1">
                    <a:extLst>
                      <a:ext uri="{FF2B5EF4-FFF2-40B4-BE49-F238E27FC236}">
                        <a16:creationId xmlns:a16="http://schemas.microsoft.com/office/drawing/2014/main" id="{B44D3BD5-EA98-74D6-3095-2798D8B9EAD7}"/>
                      </a:ext>
                    </a:extLst>
                  </p:cNvPr>
                  <p:cNvSpPr>
                    <a:spLocks/>
                  </p:cNvSpPr>
                  <p:nvPr/>
                </p:nvSpPr>
                <p:spPr bwMode="auto">
                  <a:xfrm rot="10750041">
                    <a:off x="8852940" y="3316428"/>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93" name="AutoShape 2">
                    <a:extLst>
                      <a:ext uri="{FF2B5EF4-FFF2-40B4-BE49-F238E27FC236}">
                        <a16:creationId xmlns:a16="http://schemas.microsoft.com/office/drawing/2014/main" id="{C8093DC5-D254-75E4-E133-05CDB3944C38}"/>
                      </a:ext>
                    </a:extLst>
                  </p:cNvPr>
                  <p:cNvSpPr>
                    <a:spLocks/>
                  </p:cNvSpPr>
                  <p:nvPr/>
                </p:nvSpPr>
                <p:spPr bwMode="auto">
                  <a:xfrm rot="11117531">
                    <a:off x="8873943" y="3332149"/>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94" name="AutoShape 1">
                    <a:extLst>
                      <a:ext uri="{FF2B5EF4-FFF2-40B4-BE49-F238E27FC236}">
                        <a16:creationId xmlns:a16="http://schemas.microsoft.com/office/drawing/2014/main" id="{759D72EE-F2A3-B607-F26E-5CF963D0B136}"/>
                      </a:ext>
                    </a:extLst>
                  </p:cNvPr>
                  <p:cNvSpPr>
                    <a:spLocks/>
                  </p:cNvSpPr>
                  <p:nvPr/>
                </p:nvSpPr>
                <p:spPr bwMode="auto">
                  <a:xfrm rot="10750041">
                    <a:off x="9419027" y="2958487"/>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95" name="AutoShape 2">
                    <a:extLst>
                      <a:ext uri="{FF2B5EF4-FFF2-40B4-BE49-F238E27FC236}">
                        <a16:creationId xmlns:a16="http://schemas.microsoft.com/office/drawing/2014/main" id="{BC946C96-6BA0-D15B-16D2-2548C7F49A91}"/>
                      </a:ext>
                    </a:extLst>
                  </p:cNvPr>
                  <p:cNvSpPr>
                    <a:spLocks/>
                  </p:cNvSpPr>
                  <p:nvPr/>
                </p:nvSpPr>
                <p:spPr bwMode="auto">
                  <a:xfrm rot="11117531">
                    <a:off x="9440030" y="2974208"/>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796" name="AutoShape 1">
                    <a:extLst>
                      <a:ext uri="{FF2B5EF4-FFF2-40B4-BE49-F238E27FC236}">
                        <a16:creationId xmlns:a16="http://schemas.microsoft.com/office/drawing/2014/main" id="{B3255274-9033-EC8B-DB19-7E673B1BF8B5}"/>
                      </a:ext>
                    </a:extLst>
                  </p:cNvPr>
                  <p:cNvSpPr>
                    <a:spLocks/>
                  </p:cNvSpPr>
                  <p:nvPr/>
                </p:nvSpPr>
                <p:spPr bwMode="auto">
                  <a:xfrm rot="10750041">
                    <a:off x="9049156" y="337324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797" name="AutoShape 2">
                    <a:extLst>
                      <a:ext uri="{FF2B5EF4-FFF2-40B4-BE49-F238E27FC236}">
                        <a16:creationId xmlns:a16="http://schemas.microsoft.com/office/drawing/2014/main" id="{90991F08-4167-FB10-95A4-DAEE759C854B}"/>
                      </a:ext>
                    </a:extLst>
                  </p:cNvPr>
                  <p:cNvSpPr>
                    <a:spLocks/>
                  </p:cNvSpPr>
                  <p:nvPr/>
                </p:nvSpPr>
                <p:spPr bwMode="auto">
                  <a:xfrm rot="11117531">
                    <a:off x="9070159" y="338896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798" name="Group 797">
                    <a:extLst>
                      <a:ext uri="{FF2B5EF4-FFF2-40B4-BE49-F238E27FC236}">
                        <a16:creationId xmlns:a16="http://schemas.microsoft.com/office/drawing/2014/main" id="{F53DA97B-02D9-85DA-FE71-4F9E4D0DCAA2}"/>
                      </a:ext>
                    </a:extLst>
                  </p:cNvPr>
                  <p:cNvGrpSpPr/>
                  <p:nvPr/>
                </p:nvGrpSpPr>
                <p:grpSpPr>
                  <a:xfrm>
                    <a:off x="9419403" y="3206786"/>
                    <a:ext cx="71183" cy="82738"/>
                    <a:chOff x="3242360" y="3002985"/>
                    <a:chExt cx="71183" cy="82738"/>
                  </a:xfrm>
                </p:grpSpPr>
                <p:sp>
                  <p:nvSpPr>
                    <p:cNvPr id="811" name="AutoShape 1">
                      <a:extLst>
                        <a:ext uri="{FF2B5EF4-FFF2-40B4-BE49-F238E27FC236}">
                          <a16:creationId xmlns:a16="http://schemas.microsoft.com/office/drawing/2014/main" id="{63CD88D2-C769-8C42-9642-64405FC43AFF}"/>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12" name="AutoShape 2">
                      <a:extLst>
                        <a:ext uri="{FF2B5EF4-FFF2-40B4-BE49-F238E27FC236}">
                          <a16:creationId xmlns:a16="http://schemas.microsoft.com/office/drawing/2014/main" id="{DE0E5246-3B90-6BBD-EFB7-73A64163F352}"/>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799" name="AutoShape 1">
                    <a:extLst>
                      <a:ext uri="{FF2B5EF4-FFF2-40B4-BE49-F238E27FC236}">
                        <a16:creationId xmlns:a16="http://schemas.microsoft.com/office/drawing/2014/main" id="{3E3BB1B3-474D-1FAE-9964-097B2686AB2E}"/>
                      </a:ext>
                    </a:extLst>
                  </p:cNvPr>
                  <p:cNvSpPr>
                    <a:spLocks/>
                  </p:cNvSpPr>
                  <p:nvPr/>
                </p:nvSpPr>
                <p:spPr bwMode="auto">
                  <a:xfrm rot="10750041">
                    <a:off x="8807358" y="3530981"/>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00" name="AutoShape 2">
                    <a:extLst>
                      <a:ext uri="{FF2B5EF4-FFF2-40B4-BE49-F238E27FC236}">
                        <a16:creationId xmlns:a16="http://schemas.microsoft.com/office/drawing/2014/main" id="{106C430E-F7BC-E35D-A92A-DDF14DE28BA3}"/>
                      </a:ext>
                    </a:extLst>
                  </p:cNvPr>
                  <p:cNvSpPr>
                    <a:spLocks/>
                  </p:cNvSpPr>
                  <p:nvPr/>
                </p:nvSpPr>
                <p:spPr bwMode="auto">
                  <a:xfrm rot="11117531">
                    <a:off x="8828361" y="3546702"/>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01" name="AutoShape 1">
                    <a:extLst>
                      <a:ext uri="{FF2B5EF4-FFF2-40B4-BE49-F238E27FC236}">
                        <a16:creationId xmlns:a16="http://schemas.microsoft.com/office/drawing/2014/main" id="{F1E824F0-0A26-CC55-1652-9567858BD0E8}"/>
                      </a:ext>
                    </a:extLst>
                  </p:cNvPr>
                  <p:cNvSpPr>
                    <a:spLocks/>
                  </p:cNvSpPr>
                  <p:nvPr/>
                </p:nvSpPr>
                <p:spPr bwMode="auto">
                  <a:xfrm rot="10750041">
                    <a:off x="9505472" y="303167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02" name="AutoShape 2">
                    <a:extLst>
                      <a:ext uri="{FF2B5EF4-FFF2-40B4-BE49-F238E27FC236}">
                        <a16:creationId xmlns:a16="http://schemas.microsoft.com/office/drawing/2014/main" id="{4D69B5B7-36A7-44AB-3848-38882B068A22}"/>
                      </a:ext>
                    </a:extLst>
                  </p:cNvPr>
                  <p:cNvSpPr>
                    <a:spLocks/>
                  </p:cNvSpPr>
                  <p:nvPr/>
                </p:nvSpPr>
                <p:spPr bwMode="auto">
                  <a:xfrm rot="11117531">
                    <a:off x="9526475" y="304739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03" name="AutoShape 1">
                    <a:extLst>
                      <a:ext uri="{FF2B5EF4-FFF2-40B4-BE49-F238E27FC236}">
                        <a16:creationId xmlns:a16="http://schemas.microsoft.com/office/drawing/2014/main" id="{ABAD3168-0D32-E517-6C22-F58ED3779BCE}"/>
                      </a:ext>
                    </a:extLst>
                  </p:cNvPr>
                  <p:cNvSpPr>
                    <a:spLocks/>
                  </p:cNvSpPr>
                  <p:nvPr/>
                </p:nvSpPr>
                <p:spPr bwMode="auto">
                  <a:xfrm rot="10750041">
                    <a:off x="9543345" y="3164179"/>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04" name="AutoShape 2">
                    <a:extLst>
                      <a:ext uri="{FF2B5EF4-FFF2-40B4-BE49-F238E27FC236}">
                        <a16:creationId xmlns:a16="http://schemas.microsoft.com/office/drawing/2014/main" id="{59A66DAA-2AE6-92DB-9AC6-F856F140F83C}"/>
                      </a:ext>
                    </a:extLst>
                  </p:cNvPr>
                  <p:cNvSpPr>
                    <a:spLocks/>
                  </p:cNvSpPr>
                  <p:nvPr/>
                </p:nvSpPr>
                <p:spPr bwMode="auto">
                  <a:xfrm rot="11117531">
                    <a:off x="9564348" y="3179900"/>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05" name="AutoShape 1">
                    <a:extLst>
                      <a:ext uri="{FF2B5EF4-FFF2-40B4-BE49-F238E27FC236}">
                        <a16:creationId xmlns:a16="http://schemas.microsoft.com/office/drawing/2014/main" id="{E2241BCB-6227-53E2-F612-95A2A2C47B8E}"/>
                      </a:ext>
                    </a:extLst>
                  </p:cNvPr>
                  <p:cNvSpPr>
                    <a:spLocks/>
                  </p:cNvSpPr>
                  <p:nvPr/>
                </p:nvSpPr>
                <p:spPr bwMode="auto">
                  <a:xfrm rot="10750041">
                    <a:off x="9278459" y="2667486"/>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06" name="AutoShape 2">
                    <a:extLst>
                      <a:ext uri="{FF2B5EF4-FFF2-40B4-BE49-F238E27FC236}">
                        <a16:creationId xmlns:a16="http://schemas.microsoft.com/office/drawing/2014/main" id="{307264CE-94D0-2E8C-5A3E-D4FA938698D9}"/>
                      </a:ext>
                    </a:extLst>
                  </p:cNvPr>
                  <p:cNvSpPr>
                    <a:spLocks/>
                  </p:cNvSpPr>
                  <p:nvPr/>
                </p:nvSpPr>
                <p:spPr bwMode="auto">
                  <a:xfrm rot="11117531">
                    <a:off x="9299462" y="2683207"/>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07" name="AutoShape 1">
                    <a:extLst>
                      <a:ext uri="{FF2B5EF4-FFF2-40B4-BE49-F238E27FC236}">
                        <a16:creationId xmlns:a16="http://schemas.microsoft.com/office/drawing/2014/main" id="{BB113016-1C56-7C39-BC6E-2803BD6179E0}"/>
                      </a:ext>
                    </a:extLst>
                  </p:cNvPr>
                  <p:cNvSpPr>
                    <a:spLocks/>
                  </p:cNvSpPr>
                  <p:nvPr/>
                </p:nvSpPr>
                <p:spPr bwMode="auto">
                  <a:xfrm rot="10750041">
                    <a:off x="8972242" y="2857374"/>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08" name="AutoShape 2">
                    <a:extLst>
                      <a:ext uri="{FF2B5EF4-FFF2-40B4-BE49-F238E27FC236}">
                        <a16:creationId xmlns:a16="http://schemas.microsoft.com/office/drawing/2014/main" id="{B75D746C-A924-9501-4DB5-0CBBB1348DCE}"/>
                      </a:ext>
                    </a:extLst>
                  </p:cNvPr>
                  <p:cNvSpPr>
                    <a:spLocks/>
                  </p:cNvSpPr>
                  <p:nvPr/>
                </p:nvSpPr>
                <p:spPr bwMode="auto">
                  <a:xfrm rot="11117531">
                    <a:off x="8993245" y="2873095"/>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sp>
                <p:nvSpPr>
                  <p:cNvPr id="809" name="AutoShape 1">
                    <a:extLst>
                      <a:ext uri="{FF2B5EF4-FFF2-40B4-BE49-F238E27FC236}">
                        <a16:creationId xmlns:a16="http://schemas.microsoft.com/office/drawing/2014/main" id="{C835F95A-B154-F6FA-DED2-E8AE6228978A}"/>
                      </a:ext>
                    </a:extLst>
                  </p:cNvPr>
                  <p:cNvSpPr>
                    <a:spLocks/>
                  </p:cNvSpPr>
                  <p:nvPr/>
                </p:nvSpPr>
                <p:spPr bwMode="auto">
                  <a:xfrm rot="10750041">
                    <a:off x="9096950" y="268956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10" name="AutoShape 2">
                    <a:extLst>
                      <a:ext uri="{FF2B5EF4-FFF2-40B4-BE49-F238E27FC236}">
                        <a16:creationId xmlns:a16="http://schemas.microsoft.com/office/drawing/2014/main" id="{D956012E-3896-8A6A-3A25-893491CFCD5C}"/>
                      </a:ext>
                    </a:extLst>
                  </p:cNvPr>
                  <p:cNvSpPr>
                    <a:spLocks/>
                  </p:cNvSpPr>
                  <p:nvPr/>
                </p:nvSpPr>
                <p:spPr bwMode="auto">
                  <a:xfrm rot="11117531">
                    <a:off x="9117953" y="270528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698" name="Rectangle 697">
                  <a:extLst>
                    <a:ext uri="{FF2B5EF4-FFF2-40B4-BE49-F238E27FC236}">
                      <a16:creationId xmlns:a16="http://schemas.microsoft.com/office/drawing/2014/main" id="{44A3C8F0-718A-924A-614F-939CF6DC2B0D}"/>
                    </a:ext>
                  </a:extLst>
                </p:cNvPr>
                <p:cNvSpPr/>
                <p:nvPr/>
              </p:nvSpPr>
              <p:spPr>
                <a:xfrm>
                  <a:off x="5696930" y="4805128"/>
                  <a:ext cx="150598" cy="1150382"/>
                </a:xfrm>
                <a:prstGeom prst="rect">
                  <a:avLst/>
                </a:prstGeom>
                <a:solidFill>
                  <a:srgbClr val="7030A0">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824">
                <a:extLst>
                  <a:ext uri="{FF2B5EF4-FFF2-40B4-BE49-F238E27FC236}">
                    <a16:creationId xmlns:a16="http://schemas.microsoft.com/office/drawing/2014/main" id="{E2C50550-6E9D-2019-9C6F-AF57CCB70B21}"/>
                  </a:ext>
                </a:extLst>
              </p:cNvPr>
              <p:cNvGrpSpPr/>
              <p:nvPr/>
            </p:nvGrpSpPr>
            <p:grpSpPr>
              <a:xfrm>
                <a:off x="11594574" y="2598562"/>
                <a:ext cx="195325" cy="844642"/>
                <a:chOff x="5704196" y="4684480"/>
                <a:chExt cx="195325" cy="844642"/>
              </a:xfrm>
            </p:grpSpPr>
            <p:grpSp>
              <p:nvGrpSpPr>
                <p:cNvPr id="826" name="Group 825">
                  <a:extLst>
                    <a:ext uri="{FF2B5EF4-FFF2-40B4-BE49-F238E27FC236}">
                      <a16:creationId xmlns:a16="http://schemas.microsoft.com/office/drawing/2014/main" id="{6BB8B2EE-F67B-92C9-A1A7-A3329CD9FC30}"/>
                    </a:ext>
                  </a:extLst>
                </p:cNvPr>
                <p:cNvGrpSpPr/>
                <p:nvPr/>
              </p:nvGrpSpPr>
              <p:grpSpPr>
                <a:xfrm>
                  <a:off x="5710270" y="4808475"/>
                  <a:ext cx="54129" cy="62916"/>
                  <a:chOff x="3242360" y="3002985"/>
                  <a:chExt cx="71183" cy="82738"/>
                </a:xfrm>
              </p:grpSpPr>
              <p:sp>
                <p:nvSpPr>
                  <p:cNvPr id="867" name="AutoShape 1">
                    <a:extLst>
                      <a:ext uri="{FF2B5EF4-FFF2-40B4-BE49-F238E27FC236}">
                        <a16:creationId xmlns:a16="http://schemas.microsoft.com/office/drawing/2014/main" id="{0B5277DB-B5CC-BC8A-9BE6-E317880B1D39}"/>
                      </a:ext>
                    </a:extLst>
                  </p:cNvPr>
                  <p:cNvSpPr>
                    <a:spLocks/>
                  </p:cNvSpPr>
                  <p:nvPr/>
                </p:nvSpPr>
                <p:spPr bwMode="auto">
                  <a:xfrm rot="10750041">
                    <a:off x="3242360" y="3002985"/>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68" name="AutoShape 2">
                    <a:extLst>
                      <a:ext uri="{FF2B5EF4-FFF2-40B4-BE49-F238E27FC236}">
                        <a16:creationId xmlns:a16="http://schemas.microsoft.com/office/drawing/2014/main" id="{C255812C-8E41-87C2-87B9-C0C80B79E48D}"/>
                      </a:ext>
                    </a:extLst>
                  </p:cNvPr>
                  <p:cNvSpPr>
                    <a:spLocks/>
                  </p:cNvSpPr>
                  <p:nvPr/>
                </p:nvSpPr>
                <p:spPr bwMode="auto">
                  <a:xfrm rot="11117531">
                    <a:off x="3263363" y="3018706"/>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sp>
              <p:nvSpPr>
                <p:cNvPr id="827" name="AutoShape 2">
                  <a:extLst>
                    <a:ext uri="{FF2B5EF4-FFF2-40B4-BE49-F238E27FC236}">
                      <a16:creationId xmlns:a16="http://schemas.microsoft.com/office/drawing/2014/main" id="{A5D6D246-1D10-AA8C-7D49-0626CB3EEB8E}"/>
                    </a:ext>
                  </a:extLst>
                </p:cNvPr>
                <p:cNvSpPr>
                  <a:spLocks/>
                </p:cNvSpPr>
                <p:nvPr/>
              </p:nvSpPr>
              <p:spPr bwMode="auto">
                <a:xfrm rot="11117531">
                  <a:off x="5865416" y="4684480"/>
                  <a:ext cx="34105" cy="39005"/>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nvGrpSpPr>
                <p:cNvPr id="828" name="Group 827">
                  <a:extLst>
                    <a:ext uri="{FF2B5EF4-FFF2-40B4-BE49-F238E27FC236}">
                      <a16:creationId xmlns:a16="http://schemas.microsoft.com/office/drawing/2014/main" id="{39793DE6-B080-BFF6-3DA5-25C96D2A1D82}"/>
                    </a:ext>
                  </a:extLst>
                </p:cNvPr>
                <p:cNvGrpSpPr/>
                <p:nvPr/>
              </p:nvGrpSpPr>
              <p:grpSpPr>
                <a:xfrm>
                  <a:off x="5766654" y="4861521"/>
                  <a:ext cx="54129" cy="62916"/>
                  <a:chOff x="11527715" y="2200733"/>
                  <a:chExt cx="71183" cy="82738"/>
                </a:xfrm>
              </p:grpSpPr>
              <p:sp>
                <p:nvSpPr>
                  <p:cNvPr id="865" name="AutoShape 1">
                    <a:extLst>
                      <a:ext uri="{FF2B5EF4-FFF2-40B4-BE49-F238E27FC236}">
                        <a16:creationId xmlns:a16="http://schemas.microsoft.com/office/drawing/2014/main" id="{1F489192-327B-425E-372C-575B4B650304}"/>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66" name="AutoShape 2">
                    <a:extLst>
                      <a:ext uri="{FF2B5EF4-FFF2-40B4-BE49-F238E27FC236}">
                        <a16:creationId xmlns:a16="http://schemas.microsoft.com/office/drawing/2014/main" id="{FB24D01D-8B61-2B3A-53EA-F5CEE2C670F2}"/>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829" name="Group 828">
                  <a:extLst>
                    <a:ext uri="{FF2B5EF4-FFF2-40B4-BE49-F238E27FC236}">
                      <a16:creationId xmlns:a16="http://schemas.microsoft.com/office/drawing/2014/main" id="{B04A65FB-238B-BE76-8E5E-92838DBB389F}"/>
                    </a:ext>
                  </a:extLst>
                </p:cNvPr>
                <p:cNvGrpSpPr/>
                <p:nvPr/>
              </p:nvGrpSpPr>
              <p:grpSpPr>
                <a:xfrm>
                  <a:off x="5741842" y="4942102"/>
                  <a:ext cx="54129" cy="62916"/>
                  <a:chOff x="11527715" y="2200733"/>
                  <a:chExt cx="71183" cy="82738"/>
                </a:xfrm>
              </p:grpSpPr>
              <p:sp>
                <p:nvSpPr>
                  <p:cNvPr id="863" name="AutoShape 1">
                    <a:extLst>
                      <a:ext uri="{FF2B5EF4-FFF2-40B4-BE49-F238E27FC236}">
                        <a16:creationId xmlns:a16="http://schemas.microsoft.com/office/drawing/2014/main" id="{8C91C327-0DB7-4BCC-E765-F8EC9E3A337E}"/>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64" name="AutoShape 2">
                    <a:extLst>
                      <a:ext uri="{FF2B5EF4-FFF2-40B4-BE49-F238E27FC236}">
                        <a16:creationId xmlns:a16="http://schemas.microsoft.com/office/drawing/2014/main" id="{1B682538-A41C-1235-DC89-E3C96E5CAF05}"/>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830" name="Group 829">
                  <a:extLst>
                    <a:ext uri="{FF2B5EF4-FFF2-40B4-BE49-F238E27FC236}">
                      <a16:creationId xmlns:a16="http://schemas.microsoft.com/office/drawing/2014/main" id="{28461970-825A-A4EC-8F61-E3B3E38F3292}"/>
                    </a:ext>
                  </a:extLst>
                </p:cNvPr>
                <p:cNvGrpSpPr/>
                <p:nvPr/>
              </p:nvGrpSpPr>
              <p:grpSpPr>
                <a:xfrm>
                  <a:off x="5771731" y="5095345"/>
                  <a:ext cx="54129" cy="62916"/>
                  <a:chOff x="11527715" y="2200733"/>
                  <a:chExt cx="71183" cy="82738"/>
                </a:xfrm>
              </p:grpSpPr>
              <p:sp>
                <p:nvSpPr>
                  <p:cNvPr id="861" name="AutoShape 1">
                    <a:extLst>
                      <a:ext uri="{FF2B5EF4-FFF2-40B4-BE49-F238E27FC236}">
                        <a16:creationId xmlns:a16="http://schemas.microsoft.com/office/drawing/2014/main" id="{6E487AF4-3462-B5A6-A053-178522C26763}"/>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62" name="AutoShape 2">
                    <a:extLst>
                      <a:ext uri="{FF2B5EF4-FFF2-40B4-BE49-F238E27FC236}">
                        <a16:creationId xmlns:a16="http://schemas.microsoft.com/office/drawing/2014/main" id="{7DBDCF05-A2CB-6979-0DF6-CBE887E3D9D9}"/>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831" name="Group 830">
                  <a:extLst>
                    <a:ext uri="{FF2B5EF4-FFF2-40B4-BE49-F238E27FC236}">
                      <a16:creationId xmlns:a16="http://schemas.microsoft.com/office/drawing/2014/main" id="{62AD805C-6B80-7897-038E-303BB11269CB}"/>
                    </a:ext>
                  </a:extLst>
                </p:cNvPr>
                <p:cNvGrpSpPr/>
                <p:nvPr/>
              </p:nvGrpSpPr>
              <p:grpSpPr>
                <a:xfrm>
                  <a:off x="5704196" y="5109553"/>
                  <a:ext cx="54129" cy="62916"/>
                  <a:chOff x="11527715" y="2200733"/>
                  <a:chExt cx="71183" cy="82738"/>
                </a:xfrm>
              </p:grpSpPr>
              <p:sp>
                <p:nvSpPr>
                  <p:cNvPr id="859" name="AutoShape 1">
                    <a:extLst>
                      <a:ext uri="{FF2B5EF4-FFF2-40B4-BE49-F238E27FC236}">
                        <a16:creationId xmlns:a16="http://schemas.microsoft.com/office/drawing/2014/main" id="{E9307DF8-F1C2-B18B-230D-6E16A9C81976}"/>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60" name="AutoShape 2">
                    <a:extLst>
                      <a:ext uri="{FF2B5EF4-FFF2-40B4-BE49-F238E27FC236}">
                        <a16:creationId xmlns:a16="http://schemas.microsoft.com/office/drawing/2014/main" id="{3A1541A8-BF2E-8E7D-3F98-9643C6E09743}"/>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832" name="Group 831">
                  <a:extLst>
                    <a:ext uri="{FF2B5EF4-FFF2-40B4-BE49-F238E27FC236}">
                      <a16:creationId xmlns:a16="http://schemas.microsoft.com/office/drawing/2014/main" id="{AF92DAD8-0CAA-1483-1DFD-CBD6F81E4317}"/>
                    </a:ext>
                  </a:extLst>
                </p:cNvPr>
                <p:cNvGrpSpPr/>
                <p:nvPr/>
              </p:nvGrpSpPr>
              <p:grpSpPr>
                <a:xfrm>
                  <a:off x="5722234" y="5026638"/>
                  <a:ext cx="54129" cy="62916"/>
                  <a:chOff x="11527715" y="2200733"/>
                  <a:chExt cx="71183" cy="82738"/>
                </a:xfrm>
              </p:grpSpPr>
              <p:sp>
                <p:nvSpPr>
                  <p:cNvPr id="857" name="AutoShape 1">
                    <a:extLst>
                      <a:ext uri="{FF2B5EF4-FFF2-40B4-BE49-F238E27FC236}">
                        <a16:creationId xmlns:a16="http://schemas.microsoft.com/office/drawing/2014/main" id="{A05B4670-2827-0ED0-FB9E-D6B6A4BC049D}"/>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58" name="AutoShape 2">
                    <a:extLst>
                      <a:ext uri="{FF2B5EF4-FFF2-40B4-BE49-F238E27FC236}">
                        <a16:creationId xmlns:a16="http://schemas.microsoft.com/office/drawing/2014/main" id="{DD8C4B0E-B392-715C-ACF3-85A3C695287E}"/>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833" name="Group 832">
                  <a:extLst>
                    <a:ext uri="{FF2B5EF4-FFF2-40B4-BE49-F238E27FC236}">
                      <a16:creationId xmlns:a16="http://schemas.microsoft.com/office/drawing/2014/main" id="{4BECDE77-8B62-1675-24A6-EA64B9BE50DF}"/>
                    </a:ext>
                  </a:extLst>
                </p:cNvPr>
                <p:cNvGrpSpPr/>
                <p:nvPr/>
              </p:nvGrpSpPr>
              <p:grpSpPr>
                <a:xfrm>
                  <a:off x="5754549" y="5188043"/>
                  <a:ext cx="54129" cy="62916"/>
                  <a:chOff x="11527715" y="2200733"/>
                  <a:chExt cx="71183" cy="82738"/>
                </a:xfrm>
              </p:grpSpPr>
              <p:sp>
                <p:nvSpPr>
                  <p:cNvPr id="855" name="AutoShape 1">
                    <a:extLst>
                      <a:ext uri="{FF2B5EF4-FFF2-40B4-BE49-F238E27FC236}">
                        <a16:creationId xmlns:a16="http://schemas.microsoft.com/office/drawing/2014/main" id="{231E945B-2F24-C73B-5E5D-636087ECF4F6}"/>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56" name="AutoShape 2">
                    <a:extLst>
                      <a:ext uri="{FF2B5EF4-FFF2-40B4-BE49-F238E27FC236}">
                        <a16:creationId xmlns:a16="http://schemas.microsoft.com/office/drawing/2014/main" id="{68519CA8-BD3E-65F8-8A2C-376AC30182EF}"/>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834" name="Group 833">
                  <a:extLst>
                    <a:ext uri="{FF2B5EF4-FFF2-40B4-BE49-F238E27FC236}">
                      <a16:creationId xmlns:a16="http://schemas.microsoft.com/office/drawing/2014/main" id="{8DDF9B26-0728-E891-F893-C1CCA5F71383}"/>
                    </a:ext>
                  </a:extLst>
                </p:cNvPr>
                <p:cNvGrpSpPr/>
                <p:nvPr/>
              </p:nvGrpSpPr>
              <p:grpSpPr>
                <a:xfrm>
                  <a:off x="5707924" y="5259408"/>
                  <a:ext cx="54129" cy="62916"/>
                  <a:chOff x="11527715" y="2200733"/>
                  <a:chExt cx="71183" cy="82738"/>
                </a:xfrm>
              </p:grpSpPr>
              <p:sp>
                <p:nvSpPr>
                  <p:cNvPr id="853" name="AutoShape 1">
                    <a:extLst>
                      <a:ext uri="{FF2B5EF4-FFF2-40B4-BE49-F238E27FC236}">
                        <a16:creationId xmlns:a16="http://schemas.microsoft.com/office/drawing/2014/main" id="{16CE7D83-3EF7-3843-974D-C6388B32CCDC}"/>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54" name="AutoShape 2">
                    <a:extLst>
                      <a:ext uri="{FF2B5EF4-FFF2-40B4-BE49-F238E27FC236}">
                        <a16:creationId xmlns:a16="http://schemas.microsoft.com/office/drawing/2014/main" id="{1A87F064-079F-E71A-7D38-99C439347E58}"/>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835" name="Group 834">
                  <a:extLst>
                    <a:ext uri="{FF2B5EF4-FFF2-40B4-BE49-F238E27FC236}">
                      <a16:creationId xmlns:a16="http://schemas.microsoft.com/office/drawing/2014/main" id="{3C585EB6-5FF6-FFB8-A531-E8FEF7117BE6}"/>
                    </a:ext>
                  </a:extLst>
                </p:cNvPr>
                <p:cNvGrpSpPr/>
                <p:nvPr/>
              </p:nvGrpSpPr>
              <p:grpSpPr>
                <a:xfrm>
                  <a:off x="5773741" y="5400893"/>
                  <a:ext cx="54129" cy="62916"/>
                  <a:chOff x="11527715" y="2200733"/>
                  <a:chExt cx="71183" cy="82738"/>
                </a:xfrm>
              </p:grpSpPr>
              <p:sp>
                <p:nvSpPr>
                  <p:cNvPr id="851" name="AutoShape 1">
                    <a:extLst>
                      <a:ext uri="{FF2B5EF4-FFF2-40B4-BE49-F238E27FC236}">
                        <a16:creationId xmlns:a16="http://schemas.microsoft.com/office/drawing/2014/main" id="{A4415491-B460-74CE-9D02-8C4E4161C714}"/>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52" name="AutoShape 2">
                    <a:extLst>
                      <a:ext uri="{FF2B5EF4-FFF2-40B4-BE49-F238E27FC236}">
                        <a16:creationId xmlns:a16="http://schemas.microsoft.com/office/drawing/2014/main" id="{01243417-A203-7DFA-958C-A4B8F625C7F1}"/>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836" name="Group 835">
                  <a:extLst>
                    <a:ext uri="{FF2B5EF4-FFF2-40B4-BE49-F238E27FC236}">
                      <a16:creationId xmlns:a16="http://schemas.microsoft.com/office/drawing/2014/main" id="{1BDCA03A-3090-E0D8-7EB4-549F64B10D47}"/>
                    </a:ext>
                  </a:extLst>
                </p:cNvPr>
                <p:cNvGrpSpPr/>
                <p:nvPr/>
              </p:nvGrpSpPr>
              <p:grpSpPr>
                <a:xfrm>
                  <a:off x="5706206" y="5415101"/>
                  <a:ext cx="54129" cy="62916"/>
                  <a:chOff x="11527715" y="2200733"/>
                  <a:chExt cx="71183" cy="82738"/>
                </a:xfrm>
              </p:grpSpPr>
              <p:sp>
                <p:nvSpPr>
                  <p:cNvPr id="849" name="AutoShape 1">
                    <a:extLst>
                      <a:ext uri="{FF2B5EF4-FFF2-40B4-BE49-F238E27FC236}">
                        <a16:creationId xmlns:a16="http://schemas.microsoft.com/office/drawing/2014/main" id="{856087E0-B597-75E8-B23F-56828CEDE0CB}"/>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50" name="AutoShape 2">
                    <a:extLst>
                      <a:ext uri="{FF2B5EF4-FFF2-40B4-BE49-F238E27FC236}">
                        <a16:creationId xmlns:a16="http://schemas.microsoft.com/office/drawing/2014/main" id="{B1C6006D-AEA8-E4C8-80B7-F83CCD1A5D8F}"/>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837" name="Group 836">
                  <a:extLst>
                    <a:ext uri="{FF2B5EF4-FFF2-40B4-BE49-F238E27FC236}">
                      <a16:creationId xmlns:a16="http://schemas.microsoft.com/office/drawing/2014/main" id="{51AA545D-BB55-EACA-3B3A-F2A049895317}"/>
                    </a:ext>
                  </a:extLst>
                </p:cNvPr>
                <p:cNvGrpSpPr/>
                <p:nvPr/>
              </p:nvGrpSpPr>
              <p:grpSpPr>
                <a:xfrm>
                  <a:off x="5778792" y="5266619"/>
                  <a:ext cx="54129" cy="62916"/>
                  <a:chOff x="11527715" y="2200733"/>
                  <a:chExt cx="71183" cy="82738"/>
                </a:xfrm>
              </p:grpSpPr>
              <p:sp>
                <p:nvSpPr>
                  <p:cNvPr id="847" name="AutoShape 1">
                    <a:extLst>
                      <a:ext uri="{FF2B5EF4-FFF2-40B4-BE49-F238E27FC236}">
                        <a16:creationId xmlns:a16="http://schemas.microsoft.com/office/drawing/2014/main" id="{CB97A4E5-DEC8-F3EA-3D50-9B8C1ECF555F}"/>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48" name="AutoShape 2">
                    <a:extLst>
                      <a:ext uri="{FF2B5EF4-FFF2-40B4-BE49-F238E27FC236}">
                        <a16:creationId xmlns:a16="http://schemas.microsoft.com/office/drawing/2014/main" id="{55F644D2-2159-C1E6-E5C3-D838BBC57A0F}"/>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838" name="Group 837">
                  <a:extLst>
                    <a:ext uri="{FF2B5EF4-FFF2-40B4-BE49-F238E27FC236}">
                      <a16:creationId xmlns:a16="http://schemas.microsoft.com/office/drawing/2014/main" id="{D9A9B0F5-8A11-C606-32C7-D5A3E4FA8822}"/>
                    </a:ext>
                  </a:extLst>
                </p:cNvPr>
                <p:cNvGrpSpPr/>
                <p:nvPr/>
              </p:nvGrpSpPr>
              <p:grpSpPr>
                <a:xfrm>
                  <a:off x="5732167" y="5337984"/>
                  <a:ext cx="54129" cy="62916"/>
                  <a:chOff x="11527715" y="2200733"/>
                  <a:chExt cx="71183" cy="82738"/>
                </a:xfrm>
              </p:grpSpPr>
              <p:sp>
                <p:nvSpPr>
                  <p:cNvPr id="845" name="AutoShape 1">
                    <a:extLst>
                      <a:ext uri="{FF2B5EF4-FFF2-40B4-BE49-F238E27FC236}">
                        <a16:creationId xmlns:a16="http://schemas.microsoft.com/office/drawing/2014/main" id="{184BC7D2-E87F-EBB0-0091-0C48E8136FE7}"/>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46" name="AutoShape 2">
                    <a:extLst>
                      <a:ext uri="{FF2B5EF4-FFF2-40B4-BE49-F238E27FC236}">
                        <a16:creationId xmlns:a16="http://schemas.microsoft.com/office/drawing/2014/main" id="{29A135FE-AAB3-BF78-31A8-1D93326148FB}"/>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839" name="Group 838">
                  <a:extLst>
                    <a:ext uri="{FF2B5EF4-FFF2-40B4-BE49-F238E27FC236}">
                      <a16:creationId xmlns:a16="http://schemas.microsoft.com/office/drawing/2014/main" id="{F386B901-F548-A925-25CA-8CDA67D9F220}"/>
                    </a:ext>
                  </a:extLst>
                </p:cNvPr>
                <p:cNvGrpSpPr/>
                <p:nvPr/>
              </p:nvGrpSpPr>
              <p:grpSpPr>
                <a:xfrm>
                  <a:off x="5705900" y="4885499"/>
                  <a:ext cx="54129" cy="62916"/>
                  <a:chOff x="11527715" y="2200733"/>
                  <a:chExt cx="71183" cy="82738"/>
                </a:xfrm>
              </p:grpSpPr>
              <p:sp>
                <p:nvSpPr>
                  <p:cNvPr id="843" name="AutoShape 1">
                    <a:extLst>
                      <a:ext uri="{FF2B5EF4-FFF2-40B4-BE49-F238E27FC236}">
                        <a16:creationId xmlns:a16="http://schemas.microsoft.com/office/drawing/2014/main" id="{8B25ACE6-C631-FC71-F58A-E17FF1C7E7A9}"/>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44" name="AutoShape 2">
                    <a:extLst>
                      <a:ext uri="{FF2B5EF4-FFF2-40B4-BE49-F238E27FC236}">
                        <a16:creationId xmlns:a16="http://schemas.microsoft.com/office/drawing/2014/main" id="{E28F857D-F972-1EBC-6E31-9E82A08EA2DC}"/>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nvGrpSpPr>
                <p:cNvPr id="840" name="Group 839">
                  <a:extLst>
                    <a:ext uri="{FF2B5EF4-FFF2-40B4-BE49-F238E27FC236}">
                      <a16:creationId xmlns:a16="http://schemas.microsoft.com/office/drawing/2014/main" id="{FB475080-7136-9EEA-9F32-5C3A5CDC5324}"/>
                    </a:ext>
                  </a:extLst>
                </p:cNvPr>
                <p:cNvGrpSpPr/>
                <p:nvPr/>
              </p:nvGrpSpPr>
              <p:grpSpPr>
                <a:xfrm>
                  <a:off x="5740979" y="5466206"/>
                  <a:ext cx="54129" cy="62916"/>
                  <a:chOff x="11527715" y="2200733"/>
                  <a:chExt cx="71183" cy="82738"/>
                </a:xfrm>
              </p:grpSpPr>
              <p:sp>
                <p:nvSpPr>
                  <p:cNvPr id="841" name="AutoShape 1">
                    <a:extLst>
                      <a:ext uri="{FF2B5EF4-FFF2-40B4-BE49-F238E27FC236}">
                        <a16:creationId xmlns:a16="http://schemas.microsoft.com/office/drawing/2014/main" id="{400B43F7-E335-F1EA-1E40-3C549A0EFFE4}"/>
                      </a:ext>
                    </a:extLst>
                  </p:cNvPr>
                  <p:cNvSpPr>
                    <a:spLocks/>
                  </p:cNvSpPr>
                  <p:nvPr/>
                </p:nvSpPr>
                <p:spPr bwMode="auto">
                  <a:xfrm rot="10750041">
                    <a:off x="11527715" y="2200733"/>
                    <a:ext cx="71183" cy="82738"/>
                  </a:xfrm>
                  <a:custGeom>
                    <a:avLst/>
                    <a:gdLst>
                      <a:gd name="T0" fmla="*/ 16796 w 19677"/>
                      <a:gd name="T1" fmla="*/ 2886 h 19677"/>
                      <a:gd name="T2" fmla="*/ 16800 w 19677"/>
                      <a:gd name="T3" fmla="*/ 16800 h 19677"/>
                      <a:gd name="T4" fmla="*/ 2885 w 19677"/>
                      <a:gd name="T5" fmla="*/ 16796 h 19677"/>
                      <a:gd name="T6" fmla="*/ 2882 w 19677"/>
                      <a:gd name="T7" fmla="*/ 2882 h 19677"/>
                      <a:gd name="T8" fmla="*/ 16796 w 19677"/>
                      <a:gd name="T9" fmla="*/ 2886 h 19677"/>
                    </a:gdLst>
                    <a:ahLst/>
                    <a:cxnLst>
                      <a:cxn ang="0">
                        <a:pos x="T0" y="T1"/>
                      </a:cxn>
                      <a:cxn ang="0">
                        <a:pos x="T2" y="T3"/>
                      </a:cxn>
                      <a:cxn ang="0">
                        <a:pos x="T4" y="T5"/>
                      </a:cxn>
                      <a:cxn ang="0">
                        <a:pos x="T6" y="T7"/>
                      </a:cxn>
                      <a:cxn ang="0">
                        <a:pos x="T8" y="T9"/>
                      </a:cxn>
                    </a:cxnLst>
                    <a:rect l="0" t="0" r="r" b="b"/>
                    <a:pathLst>
                      <a:path w="19677" h="19677">
                        <a:moveTo>
                          <a:pt x="16796" y="2886"/>
                        </a:moveTo>
                        <a:cubicBezTo>
                          <a:pt x="20640" y="6729"/>
                          <a:pt x="20641" y="12958"/>
                          <a:pt x="16800" y="16800"/>
                        </a:cubicBezTo>
                        <a:cubicBezTo>
                          <a:pt x="12958" y="20641"/>
                          <a:pt x="6729" y="20640"/>
                          <a:pt x="2885" y="16796"/>
                        </a:cubicBezTo>
                        <a:cubicBezTo>
                          <a:pt x="-958" y="12953"/>
                          <a:pt x="-959" y="6724"/>
                          <a:pt x="2882" y="2882"/>
                        </a:cubicBezTo>
                        <a:cubicBezTo>
                          <a:pt x="6724" y="-959"/>
                          <a:pt x="12953" y="-958"/>
                          <a:pt x="16796" y="2886"/>
                        </a:cubicBezTo>
                      </a:path>
                    </a:pathLst>
                  </a:custGeom>
                  <a:solidFill>
                    <a:srgbClr val="92D050"/>
                  </a:solidFill>
                  <a:ln w="12700" cap="flat" cmpd="sng">
                    <a:solidFill>
                      <a:srgbClr val="00B050"/>
                    </a:solidFill>
                    <a:prstDash val="solid"/>
                    <a:miter lim="800000"/>
                    <a:headEnd type="none" w="med" len="med"/>
                    <a:tailEnd type="none" w="med" len="med"/>
                  </a:ln>
                </p:spPr>
                <p:txBody>
                  <a:bodyPr lIns="0" tIns="0" rIns="0" bIns="0"/>
                  <a:lstStyle/>
                  <a:p>
                    <a:endParaRPr lang="en-US" sz="1000">
                      <a:latin typeface="Arial"/>
                      <a:cs typeface="Arial"/>
                    </a:endParaRPr>
                  </a:p>
                </p:txBody>
              </p:sp>
              <p:sp>
                <p:nvSpPr>
                  <p:cNvPr id="842" name="AutoShape 2">
                    <a:extLst>
                      <a:ext uri="{FF2B5EF4-FFF2-40B4-BE49-F238E27FC236}">
                        <a16:creationId xmlns:a16="http://schemas.microsoft.com/office/drawing/2014/main" id="{32790049-6F4F-89EC-445D-F91463781A1F}"/>
                      </a:ext>
                    </a:extLst>
                  </p:cNvPr>
                  <p:cNvSpPr>
                    <a:spLocks/>
                  </p:cNvSpPr>
                  <p:nvPr/>
                </p:nvSpPr>
                <p:spPr bwMode="auto">
                  <a:xfrm rot="11117531">
                    <a:off x="11548718" y="2216454"/>
                    <a:ext cx="44850" cy="51294"/>
                  </a:xfrm>
                  <a:custGeom>
                    <a:avLst/>
                    <a:gdLst>
                      <a:gd name="T0" fmla="*/ 16785 w 19671"/>
                      <a:gd name="T1" fmla="*/ 2856 h 19671"/>
                      <a:gd name="T2" fmla="*/ 16766 w 19671"/>
                      <a:gd name="T3" fmla="*/ 16766 h 19671"/>
                      <a:gd name="T4" fmla="*/ 2857 w 19671"/>
                      <a:gd name="T5" fmla="*/ 16786 h 19671"/>
                      <a:gd name="T6" fmla="*/ 2876 w 19671"/>
                      <a:gd name="T7" fmla="*/ 2876 h 19671"/>
                      <a:gd name="T8" fmla="*/ 16785 w 19671"/>
                      <a:gd name="T9" fmla="*/ 2856 h 19671"/>
                    </a:gdLst>
                    <a:ahLst/>
                    <a:cxnLst>
                      <a:cxn ang="0">
                        <a:pos x="T0" y="T1"/>
                      </a:cxn>
                      <a:cxn ang="0">
                        <a:pos x="T2" y="T3"/>
                      </a:cxn>
                      <a:cxn ang="0">
                        <a:pos x="T4" y="T5"/>
                      </a:cxn>
                      <a:cxn ang="0">
                        <a:pos x="T6" y="T7"/>
                      </a:cxn>
                      <a:cxn ang="0">
                        <a:pos x="T8" y="T9"/>
                      </a:cxn>
                    </a:cxnLst>
                    <a:rect l="0" t="0" r="r" b="b"/>
                    <a:pathLst>
                      <a:path w="19671" h="19671">
                        <a:moveTo>
                          <a:pt x="16785" y="2856"/>
                        </a:moveTo>
                        <a:cubicBezTo>
                          <a:pt x="20621" y="6692"/>
                          <a:pt x="20612" y="12919"/>
                          <a:pt x="16766" y="16766"/>
                        </a:cubicBezTo>
                        <a:cubicBezTo>
                          <a:pt x="12919" y="20612"/>
                          <a:pt x="6692" y="20621"/>
                          <a:pt x="2857" y="16786"/>
                        </a:cubicBezTo>
                        <a:cubicBezTo>
                          <a:pt x="-979" y="12950"/>
                          <a:pt x="-970" y="6723"/>
                          <a:pt x="2876" y="2876"/>
                        </a:cubicBezTo>
                        <a:cubicBezTo>
                          <a:pt x="6723" y="-970"/>
                          <a:pt x="12950" y="-979"/>
                          <a:pt x="16785" y="2856"/>
                        </a:cubicBezTo>
                      </a:path>
                    </a:pathLst>
                  </a:custGeom>
                  <a:solidFill>
                    <a:srgbClr val="00B050"/>
                  </a:solidFill>
                  <a:ln w="12700" cap="flat" cmpd="sng">
                    <a:solidFill>
                      <a:srgbClr val="00B050"/>
                    </a:solidFill>
                    <a:prstDash val="solid"/>
                    <a:miter lim="800000"/>
                    <a:headEnd type="none" w="med" len="med"/>
                    <a:tailEnd type="none" w="med" len="med"/>
                  </a:ln>
                </p:spPr>
                <p:txBody>
                  <a:bodyPr lIns="0" tIns="0" rIns="0" bIns="0"/>
                  <a:lstStyle/>
                  <a:p>
                    <a:endParaRPr lang="en-US" sz="1000" dirty="0">
                      <a:latin typeface="Arial"/>
                      <a:cs typeface="Arial"/>
                    </a:endParaRPr>
                  </a:p>
                </p:txBody>
              </p:sp>
            </p:grpSp>
          </p:grpSp>
        </p:grpSp>
        <p:sp>
          <p:nvSpPr>
            <p:cNvPr id="903" name="TextBox 902">
              <a:extLst>
                <a:ext uri="{FF2B5EF4-FFF2-40B4-BE49-F238E27FC236}">
                  <a16:creationId xmlns:a16="http://schemas.microsoft.com/office/drawing/2014/main" id="{8915B0BD-C6F6-8441-69F3-68BD6398F992}"/>
                </a:ext>
              </a:extLst>
            </p:cNvPr>
            <p:cNvSpPr txBox="1"/>
            <p:nvPr/>
          </p:nvSpPr>
          <p:spPr>
            <a:xfrm rot="16200000">
              <a:off x="934758" y="1053736"/>
              <a:ext cx="523244" cy="1931654"/>
            </a:xfrm>
            <a:prstGeom prst="rect">
              <a:avLst/>
            </a:prstGeom>
            <a:noFill/>
            <a:ln>
              <a:noFill/>
            </a:ln>
          </p:spPr>
          <p:txBody>
            <a:bodyPr vert="vert" wrap="square" rtlCol="0">
              <a:spAutoFit/>
            </a:bodyPr>
            <a:lstStyle/>
            <a:p>
              <a:r>
                <a:rPr lang="en-US" sz="1600" dirty="0"/>
                <a:t>Array of lasers</a:t>
              </a:r>
            </a:p>
          </p:txBody>
        </p:sp>
        <p:grpSp>
          <p:nvGrpSpPr>
            <p:cNvPr id="958" name="Group 957">
              <a:extLst>
                <a:ext uri="{FF2B5EF4-FFF2-40B4-BE49-F238E27FC236}">
                  <a16:creationId xmlns:a16="http://schemas.microsoft.com/office/drawing/2014/main" id="{2DE33A14-DC51-5863-D74E-3EC86451047A}"/>
                </a:ext>
              </a:extLst>
            </p:cNvPr>
            <p:cNvGrpSpPr/>
            <p:nvPr/>
          </p:nvGrpSpPr>
          <p:grpSpPr>
            <a:xfrm>
              <a:off x="239725" y="2523295"/>
              <a:ext cx="5466161" cy="1821273"/>
              <a:chOff x="230200" y="2599495"/>
              <a:chExt cx="5466161" cy="1821273"/>
            </a:xfrm>
          </p:grpSpPr>
          <p:sp>
            <p:nvSpPr>
              <p:cNvPr id="240" name="Oval 239">
                <a:extLst>
                  <a:ext uri="{FF2B5EF4-FFF2-40B4-BE49-F238E27FC236}">
                    <a16:creationId xmlns:a16="http://schemas.microsoft.com/office/drawing/2014/main" id="{EFA76394-6CA4-48E9-932D-971C253BB3EA}"/>
                  </a:ext>
                </a:extLst>
              </p:cNvPr>
              <p:cNvSpPr/>
              <p:nvPr/>
            </p:nvSpPr>
            <p:spPr>
              <a:xfrm>
                <a:off x="5106488" y="3404849"/>
                <a:ext cx="149158" cy="309373"/>
              </a:xfrm>
              <a:prstGeom prst="ellipse">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1" name="Group 910">
                <a:extLst>
                  <a:ext uri="{FF2B5EF4-FFF2-40B4-BE49-F238E27FC236}">
                    <a16:creationId xmlns:a16="http://schemas.microsoft.com/office/drawing/2014/main" id="{32ED28E2-4F97-90D8-16E3-31679572670E}"/>
                  </a:ext>
                </a:extLst>
              </p:cNvPr>
              <p:cNvGrpSpPr/>
              <p:nvPr/>
            </p:nvGrpSpPr>
            <p:grpSpPr>
              <a:xfrm>
                <a:off x="230200" y="2599495"/>
                <a:ext cx="1301574" cy="1821273"/>
                <a:chOff x="145315" y="1833659"/>
                <a:chExt cx="1301574" cy="1821273"/>
              </a:xfrm>
            </p:grpSpPr>
            <p:grpSp>
              <p:nvGrpSpPr>
                <p:cNvPr id="909" name="Group 908">
                  <a:extLst>
                    <a:ext uri="{FF2B5EF4-FFF2-40B4-BE49-F238E27FC236}">
                      <a16:creationId xmlns:a16="http://schemas.microsoft.com/office/drawing/2014/main" id="{183545C8-B34A-3BB8-ACB2-4A2A346C7ABF}"/>
                    </a:ext>
                  </a:extLst>
                </p:cNvPr>
                <p:cNvGrpSpPr/>
                <p:nvPr/>
              </p:nvGrpSpPr>
              <p:grpSpPr>
                <a:xfrm>
                  <a:off x="459749" y="3037348"/>
                  <a:ext cx="802696" cy="401778"/>
                  <a:chOff x="702288" y="3085878"/>
                  <a:chExt cx="802696" cy="401778"/>
                </a:xfrm>
              </p:grpSpPr>
              <p:sp>
                <p:nvSpPr>
                  <p:cNvPr id="891" name="Rectangle 890">
                    <a:extLst>
                      <a:ext uri="{FF2B5EF4-FFF2-40B4-BE49-F238E27FC236}">
                        <a16:creationId xmlns:a16="http://schemas.microsoft.com/office/drawing/2014/main" id="{31E44D88-FB6A-93E8-CA81-2DB12BE17C79}"/>
                      </a:ext>
                    </a:extLst>
                  </p:cNvPr>
                  <p:cNvSpPr/>
                  <p:nvPr/>
                </p:nvSpPr>
                <p:spPr>
                  <a:xfrm rot="16200000">
                    <a:off x="896121" y="2892045"/>
                    <a:ext cx="401778" cy="78944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898" name="TextBox 897">
                    <a:extLst>
                      <a:ext uri="{FF2B5EF4-FFF2-40B4-BE49-F238E27FC236}">
                        <a16:creationId xmlns:a16="http://schemas.microsoft.com/office/drawing/2014/main" id="{4F549AA9-7768-B428-4496-71ECB8812521}"/>
                      </a:ext>
                    </a:extLst>
                  </p:cNvPr>
                  <p:cNvSpPr txBox="1"/>
                  <p:nvPr/>
                </p:nvSpPr>
                <p:spPr>
                  <a:xfrm>
                    <a:off x="758151" y="3102207"/>
                    <a:ext cx="746833" cy="336371"/>
                  </a:xfrm>
                  <a:prstGeom prst="rect">
                    <a:avLst/>
                  </a:prstGeom>
                  <a:noFill/>
                </p:spPr>
                <p:txBody>
                  <a:bodyPr wrap="square">
                    <a:spAutoFit/>
                  </a:bodyPr>
                  <a:lstStyle/>
                  <a:p>
                    <a:pPr algn="ctr"/>
                    <a:r>
                      <a:rPr lang="en-US" sz="1200" b="1" dirty="0">
                        <a:solidFill>
                          <a:schemeClr val="bg1"/>
                        </a:solidFill>
                      </a:rPr>
                      <a:t>488nm</a:t>
                    </a:r>
                  </a:p>
                </p:txBody>
              </p:sp>
            </p:grpSp>
            <p:grpSp>
              <p:nvGrpSpPr>
                <p:cNvPr id="910" name="Group 909">
                  <a:extLst>
                    <a:ext uri="{FF2B5EF4-FFF2-40B4-BE49-F238E27FC236}">
                      <a16:creationId xmlns:a16="http://schemas.microsoft.com/office/drawing/2014/main" id="{7F1C9501-BD12-9295-1C14-08986269E81D}"/>
                    </a:ext>
                  </a:extLst>
                </p:cNvPr>
                <p:cNvGrpSpPr/>
                <p:nvPr/>
              </p:nvGrpSpPr>
              <p:grpSpPr>
                <a:xfrm>
                  <a:off x="480820" y="2090439"/>
                  <a:ext cx="789444" cy="401778"/>
                  <a:chOff x="719015" y="2003480"/>
                  <a:chExt cx="789444" cy="401778"/>
                </a:xfrm>
              </p:grpSpPr>
              <p:sp>
                <p:nvSpPr>
                  <p:cNvPr id="894" name="Rectangle 893">
                    <a:extLst>
                      <a:ext uri="{FF2B5EF4-FFF2-40B4-BE49-F238E27FC236}">
                        <a16:creationId xmlns:a16="http://schemas.microsoft.com/office/drawing/2014/main" id="{CFBD2C91-FBAE-B69A-6208-9234F23E27A4}"/>
                      </a:ext>
                    </a:extLst>
                  </p:cNvPr>
                  <p:cNvSpPr/>
                  <p:nvPr/>
                </p:nvSpPr>
                <p:spPr>
                  <a:xfrm rot="16200000">
                    <a:off x="912848" y="1809647"/>
                    <a:ext cx="401778" cy="789444"/>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n-US" sz="1200" b="1" dirty="0">
                      <a:solidFill>
                        <a:schemeClr val="bg1"/>
                      </a:solidFill>
                    </a:endParaRPr>
                  </a:p>
                </p:txBody>
              </p:sp>
              <p:sp>
                <p:nvSpPr>
                  <p:cNvPr id="899" name="TextBox 898">
                    <a:extLst>
                      <a:ext uri="{FF2B5EF4-FFF2-40B4-BE49-F238E27FC236}">
                        <a16:creationId xmlns:a16="http://schemas.microsoft.com/office/drawing/2014/main" id="{0A5F5FA8-FE16-F4F1-E356-C709E33A983B}"/>
                      </a:ext>
                    </a:extLst>
                  </p:cNvPr>
                  <p:cNvSpPr txBox="1"/>
                  <p:nvPr/>
                </p:nvSpPr>
                <p:spPr>
                  <a:xfrm>
                    <a:off x="748869" y="2028346"/>
                    <a:ext cx="737766" cy="336371"/>
                  </a:xfrm>
                  <a:prstGeom prst="rect">
                    <a:avLst/>
                  </a:prstGeom>
                  <a:noFill/>
                </p:spPr>
                <p:txBody>
                  <a:bodyPr wrap="square">
                    <a:spAutoFit/>
                  </a:bodyPr>
                  <a:lstStyle/>
                  <a:p>
                    <a:pPr algn="ctr"/>
                    <a:r>
                      <a:rPr lang="en-US" sz="1200" b="1" dirty="0">
                        <a:solidFill>
                          <a:schemeClr val="bg1"/>
                        </a:solidFill>
                      </a:rPr>
                      <a:t>640nm</a:t>
                    </a:r>
                  </a:p>
                </p:txBody>
              </p:sp>
            </p:grpSp>
            <p:sp>
              <p:nvSpPr>
                <p:cNvPr id="904" name="Arc 903">
                  <a:extLst>
                    <a:ext uri="{FF2B5EF4-FFF2-40B4-BE49-F238E27FC236}">
                      <a16:creationId xmlns:a16="http://schemas.microsoft.com/office/drawing/2014/main" id="{4C8251B2-330A-59AE-1BA7-51FE1110EE39}"/>
                    </a:ext>
                  </a:extLst>
                </p:cNvPr>
                <p:cNvSpPr/>
                <p:nvPr/>
              </p:nvSpPr>
              <p:spPr>
                <a:xfrm rot="16200000">
                  <a:off x="-114535" y="2093509"/>
                  <a:ext cx="1821273" cy="1301574"/>
                </a:xfrm>
                <a:prstGeom prst="arc">
                  <a:avLst>
                    <a:gd name="adj1" fmla="val 9870732"/>
                    <a:gd name="adj2" fmla="val 1446604"/>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923" name="Connector: Elbow 922">
                <a:extLst>
                  <a:ext uri="{FF2B5EF4-FFF2-40B4-BE49-F238E27FC236}">
                    <a16:creationId xmlns:a16="http://schemas.microsoft.com/office/drawing/2014/main" id="{08812F4D-2322-5795-84F3-23844C2002C5}"/>
                  </a:ext>
                </a:extLst>
              </p:cNvPr>
              <p:cNvCxnSpPr>
                <a:cxnSpLocks/>
              </p:cNvCxnSpPr>
              <p:nvPr/>
            </p:nvCxnSpPr>
            <p:spPr>
              <a:xfrm>
                <a:off x="1333326" y="3088394"/>
                <a:ext cx="4324906" cy="441005"/>
              </a:xfrm>
              <a:prstGeom prst="bentConnector3">
                <a:avLst>
                  <a:gd name="adj1" fmla="val 11826"/>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7" name="Connector: Elbow 926">
                <a:extLst>
                  <a:ext uri="{FF2B5EF4-FFF2-40B4-BE49-F238E27FC236}">
                    <a16:creationId xmlns:a16="http://schemas.microsoft.com/office/drawing/2014/main" id="{772197D7-F3F7-1A4E-4F15-AA31499E227C}"/>
                  </a:ext>
                </a:extLst>
              </p:cNvPr>
              <p:cNvCxnSpPr>
                <a:cxnSpLocks/>
              </p:cNvCxnSpPr>
              <p:nvPr/>
            </p:nvCxnSpPr>
            <p:spPr>
              <a:xfrm flipV="1">
                <a:off x="1374332" y="3577824"/>
                <a:ext cx="4322029" cy="423861"/>
              </a:xfrm>
              <a:prstGeom prst="bentConnector3">
                <a:avLst>
                  <a:gd name="adj1" fmla="val 10760"/>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57" name="Soleil 62">
              <a:extLst>
                <a:ext uri="{FF2B5EF4-FFF2-40B4-BE49-F238E27FC236}">
                  <a16:creationId xmlns:a16="http://schemas.microsoft.com/office/drawing/2014/main" id="{E3D21AF6-FA99-9248-5427-24CCA86FDC2B}"/>
                </a:ext>
              </a:extLst>
            </p:cNvPr>
            <p:cNvSpPr/>
            <p:nvPr/>
          </p:nvSpPr>
          <p:spPr>
            <a:xfrm rot="2420079">
              <a:off x="5534058" y="3261264"/>
              <a:ext cx="403115" cy="423790"/>
            </a:xfrm>
            <a:prstGeom prst="sun">
              <a:avLst>
                <a:gd name="adj" fmla="val 37509"/>
              </a:avLst>
            </a:prstGeom>
            <a:gradFill>
              <a:gsLst>
                <a:gs pos="16000">
                  <a:srgbClr val="FF0000"/>
                </a:gs>
                <a:gs pos="52000">
                  <a:srgbClr val="FFFF00"/>
                </a:gs>
                <a:gs pos="78000">
                  <a:srgbClr val="FFC00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0" name="Rectangle 959">
              <a:extLst>
                <a:ext uri="{FF2B5EF4-FFF2-40B4-BE49-F238E27FC236}">
                  <a16:creationId xmlns:a16="http://schemas.microsoft.com/office/drawing/2014/main" id="{B62004E9-AAF6-1659-5BB8-DDD7C4CFEAFE}"/>
                </a:ext>
              </a:extLst>
            </p:cNvPr>
            <p:cNvSpPr/>
            <p:nvPr/>
          </p:nvSpPr>
          <p:spPr>
            <a:xfrm rot="2675768">
              <a:off x="5518196" y="1065601"/>
              <a:ext cx="389269" cy="57741"/>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Rectangle 963">
              <a:extLst>
                <a:ext uri="{FF2B5EF4-FFF2-40B4-BE49-F238E27FC236}">
                  <a16:creationId xmlns:a16="http://schemas.microsoft.com/office/drawing/2014/main" id="{649A399A-0C2A-FE19-14DC-0C578ECC7B4C}"/>
                </a:ext>
              </a:extLst>
            </p:cNvPr>
            <p:cNvSpPr/>
            <p:nvPr/>
          </p:nvSpPr>
          <p:spPr>
            <a:xfrm>
              <a:off x="5189703" y="1351594"/>
              <a:ext cx="389269" cy="495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Rectangle 971">
              <a:extLst>
                <a:ext uri="{FF2B5EF4-FFF2-40B4-BE49-F238E27FC236}">
                  <a16:creationId xmlns:a16="http://schemas.microsoft.com/office/drawing/2014/main" id="{2A489743-DB7C-4ADB-3D14-6F3F6DEDCF0E}"/>
                </a:ext>
              </a:extLst>
            </p:cNvPr>
            <p:cNvSpPr/>
            <p:nvPr/>
          </p:nvSpPr>
          <p:spPr>
            <a:xfrm>
              <a:off x="4667560" y="1769794"/>
              <a:ext cx="389269" cy="495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ectangle 979">
              <a:extLst>
                <a:ext uri="{FF2B5EF4-FFF2-40B4-BE49-F238E27FC236}">
                  <a16:creationId xmlns:a16="http://schemas.microsoft.com/office/drawing/2014/main" id="{4C43A32A-DB77-8AD1-4CF0-ABABF1163E1A}"/>
                </a:ext>
              </a:extLst>
            </p:cNvPr>
            <p:cNvSpPr/>
            <p:nvPr/>
          </p:nvSpPr>
          <p:spPr>
            <a:xfrm>
              <a:off x="4031808" y="2375377"/>
              <a:ext cx="389268" cy="495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7" name="A look inside the box">
            <a:extLst>
              <a:ext uri="{FF2B5EF4-FFF2-40B4-BE49-F238E27FC236}">
                <a16:creationId xmlns:a16="http://schemas.microsoft.com/office/drawing/2014/main" id="{C0719246-F822-219F-B44A-293350B09C92}"/>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988" name="TextBox 987">
            <a:extLst>
              <a:ext uri="{FF2B5EF4-FFF2-40B4-BE49-F238E27FC236}">
                <a16:creationId xmlns:a16="http://schemas.microsoft.com/office/drawing/2014/main" id="{132CE23C-DA6B-ABE7-F00C-CDD16F7E0408}"/>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sp>
        <p:nvSpPr>
          <p:cNvPr id="990" name="TextBox 989">
            <a:extLst>
              <a:ext uri="{FF2B5EF4-FFF2-40B4-BE49-F238E27FC236}">
                <a16:creationId xmlns:a16="http://schemas.microsoft.com/office/drawing/2014/main" id="{F26C621B-F37F-C9CD-E59F-556942308575}"/>
              </a:ext>
            </a:extLst>
          </p:cNvPr>
          <p:cNvSpPr txBox="1"/>
          <p:nvPr/>
        </p:nvSpPr>
        <p:spPr>
          <a:xfrm>
            <a:off x="8612449" y="2431593"/>
            <a:ext cx="3158541" cy="646331"/>
          </a:xfrm>
          <a:custGeom>
            <a:avLst/>
            <a:gdLst>
              <a:gd name="connsiteX0" fmla="*/ 0 w 3158541"/>
              <a:gd name="connsiteY0" fmla="*/ 0 h 646331"/>
              <a:gd name="connsiteX1" fmla="*/ 494838 w 3158541"/>
              <a:gd name="connsiteY1" fmla="*/ 0 h 646331"/>
              <a:gd name="connsiteX2" fmla="*/ 958091 w 3158541"/>
              <a:gd name="connsiteY2" fmla="*/ 0 h 646331"/>
              <a:gd name="connsiteX3" fmla="*/ 1547685 w 3158541"/>
              <a:gd name="connsiteY3" fmla="*/ 0 h 646331"/>
              <a:gd name="connsiteX4" fmla="*/ 2074109 w 3158541"/>
              <a:gd name="connsiteY4" fmla="*/ 0 h 646331"/>
              <a:gd name="connsiteX5" fmla="*/ 2537361 w 3158541"/>
              <a:gd name="connsiteY5" fmla="*/ 0 h 646331"/>
              <a:gd name="connsiteX6" fmla="*/ 3158541 w 3158541"/>
              <a:gd name="connsiteY6" fmla="*/ 0 h 646331"/>
              <a:gd name="connsiteX7" fmla="*/ 3158541 w 3158541"/>
              <a:gd name="connsiteY7" fmla="*/ 310239 h 646331"/>
              <a:gd name="connsiteX8" fmla="*/ 3158541 w 3158541"/>
              <a:gd name="connsiteY8" fmla="*/ 646331 h 646331"/>
              <a:gd name="connsiteX9" fmla="*/ 2726874 w 3158541"/>
              <a:gd name="connsiteY9" fmla="*/ 646331 h 646331"/>
              <a:gd name="connsiteX10" fmla="*/ 2200450 w 3158541"/>
              <a:gd name="connsiteY10" fmla="*/ 646331 h 646331"/>
              <a:gd name="connsiteX11" fmla="*/ 1768783 w 3158541"/>
              <a:gd name="connsiteY11" fmla="*/ 646331 h 646331"/>
              <a:gd name="connsiteX12" fmla="*/ 1337116 w 3158541"/>
              <a:gd name="connsiteY12" fmla="*/ 646331 h 646331"/>
              <a:gd name="connsiteX13" fmla="*/ 905448 w 3158541"/>
              <a:gd name="connsiteY13" fmla="*/ 646331 h 646331"/>
              <a:gd name="connsiteX14" fmla="*/ 0 w 3158541"/>
              <a:gd name="connsiteY14" fmla="*/ 646331 h 646331"/>
              <a:gd name="connsiteX15" fmla="*/ 0 w 3158541"/>
              <a:gd name="connsiteY15" fmla="*/ 329629 h 646331"/>
              <a:gd name="connsiteX16" fmla="*/ 0 w 3158541"/>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8541" h="646331" fill="none" extrusionOk="0">
                <a:moveTo>
                  <a:pt x="0" y="0"/>
                </a:moveTo>
                <a:cubicBezTo>
                  <a:pt x="166502" y="-48917"/>
                  <a:pt x="386934" y="646"/>
                  <a:pt x="494838" y="0"/>
                </a:cubicBezTo>
                <a:cubicBezTo>
                  <a:pt x="602742" y="-646"/>
                  <a:pt x="729704" y="42428"/>
                  <a:pt x="958091" y="0"/>
                </a:cubicBezTo>
                <a:cubicBezTo>
                  <a:pt x="1186478" y="-42428"/>
                  <a:pt x="1272993" y="54984"/>
                  <a:pt x="1547685" y="0"/>
                </a:cubicBezTo>
                <a:cubicBezTo>
                  <a:pt x="1822377" y="-54984"/>
                  <a:pt x="1954752" y="58507"/>
                  <a:pt x="2074109" y="0"/>
                </a:cubicBezTo>
                <a:cubicBezTo>
                  <a:pt x="2193466" y="-58507"/>
                  <a:pt x="2415901" y="29440"/>
                  <a:pt x="2537361" y="0"/>
                </a:cubicBezTo>
                <a:cubicBezTo>
                  <a:pt x="2658821" y="-29440"/>
                  <a:pt x="3002991" y="68931"/>
                  <a:pt x="3158541" y="0"/>
                </a:cubicBezTo>
                <a:cubicBezTo>
                  <a:pt x="3161630" y="97242"/>
                  <a:pt x="3140053" y="224395"/>
                  <a:pt x="3158541" y="310239"/>
                </a:cubicBezTo>
                <a:cubicBezTo>
                  <a:pt x="3177029" y="396083"/>
                  <a:pt x="3127876" y="529456"/>
                  <a:pt x="3158541" y="646331"/>
                </a:cubicBezTo>
                <a:cubicBezTo>
                  <a:pt x="3001265" y="680899"/>
                  <a:pt x="2899276" y="601343"/>
                  <a:pt x="2726874" y="646331"/>
                </a:cubicBezTo>
                <a:cubicBezTo>
                  <a:pt x="2554472" y="691319"/>
                  <a:pt x="2314023" y="601553"/>
                  <a:pt x="2200450" y="646331"/>
                </a:cubicBezTo>
                <a:cubicBezTo>
                  <a:pt x="2086877" y="691109"/>
                  <a:pt x="1870556" y="636723"/>
                  <a:pt x="1768783" y="646331"/>
                </a:cubicBezTo>
                <a:cubicBezTo>
                  <a:pt x="1667010" y="655939"/>
                  <a:pt x="1477572" y="604800"/>
                  <a:pt x="1337116" y="646331"/>
                </a:cubicBezTo>
                <a:cubicBezTo>
                  <a:pt x="1196660" y="687862"/>
                  <a:pt x="1068790" y="608136"/>
                  <a:pt x="905448" y="646331"/>
                </a:cubicBezTo>
                <a:cubicBezTo>
                  <a:pt x="742106" y="684526"/>
                  <a:pt x="320604" y="550293"/>
                  <a:pt x="0" y="646331"/>
                </a:cubicBezTo>
                <a:cubicBezTo>
                  <a:pt x="-16489" y="576388"/>
                  <a:pt x="24084" y="415855"/>
                  <a:pt x="0" y="329629"/>
                </a:cubicBezTo>
                <a:cubicBezTo>
                  <a:pt x="-24084" y="243403"/>
                  <a:pt x="32438" y="77097"/>
                  <a:pt x="0" y="0"/>
                </a:cubicBezTo>
                <a:close/>
              </a:path>
              <a:path w="3158541" h="646331" stroke="0" extrusionOk="0">
                <a:moveTo>
                  <a:pt x="0" y="0"/>
                </a:moveTo>
                <a:cubicBezTo>
                  <a:pt x="153498" y="-21376"/>
                  <a:pt x="327066" y="5624"/>
                  <a:pt x="463253" y="0"/>
                </a:cubicBezTo>
                <a:cubicBezTo>
                  <a:pt x="599440" y="-5624"/>
                  <a:pt x="883840" y="28141"/>
                  <a:pt x="989676" y="0"/>
                </a:cubicBezTo>
                <a:cubicBezTo>
                  <a:pt x="1095512" y="-28141"/>
                  <a:pt x="1273119" y="37309"/>
                  <a:pt x="1452929" y="0"/>
                </a:cubicBezTo>
                <a:cubicBezTo>
                  <a:pt x="1632739" y="-37309"/>
                  <a:pt x="1873500" y="57796"/>
                  <a:pt x="2042523" y="0"/>
                </a:cubicBezTo>
                <a:cubicBezTo>
                  <a:pt x="2211546" y="-57796"/>
                  <a:pt x="2484844" y="6222"/>
                  <a:pt x="2600532" y="0"/>
                </a:cubicBezTo>
                <a:cubicBezTo>
                  <a:pt x="2716220" y="-6222"/>
                  <a:pt x="2994902" y="38681"/>
                  <a:pt x="3158541" y="0"/>
                </a:cubicBezTo>
                <a:cubicBezTo>
                  <a:pt x="3161246" y="74955"/>
                  <a:pt x="3152923" y="223659"/>
                  <a:pt x="3158541" y="336092"/>
                </a:cubicBezTo>
                <a:cubicBezTo>
                  <a:pt x="3164159" y="448525"/>
                  <a:pt x="3142499" y="525308"/>
                  <a:pt x="3158541" y="646331"/>
                </a:cubicBezTo>
                <a:cubicBezTo>
                  <a:pt x="2911662" y="704018"/>
                  <a:pt x="2786152" y="592644"/>
                  <a:pt x="2663703" y="646331"/>
                </a:cubicBezTo>
                <a:cubicBezTo>
                  <a:pt x="2541254" y="700018"/>
                  <a:pt x="2405841" y="625732"/>
                  <a:pt x="2232036" y="646331"/>
                </a:cubicBezTo>
                <a:cubicBezTo>
                  <a:pt x="2058231" y="666930"/>
                  <a:pt x="1966937" y="639160"/>
                  <a:pt x="1800368" y="646331"/>
                </a:cubicBezTo>
                <a:cubicBezTo>
                  <a:pt x="1633799" y="653502"/>
                  <a:pt x="1438533" y="611075"/>
                  <a:pt x="1273945" y="646331"/>
                </a:cubicBezTo>
                <a:cubicBezTo>
                  <a:pt x="1109357" y="681587"/>
                  <a:pt x="941615" y="603204"/>
                  <a:pt x="810692" y="646331"/>
                </a:cubicBezTo>
                <a:cubicBezTo>
                  <a:pt x="679769" y="689458"/>
                  <a:pt x="376655" y="616998"/>
                  <a:pt x="0" y="646331"/>
                </a:cubicBezTo>
                <a:cubicBezTo>
                  <a:pt x="-17076" y="542490"/>
                  <a:pt x="28417" y="453734"/>
                  <a:pt x="0" y="323166"/>
                </a:cubicBezTo>
                <a:cubicBezTo>
                  <a:pt x="-28417" y="192598"/>
                  <a:pt x="33997" y="133268"/>
                  <a:pt x="0" y="0"/>
                </a:cubicBezTo>
                <a:close/>
              </a:path>
            </a:pathLst>
          </a:custGeom>
          <a:solidFill>
            <a:schemeClr val="bg1"/>
          </a:solidFill>
          <a:ln>
            <a:solidFill>
              <a:schemeClr val="tx1">
                <a:lumMod val="95000"/>
                <a:lumOff val="5000"/>
              </a:schemeClr>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r>
              <a:rPr lang="en-US" dirty="0"/>
              <a:t>Schematic layout of the optical bench in the flow cytometer.</a:t>
            </a:r>
          </a:p>
        </p:txBody>
      </p:sp>
    </p:spTree>
    <p:extLst>
      <p:ext uri="{BB962C8B-B14F-4D97-AF65-F5344CB8AC3E}">
        <p14:creationId xmlns:p14="http://schemas.microsoft.com/office/powerpoint/2010/main" val="24640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several colored lines&#10;&#10;Description automatically generated">
            <a:extLst>
              <a:ext uri="{FF2B5EF4-FFF2-40B4-BE49-F238E27FC236}">
                <a16:creationId xmlns:a16="http://schemas.microsoft.com/office/drawing/2014/main" id="{EEE9C842-558F-B33C-55C1-C19E7C31C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150" y="3783284"/>
            <a:ext cx="10383699" cy="2600688"/>
          </a:xfrm>
          <a:prstGeom prst="rect">
            <a:avLst/>
          </a:prstGeom>
        </p:spPr>
      </p:pic>
      <p:pic>
        <p:nvPicPr>
          <p:cNvPr id="2" name="Picture 1" descr="A laser beam coming out of a machine&#10;&#10;Description automatically generated">
            <a:extLst>
              <a:ext uri="{FF2B5EF4-FFF2-40B4-BE49-F238E27FC236}">
                <a16:creationId xmlns:a16="http://schemas.microsoft.com/office/drawing/2014/main" id="{0EEDB54A-33C6-039E-57DA-AEA612C9D561}"/>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0" y="9005"/>
            <a:ext cx="12192000" cy="6858000"/>
          </a:xfrm>
          <a:prstGeom prst="rect">
            <a:avLst/>
          </a:prstGeom>
        </p:spPr>
      </p:pic>
      <p:sp>
        <p:nvSpPr>
          <p:cNvPr id="4" name="TextBox 3">
            <a:extLst>
              <a:ext uri="{FF2B5EF4-FFF2-40B4-BE49-F238E27FC236}">
                <a16:creationId xmlns:a16="http://schemas.microsoft.com/office/drawing/2014/main" id="{B181C5EF-A8E7-97D7-DCCF-CA4FD29FA27E}"/>
              </a:ext>
            </a:extLst>
          </p:cNvPr>
          <p:cNvSpPr txBox="1"/>
          <p:nvPr/>
        </p:nvSpPr>
        <p:spPr>
          <a:xfrm>
            <a:off x="3953906" y="639750"/>
            <a:ext cx="4284185" cy="1446550"/>
          </a:xfrm>
          <a:prstGeom prst="rect">
            <a:avLst/>
          </a:prstGeom>
          <a:noFill/>
        </p:spPr>
        <p:txBody>
          <a:bodyPr wrap="none" rtlCol="0">
            <a:spAutoFit/>
          </a:bodyPr>
          <a:lstStyle/>
          <a:p>
            <a:pPr algn="ctr"/>
            <a:r>
              <a:rPr lang="en-US" sz="3200" i="1" dirty="0"/>
              <a:t>Optical system</a:t>
            </a:r>
          </a:p>
          <a:p>
            <a:pPr algn="ctr"/>
            <a:endParaRPr lang="en-US" sz="3200" i="1" dirty="0"/>
          </a:p>
          <a:p>
            <a:pPr algn="ctr"/>
            <a:r>
              <a:rPr lang="en-US" sz="2400" i="1" dirty="0"/>
              <a:t>Optical filters in flow cytometers </a:t>
            </a:r>
          </a:p>
        </p:txBody>
      </p:sp>
      <p:sp>
        <p:nvSpPr>
          <p:cNvPr id="5" name="A look inside the box">
            <a:extLst>
              <a:ext uri="{FF2B5EF4-FFF2-40B4-BE49-F238E27FC236}">
                <a16:creationId xmlns:a16="http://schemas.microsoft.com/office/drawing/2014/main" id="{D5EB0102-ACCC-2CA1-6BD7-6D3425BE591C}"/>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6" name="Rectangle 3">
            <a:extLst>
              <a:ext uri="{FF2B5EF4-FFF2-40B4-BE49-F238E27FC236}">
                <a16:creationId xmlns:a16="http://schemas.microsoft.com/office/drawing/2014/main" id="{745FE88F-1D00-8A44-70CE-037488F9C26B}"/>
              </a:ext>
            </a:extLst>
          </p:cNvPr>
          <p:cNvSpPr txBox="1">
            <a:spLocks noChangeArrowheads="1"/>
          </p:cNvSpPr>
          <p:nvPr/>
        </p:nvSpPr>
        <p:spPr>
          <a:xfrm>
            <a:off x="904150" y="2837868"/>
            <a:ext cx="1926997" cy="460731"/>
          </a:xfrm>
          <a:custGeom>
            <a:avLst/>
            <a:gdLst>
              <a:gd name="connsiteX0" fmla="*/ 0 w 1926997"/>
              <a:gd name="connsiteY0" fmla="*/ 0 h 460731"/>
              <a:gd name="connsiteX1" fmla="*/ 481749 w 1926997"/>
              <a:gd name="connsiteY1" fmla="*/ 0 h 460731"/>
              <a:gd name="connsiteX2" fmla="*/ 1002038 w 1926997"/>
              <a:gd name="connsiteY2" fmla="*/ 0 h 460731"/>
              <a:gd name="connsiteX3" fmla="*/ 1464518 w 1926997"/>
              <a:gd name="connsiteY3" fmla="*/ 0 h 460731"/>
              <a:gd name="connsiteX4" fmla="*/ 1926997 w 1926997"/>
              <a:gd name="connsiteY4" fmla="*/ 0 h 460731"/>
              <a:gd name="connsiteX5" fmla="*/ 1926997 w 1926997"/>
              <a:gd name="connsiteY5" fmla="*/ 460731 h 460731"/>
              <a:gd name="connsiteX6" fmla="*/ 1503058 w 1926997"/>
              <a:gd name="connsiteY6" fmla="*/ 460731 h 460731"/>
              <a:gd name="connsiteX7" fmla="*/ 1021308 w 1926997"/>
              <a:gd name="connsiteY7" fmla="*/ 460731 h 460731"/>
              <a:gd name="connsiteX8" fmla="*/ 558829 w 1926997"/>
              <a:gd name="connsiteY8" fmla="*/ 460731 h 460731"/>
              <a:gd name="connsiteX9" fmla="*/ 0 w 1926997"/>
              <a:gd name="connsiteY9" fmla="*/ 460731 h 460731"/>
              <a:gd name="connsiteX10" fmla="*/ 0 w 1926997"/>
              <a:gd name="connsiteY10"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6997" h="460731" fill="none" extrusionOk="0">
                <a:moveTo>
                  <a:pt x="0" y="0"/>
                </a:moveTo>
                <a:cubicBezTo>
                  <a:pt x="238078" y="-11081"/>
                  <a:pt x="271170" y="3749"/>
                  <a:pt x="481749" y="0"/>
                </a:cubicBezTo>
                <a:cubicBezTo>
                  <a:pt x="692328" y="-3749"/>
                  <a:pt x="884887" y="57057"/>
                  <a:pt x="1002038" y="0"/>
                </a:cubicBezTo>
                <a:cubicBezTo>
                  <a:pt x="1119189" y="-57057"/>
                  <a:pt x="1322576" y="7801"/>
                  <a:pt x="1464518" y="0"/>
                </a:cubicBezTo>
                <a:cubicBezTo>
                  <a:pt x="1606460" y="-7801"/>
                  <a:pt x="1759954" y="41450"/>
                  <a:pt x="1926997" y="0"/>
                </a:cubicBezTo>
                <a:cubicBezTo>
                  <a:pt x="1937565" y="168783"/>
                  <a:pt x="1889174" y="241229"/>
                  <a:pt x="1926997" y="460731"/>
                </a:cubicBezTo>
                <a:cubicBezTo>
                  <a:pt x="1717963" y="472412"/>
                  <a:pt x="1626720" y="431726"/>
                  <a:pt x="1503058" y="460731"/>
                </a:cubicBezTo>
                <a:cubicBezTo>
                  <a:pt x="1379396" y="489736"/>
                  <a:pt x="1118387" y="416643"/>
                  <a:pt x="1021308" y="460731"/>
                </a:cubicBezTo>
                <a:cubicBezTo>
                  <a:pt x="924229" y="504819"/>
                  <a:pt x="668822" y="449799"/>
                  <a:pt x="558829" y="460731"/>
                </a:cubicBezTo>
                <a:cubicBezTo>
                  <a:pt x="448836" y="471663"/>
                  <a:pt x="276145" y="421553"/>
                  <a:pt x="0" y="460731"/>
                </a:cubicBezTo>
                <a:cubicBezTo>
                  <a:pt x="-34049" y="273967"/>
                  <a:pt x="13532" y="156461"/>
                  <a:pt x="0" y="0"/>
                </a:cubicBezTo>
                <a:close/>
              </a:path>
              <a:path w="1926997" h="460731" stroke="0" extrusionOk="0">
                <a:moveTo>
                  <a:pt x="0" y="0"/>
                </a:moveTo>
                <a:cubicBezTo>
                  <a:pt x="224536" y="-31550"/>
                  <a:pt x="334452" y="50655"/>
                  <a:pt x="481749" y="0"/>
                </a:cubicBezTo>
                <a:cubicBezTo>
                  <a:pt x="629046" y="-50655"/>
                  <a:pt x="859767" y="60116"/>
                  <a:pt x="1002038" y="0"/>
                </a:cubicBezTo>
                <a:cubicBezTo>
                  <a:pt x="1144309" y="-60116"/>
                  <a:pt x="1592208" y="37725"/>
                  <a:pt x="1926997" y="0"/>
                </a:cubicBezTo>
                <a:cubicBezTo>
                  <a:pt x="1931977" y="115966"/>
                  <a:pt x="1924891" y="270385"/>
                  <a:pt x="1926997" y="460731"/>
                </a:cubicBezTo>
                <a:cubicBezTo>
                  <a:pt x="1752054" y="488197"/>
                  <a:pt x="1666841" y="418148"/>
                  <a:pt x="1483788" y="460731"/>
                </a:cubicBezTo>
                <a:cubicBezTo>
                  <a:pt x="1300735" y="503314"/>
                  <a:pt x="1134165" y="440754"/>
                  <a:pt x="1021308" y="460731"/>
                </a:cubicBezTo>
                <a:cubicBezTo>
                  <a:pt x="908451" y="480708"/>
                  <a:pt x="751036" y="443857"/>
                  <a:pt x="578099" y="460731"/>
                </a:cubicBezTo>
                <a:cubicBezTo>
                  <a:pt x="405162" y="477605"/>
                  <a:pt x="173262" y="452870"/>
                  <a:pt x="0" y="460731"/>
                </a:cubicBezTo>
                <a:cubicBezTo>
                  <a:pt x="-33206" y="313808"/>
                  <a:pt x="38466" y="214740"/>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a:t>Long pass</a:t>
            </a:r>
          </a:p>
        </p:txBody>
      </p:sp>
      <p:sp>
        <p:nvSpPr>
          <p:cNvPr id="9" name="Rectangle 3">
            <a:extLst>
              <a:ext uri="{FF2B5EF4-FFF2-40B4-BE49-F238E27FC236}">
                <a16:creationId xmlns:a16="http://schemas.microsoft.com/office/drawing/2014/main" id="{A886B897-C8FA-9A22-656D-623A43EFB6E7}"/>
              </a:ext>
            </a:extLst>
          </p:cNvPr>
          <p:cNvSpPr txBox="1">
            <a:spLocks noChangeArrowheads="1"/>
          </p:cNvSpPr>
          <p:nvPr/>
        </p:nvSpPr>
        <p:spPr>
          <a:xfrm>
            <a:off x="3497942" y="2837868"/>
            <a:ext cx="1746439" cy="460731"/>
          </a:xfrm>
          <a:custGeom>
            <a:avLst/>
            <a:gdLst>
              <a:gd name="connsiteX0" fmla="*/ 0 w 1746439"/>
              <a:gd name="connsiteY0" fmla="*/ 0 h 460731"/>
              <a:gd name="connsiteX1" fmla="*/ 547218 w 1746439"/>
              <a:gd name="connsiteY1" fmla="*/ 0 h 460731"/>
              <a:gd name="connsiteX2" fmla="*/ 1146828 w 1746439"/>
              <a:gd name="connsiteY2" fmla="*/ 0 h 460731"/>
              <a:gd name="connsiteX3" fmla="*/ 1746439 w 1746439"/>
              <a:gd name="connsiteY3" fmla="*/ 0 h 460731"/>
              <a:gd name="connsiteX4" fmla="*/ 1746439 w 1746439"/>
              <a:gd name="connsiteY4" fmla="*/ 460731 h 460731"/>
              <a:gd name="connsiteX5" fmla="*/ 1129364 w 1746439"/>
              <a:gd name="connsiteY5" fmla="*/ 460731 h 460731"/>
              <a:gd name="connsiteX6" fmla="*/ 529753 w 1746439"/>
              <a:gd name="connsiteY6" fmla="*/ 460731 h 460731"/>
              <a:gd name="connsiteX7" fmla="*/ 0 w 1746439"/>
              <a:gd name="connsiteY7" fmla="*/ 460731 h 460731"/>
              <a:gd name="connsiteX8" fmla="*/ 0 w 1746439"/>
              <a:gd name="connsiteY8"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439" h="460731" fill="none" extrusionOk="0">
                <a:moveTo>
                  <a:pt x="0" y="0"/>
                </a:moveTo>
                <a:cubicBezTo>
                  <a:pt x="240431" y="-17076"/>
                  <a:pt x="371785" y="58573"/>
                  <a:pt x="547218" y="0"/>
                </a:cubicBezTo>
                <a:cubicBezTo>
                  <a:pt x="722651" y="-58573"/>
                  <a:pt x="910904" y="36686"/>
                  <a:pt x="1146828" y="0"/>
                </a:cubicBezTo>
                <a:cubicBezTo>
                  <a:pt x="1382752" y="-36686"/>
                  <a:pt x="1555995" y="33872"/>
                  <a:pt x="1746439" y="0"/>
                </a:cubicBezTo>
                <a:cubicBezTo>
                  <a:pt x="1748742" y="202928"/>
                  <a:pt x="1706538" y="292636"/>
                  <a:pt x="1746439" y="460731"/>
                </a:cubicBezTo>
                <a:cubicBezTo>
                  <a:pt x="1583664" y="488496"/>
                  <a:pt x="1387850" y="414991"/>
                  <a:pt x="1129364" y="460731"/>
                </a:cubicBezTo>
                <a:cubicBezTo>
                  <a:pt x="870879" y="506471"/>
                  <a:pt x="791185" y="444999"/>
                  <a:pt x="529753" y="460731"/>
                </a:cubicBezTo>
                <a:cubicBezTo>
                  <a:pt x="268321" y="476463"/>
                  <a:pt x="196430" y="415786"/>
                  <a:pt x="0" y="460731"/>
                </a:cubicBezTo>
                <a:cubicBezTo>
                  <a:pt x="-33022" y="317086"/>
                  <a:pt x="13052" y="182222"/>
                  <a:pt x="0" y="0"/>
                </a:cubicBezTo>
                <a:close/>
              </a:path>
              <a:path w="1746439" h="460731" stroke="0" extrusionOk="0">
                <a:moveTo>
                  <a:pt x="0" y="0"/>
                </a:moveTo>
                <a:cubicBezTo>
                  <a:pt x="274324" y="-30087"/>
                  <a:pt x="463938" y="52252"/>
                  <a:pt x="582146" y="0"/>
                </a:cubicBezTo>
                <a:cubicBezTo>
                  <a:pt x="700354" y="-52252"/>
                  <a:pt x="987143" y="40285"/>
                  <a:pt x="1199221" y="0"/>
                </a:cubicBezTo>
                <a:cubicBezTo>
                  <a:pt x="1411300" y="-40285"/>
                  <a:pt x="1493490" y="15302"/>
                  <a:pt x="1746439" y="0"/>
                </a:cubicBezTo>
                <a:cubicBezTo>
                  <a:pt x="1751419" y="115966"/>
                  <a:pt x="1744333" y="270385"/>
                  <a:pt x="1746439" y="460731"/>
                </a:cubicBezTo>
                <a:cubicBezTo>
                  <a:pt x="1513688" y="524540"/>
                  <a:pt x="1462540" y="426633"/>
                  <a:pt x="1199221" y="460731"/>
                </a:cubicBezTo>
                <a:cubicBezTo>
                  <a:pt x="935902" y="494829"/>
                  <a:pt x="834198" y="398798"/>
                  <a:pt x="634540" y="460731"/>
                </a:cubicBezTo>
                <a:cubicBezTo>
                  <a:pt x="434882" y="522664"/>
                  <a:pt x="224843" y="396317"/>
                  <a:pt x="0" y="460731"/>
                </a:cubicBezTo>
                <a:cubicBezTo>
                  <a:pt x="-4557" y="282687"/>
                  <a:pt x="35086" y="145194"/>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a:t>Short pass</a:t>
            </a:r>
          </a:p>
        </p:txBody>
      </p:sp>
      <p:sp>
        <p:nvSpPr>
          <p:cNvPr id="10" name="Rectangle 3">
            <a:extLst>
              <a:ext uri="{FF2B5EF4-FFF2-40B4-BE49-F238E27FC236}">
                <a16:creationId xmlns:a16="http://schemas.microsoft.com/office/drawing/2014/main" id="{E3C01717-1B5B-BB84-DDB8-A1F9629621FB}"/>
              </a:ext>
            </a:extLst>
          </p:cNvPr>
          <p:cNvSpPr txBox="1">
            <a:spLocks noChangeArrowheads="1"/>
          </p:cNvSpPr>
          <p:nvPr/>
        </p:nvSpPr>
        <p:spPr>
          <a:xfrm>
            <a:off x="6095999" y="2837867"/>
            <a:ext cx="1746439" cy="460731"/>
          </a:xfrm>
          <a:custGeom>
            <a:avLst/>
            <a:gdLst>
              <a:gd name="connsiteX0" fmla="*/ 0 w 1746439"/>
              <a:gd name="connsiteY0" fmla="*/ 0 h 460731"/>
              <a:gd name="connsiteX1" fmla="*/ 547218 w 1746439"/>
              <a:gd name="connsiteY1" fmla="*/ 0 h 460731"/>
              <a:gd name="connsiteX2" fmla="*/ 1146828 w 1746439"/>
              <a:gd name="connsiteY2" fmla="*/ 0 h 460731"/>
              <a:gd name="connsiteX3" fmla="*/ 1746439 w 1746439"/>
              <a:gd name="connsiteY3" fmla="*/ 0 h 460731"/>
              <a:gd name="connsiteX4" fmla="*/ 1746439 w 1746439"/>
              <a:gd name="connsiteY4" fmla="*/ 460731 h 460731"/>
              <a:gd name="connsiteX5" fmla="*/ 1129364 w 1746439"/>
              <a:gd name="connsiteY5" fmla="*/ 460731 h 460731"/>
              <a:gd name="connsiteX6" fmla="*/ 529753 w 1746439"/>
              <a:gd name="connsiteY6" fmla="*/ 460731 h 460731"/>
              <a:gd name="connsiteX7" fmla="*/ 0 w 1746439"/>
              <a:gd name="connsiteY7" fmla="*/ 460731 h 460731"/>
              <a:gd name="connsiteX8" fmla="*/ 0 w 1746439"/>
              <a:gd name="connsiteY8"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6439" h="460731" fill="none" extrusionOk="0">
                <a:moveTo>
                  <a:pt x="0" y="0"/>
                </a:moveTo>
                <a:cubicBezTo>
                  <a:pt x="240431" y="-17076"/>
                  <a:pt x="371785" y="58573"/>
                  <a:pt x="547218" y="0"/>
                </a:cubicBezTo>
                <a:cubicBezTo>
                  <a:pt x="722651" y="-58573"/>
                  <a:pt x="910904" y="36686"/>
                  <a:pt x="1146828" y="0"/>
                </a:cubicBezTo>
                <a:cubicBezTo>
                  <a:pt x="1382752" y="-36686"/>
                  <a:pt x="1555995" y="33872"/>
                  <a:pt x="1746439" y="0"/>
                </a:cubicBezTo>
                <a:cubicBezTo>
                  <a:pt x="1748742" y="202928"/>
                  <a:pt x="1706538" y="292636"/>
                  <a:pt x="1746439" y="460731"/>
                </a:cubicBezTo>
                <a:cubicBezTo>
                  <a:pt x="1583664" y="488496"/>
                  <a:pt x="1387850" y="414991"/>
                  <a:pt x="1129364" y="460731"/>
                </a:cubicBezTo>
                <a:cubicBezTo>
                  <a:pt x="870879" y="506471"/>
                  <a:pt x="791185" y="444999"/>
                  <a:pt x="529753" y="460731"/>
                </a:cubicBezTo>
                <a:cubicBezTo>
                  <a:pt x="268321" y="476463"/>
                  <a:pt x="196430" y="415786"/>
                  <a:pt x="0" y="460731"/>
                </a:cubicBezTo>
                <a:cubicBezTo>
                  <a:pt x="-33022" y="317086"/>
                  <a:pt x="13052" y="182222"/>
                  <a:pt x="0" y="0"/>
                </a:cubicBezTo>
                <a:close/>
              </a:path>
              <a:path w="1746439" h="460731" stroke="0" extrusionOk="0">
                <a:moveTo>
                  <a:pt x="0" y="0"/>
                </a:moveTo>
                <a:cubicBezTo>
                  <a:pt x="274324" y="-30087"/>
                  <a:pt x="463938" y="52252"/>
                  <a:pt x="582146" y="0"/>
                </a:cubicBezTo>
                <a:cubicBezTo>
                  <a:pt x="700354" y="-52252"/>
                  <a:pt x="987143" y="40285"/>
                  <a:pt x="1199221" y="0"/>
                </a:cubicBezTo>
                <a:cubicBezTo>
                  <a:pt x="1411300" y="-40285"/>
                  <a:pt x="1493490" y="15302"/>
                  <a:pt x="1746439" y="0"/>
                </a:cubicBezTo>
                <a:cubicBezTo>
                  <a:pt x="1751419" y="115966"/>
                  <a:pt x="1744333" y="270385"/>
                  <a:pt x="1746439" y="460731"/>
                </a:cubicBezTo>
                <a:cubicBezTo>
                  <a:pt x="1513688" y="524540"/>
                  <a:pt x="1462540" y="426633"/>
                  <a:pt x="1199221" y="460731"/>
                </a:cubicBezTo>
                <a:cubicBezTo>
                  <a:pt x="935902" y="494829"/>
                  <a:pt x="834198" y="398798"/>
                  <a:pt x="634540" y="460731"/>
                </a:cubicBezTo>
                <a:cubicBezTo>
                  <a:pt x="434882" y="522664"/>
                  <a:pt x="224843" y="396317"/>
                  <a:pt x="0" y="460731"/>
                </a:cubicBezTo>
                <a:cubicBezTo>
                  <a:pt x="-4557" y="282687"/>
                  <a:pt x="35086" y="145194"/>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a:t>Band pass</a:t>
            </a:r>
          </a:p>
        </p:txBody>
      </p:sp>
      <p:sp>
        <p:nvSpPr>
          <p:cNvPr id="11" name="Rectangle 3">
            <a:extLst>
              <a:ext uri="{FF2B5EF4-FFF2-40B4-BE49-F238E27FC236}">
                <a16:creationId xmlns:a16="http://schemas.microsoft.com/office/drawing/2014/main" id="{CFAD4B2D-0452-2BCE-FD3C-BB8EB8675F69}"/>
              </a:ext>
            </a:extLst>
          </p:cNvPr>
          <p:cNvSpPr txBox="1">
            <a:spLocks noChangeArrowheads="1"/>
          </p:cNvSpPr>
          <p:nvPr/>
        </p:nvSpPr>
        <p:spPr>
          <a:xfrm>
            <a:off x="8545518" y="2837866"/>
            <a:ext cx="2561772" cy="460731"/>
          </a:xfrm>
          <a:custGeom>
            <a:avLst/>
            <a:gdLst>
              <a:gd name="connsiteX0" fmla="*/ 0 w 2561772"/>
              <a:gd name="connsiteY0" fmla="*/ 0 h 460731"/>
              <a:gd name="connsiteX1" fmla="*/ 512354 w 2561772"/>
              <a:gd name="connsiteY1" fmla="*/ 0 h 460731"/>
              <a:gd name="connsiteX2" fmla="*/ 973473 w 2561772"/>
              <a:gd name="connsiteY2" fmla="*/ 0 h 460731"/>
              <a:gd name="connsiteX3" fmla="*/ 1485828 w 2561772"/>
              <a:gd name="connsiteY3" fmla="*/ 0 h 460731"/>
              <a:gd name="connsiteX4" fmla="*/ 2049418 w 2561772"/>
              <a:gd name="connsiteY4" fmla="*/ 0 h 460731"/>
              <a:gd name="connsiteX5" fmla="*/ 2561772 w 2561772"/>
              <a:gd name="connsiteY5" fmla="*/ 0 h 460731"/>
              <a:gd name="connsiteX6" fmla="*/ 2561772 w 2561772"/>
              <a:gd name="connsiteY6" fmla="*/ 460731 h 460731"/>
              <a:gd name="connsiteX7" fmla="*/ 2075035 w 2561772"/>
              <a:gd name="connsiteY7" fmla="*/ 460731 h 460731"/>
              <a:gd name="connsiteX8" fmla="*/ 1537063 w 2561772"/>
              <a:gd name="connsiteY8" fmla="*/ 460731 h 460731"/>
              <a:gd name="connsiteX9" fmla="*/ 973473 w 2561772"/>
              <a:gd name="connsiteY9" fmla="*/ 460731 h 460731"/>
              <a:gd name="connsiteX10" fmla="*/ 537972 w 2561772"/>
              <a:gd name="connsiteY10" fmla="*/ 460731 h 460731"/>
              <a:gd name="connsiteX11" fmla="*/ 0 w 2561772"/>
              <a:gd name="connsiteY11" fmla="*/ 460731 h 460731"/>
              <a:gd name="connsiteX12" fmla="*/ 0 w 2561772"/>
              <a:gd name="connsiteY12"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772" h="460731" fill="none" extrusionOk="0">
                <a:moveTo>
                  <a:pt x="0" y="0"/>
                </a:moveTo>
                <a:cubicBezTo>
                  <a:pt x="162209" y="-34789"/>
                  <a:pt x="394322" y="55160"/>
                  <a:pt x="512354" y="0"/>
                </a:cubicBezTo>
                <a:cubicBezTo>
                  <a:pt x="630386" y="-55160"/>
                  <a:pt x="819487" y="53262"/>
                  <a:pt x="973473" y="0"/>
                </a:cubicBezTo>
                <a:cubicBezTo>
                  <a:pt x="1127459" y="-53262"/>
                  <a:pt x="1231635" y="55131"/>
                  <a:pt x="1485828" y="0"/>
                </a:cubicBezTo>
                <a:cubicBezTo>
                  <a:pt x="1740022" y="-55131"/>
                  <a:pt x="1918131" y="60959"/>
                  <a:pt x="2049418" y="0"/>
                </a:cubicBezTo>
                <a:cubicBezTo>
                  <a:pt x="2180705" y="-60959"/>
                  <a:pt x="2397494" y="22102"/>
                  <a:pt x="2561772" y="0"/>
                </a:cubicBezTo>
                <a:cubicBezTo>
                  <a:pt x="2593291" y="203798"/>
                  <a:pt x="2534004" y="230549"/>
                  <a:pt x="2561772" y="460731"/>
                </a:cubicBezTo>
                <a:cubicBezTo>
                  <a:pt x="2340060" y="491677"/>
                  <a:pt x="2285330" y="434914"/>
                  <a:pt x="2075035" y="460731"/>
                </a:cubicBezTo>
                <a:cubicBezTo>
                  <a:pt x="1864740" y="486548"/>
                  <a:pt x="1763217" y="414752"/>
                  <a:pt x="1537063" y="460731"/>
                </a:cubicBezTo>
                <a:cubicBezTo>
                  <a:pt x="1310909" y="506710"/>
                  <a:pt x="1171406" y="404692"/>
                  <a:pt x="973473" y="460731"/>
                </a:cubicBezTo>
                <a:cubicBezTo>
                  <a:pt x="775540" y="516770"/>
                  <a:pt x="712923" y="428893"/>
                  <a:pt x="537972" y="460731"/>
                </a:cubicBezTo>
                <a:cubicBezTo>
                  <a:pt x="363021" y="492569"/>
                  <a:pt x="234769" y="442853"/>
                  <a:pt x="0" y="460731"/>
                </a:cubicBezTo>
                <a:cubicBezTo>
                  <a:pt x="-28560" y="360286"/>
                  <a:pt x="20737" y="167275"/>
                  <a:pt x="0" y="0"/>
                </a:cubicBezTo>
                <a:close/>
              </a:path>
              <a:path w="2561772" h="460731" stroke="0" extrusionOk="0">
                <a:moveTo>
                  <a:pt x="0" y="0"/>
                </a:moveTo>
                <a:cubicBezTo>
                  <a:pt x="223260" y="-35897"/>
                  <a:pt x="287196" y="37849"/>
                  <a:pt x="512354" y="0"/>
                </a:cubicBezTo>
                <a:cubicBezTo>
                  <a:pt x="737512" y="-37849"/>
                  <a:pt x="962952" y="43569"/>
                  <a:pt x="1075944" y="0"/>
                </a:cubicBezTo>
                <a:cubicBezTo>
                  <a:pt x="1188936" y="-43569"/>
                  <a:pt x="1525109" y="51134"/>
                  <a:pt x="1639534" y="0"/>
                </a:cubicBezTo>
                <a:cubicBezTo>
                  <a:pt x="1753959" y="-51134"/>
                  <a:pt x="2373628" y="5696"/>
                  <a:pt x="2561772" y="0"/>
                </a:cubicBezTo>
                <a:cubicBezTo>
                  <a:pt x="2601664" y="154787"/>
                  <a:pt x="2536097" y="233159"/>
                  <a:pt x="2561772" y="460731"/>
                </a:cubicBezTo>
                <a:cubicBezTo>
                  <a:pt x="2320373" y="521521"/>
                  <a:pt x="2157766" y="403342"/>
                  <a:pt x="2049418" y="460731"/>
                </a:cubicBezTo>
                <a:cubicBezTo>
                  <a:pt x="1941070" y="518120"/>
                  <a:pt x="1755179" y="419701"/>
                  <a:pt x="1588299" y="460731"/>
                </a:cubicBezTo>
                <a:cubicBezTo>
                  <a:pt x="1421419" y="501761"/>
                  <a:pt x="1268639" y="407851"/>
                  <a:pt x="1127180" y="460731"/>
                </a:cubicBezTo>
                <a:cubicBezTo>
                  <a:pt x="985721" y="513611"/>
                  <a:pt x="799216" y="427443"/>
                  <a:pt x="666061" y="460731"/>
                </a:cubicBezTo>
                <a:cubicBezTo>
                  <a:pt x="532906" y="494019"/>
                  <a:pt x="293603" y="395196"/>
                  <a:pt x="0" y="460731"/>
                </a:cubicBezTo>
                <a:cubicBezTo>
                  <a:pt x="-10331" y="259785"/>
                  <a:pt x="14641" y="113819"/>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a:t>Dichroic mirrors</a:t>
            </a:r>
          </a:p>
        </p:txBody>
      </p:sp>
    </p:spTree>
    <p:extLst>
      <p:ext uri="{BB962C8B-B14F-4D97-AF65-F5344CB8AC3E}">
        <p14:creationId xmlns:p14="http://schemas.microsoft.com/office/powerpoint/2010/main" val="409083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ser beam coming out of a machine&#10;&#10;Description automatically generated">
            <a:extLst>
              <a:ext uri="{FF2B5EF4-FFF2-40B4-BE49-F238E27FC236}">
                <a16:creationId xmlns:a16="http://schemas.microsoft.com/office/drawing/2014/main" id="{F48BECA5-DECE-AB49-D3CA-CA39F86F4540}"/>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55390"/>
            <a:ext cx="12192000" cy="6858000"/>
          </a:xfrm>
          <a:prstGeom prst="rect">
            <a:avLst/>
          </a:prstGeom>
        </p:spPr>
      </p:pic>
      <p:sp>
        <p:nvSpPr>
          <p:cNvPr id="2" name="A look inside the box">
            <a:extLst>
              <a:ext uri="{FF2B5EF4-FFF2-40B4-BE49-F238E27FC236}">
                <a16:creationId xmlns:a16="http://schemas.microsoft.com/office/drawing/2014/main" id="{49365BCD-D371-29B8-36B4-A65290C1CA55}"/>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07F31085-B085-7670-67C0-D4ECC77B5689}"/>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sp>
        <p:nvSpPr>
          <p:cNvPr id="4" name="TextBox 3">
            <a:extLst>
              <a:ext uri="{FF2B5EF4-FFF2-40B4-BE49-F238E27FC236}">
                <a16:creationId xmlns:a16="http://schemas.microsoft.com/office/drawing/2014/main" id="{79F863E8-0120-5D87-8AA7-3575ED899C52}"/>
              </a:ext>
            </a:extLst>
          </p:cNvPr>
          <p:cNvSpPr txBox="1"/>
          <p:nvPr/>
        </p:nvSpPr>
        <p:spPr>
          <a:xfrm>
            <a:off x="8076624" y="2608970"/>
            <a:ext cx="3887465" cy="646331"/>
          </a:xfrm>
          <a:custGeom>
            <a:avLst/>
            <a:gdLst>
              <a:gd name="connsiteX0" fmla="*/ 0 w 3887465"/>
              <a:gd name="connsiteY0" fmla="*/ 0 h 646331"/>
              <a:gd name="connsiteX1" fmla="*/ 516477 w 3887465"/>
              <a:gd name="connsiteY1" fmla="*/ 0 h 646331"/>
              <a:gd name="connsiteX2" fmla="*/ 1110704 w 3887465"/>
              <a:gd name="connsiteY2" fmla="*/ 0 h 646331"/>
              <a:gd name="connsiteX3" fmla="*/ 1743806 w 3887465"/>
              <a:gd name="connsiteY3" fmla="*/ 0 h 646331"/>
              <a:gd name="connsiteX4" fmla="*/ 2182534 w 3887465"/>
              <a:gd name="connsiteY4" fmla="*/ 0 h 646331"/>
              <a:gd name="connsiteX5" fmla="*/ 2621262 w 3887465"/>
              <a:gd name="connsiteY5" fmla="*/ 0 h 646331"/>
              <a:gd name="connsiteX6" fmla="*/ 3059990 w 3887465"/>
              <a:gd name="connsiteY6" fmla="*/ 0 h 646331"/>
              <a:gd name="connsiteX7" fmla="*/ 3887465 w 3887465"/>
              <a:gd name="connsiteY7" fmla="*/ 0 h 646331"/>
              <a:gd name="connsiteX8" fmla="*/ 3887465 w 3887465"/>
              <a:gd name="connsiteY8" fmla="*/ 329629 h 646331"/>
              <a:gd name="connsiteX9" fmla="*/ 3887465 w 3887465"/>
              <a:gd name="connsiteY9" fmla="*/ 646331 h 646331"/>
              <a:gd name="connsiteX10" fmla="*/ 3254364 w 3887465"/>
              <a:gd name="connsiteY10" fmla="*/ 646331 h 646331"/>
              <a:gd name="connsiteX11" fmla="*/ 2776761 w 3887465"/>
              <a:gd name="connsiteY11" fmla="*/ 646331 h 646331"/>
              <a:gd name="connsiteX12" fmla="*/ 2299158 w 3887465"/>
              <a:gd name="connsiteY12" fmla="*/ 646331 h 646331"/>
              <a:gd name="connsiteX13" fmla="*/ 1704931 w 3887465"/>
              <a:gd name="connsiteY13" fmla="*/ 646331 h 646331"/>
              <a:gd name="connsiteX14" fmla="*/ 1188454 w 3887465"/>
              <a:gd name="connsiteY14" fmla="*/ 646331 h 646331"/>
              <a:gd name="connsiteX15" fmla="*/ 555352 w 3887465"/>
              <a:gd name="connsiteY15" fmla="*/ 646331 h 646331"/>
              <a:gd name="connsiteX16" fmla="*/ 0 w 3887465"/>
              <a:gd name="connsiteY16" fmla="*/ 646331 h 646331"/>
              <a:gd name="connsiteX17" fmla="*/ 0 w 3887465"/>
              <a:gd name="connsiteY17" fmla="*/ 329629 h 646331"/>
              <a:gd name="connsiteX18" fmla="*/ 0 w 3887465"/>
              <a:gd name="connsiteY1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87465" h="646331" fill="none" extrusionOk="0">
                <a:moveTo>
                  <a:pt x="0" y="0"/>
                </a:moveTo>
                <a:cubicBezTo>
                  <a:pt x="241003" y="-58693"/>
                  <a:pt x="324996" y="50382"/>
                  <a:pt x="516477" y="0"/>
                </a:cubicBezTo>
                <a:cubicBezTo>
                  <a:pt x="707958" y="-50382"/>
                  <a:pt x="954123" y="8002"/>
                  <a:pt x="1110704" y="0"/>
                </a:cubicBezTo>
                <a:cubicBezTo>
                  <a:pt x="1267285" y="-8002"/>
                  <a:pt x="1561052" y="24524"/>
                  <a:pt x="1743806" y="0"/>
                </a:cubicBezTo>
                <a:cubicBezTo>
                  <a:pt x="1926560" y="-24524"/>
                  <a:pt x="2018475" y="18175"/>
                  <a:pt x="2182534" y="0"/>
                </a:cubicBezTo>
                <a:cubicBezTo>
                  <a:pt x="2346593" y="-18175"/>
                  <a:pt x="2423595" y="13871"/>
                  <a:pt x="2621262" y="0"/>
                </a:cubicBezTo>
                <a:cubicBezTo>
                  <a:pt x="2818929" y="-13871"/>
                  <a:pt x="2863468" y="13004"/>
                  <a:pt x="3059990" y="0"/>
                </a:cubicBezTo>
                <a:cubicBezTo>
                  <a:pt x="3256512" y="-13004"/>
                  <a:pt x="3600017" y="45726"/>
                  <a:pt x="3887465" y="0"/>
                </a:cubicBezTo>
                <a:cubicBezTo>
                  <a:pt x="3919584" y="82082"/>
                  <a:pt x="3853319" y="179863"/>
                  <a:pt x="3887465" y="329629"/>
                </a:cubicBezTo>
                <a:cubicBezTo>
                  <a:pt x="3921611" y="479395"/>
                  <a:pt x="3865137" y="515476"/>
                  <a:pt x="3887465" y="646331"/>
                </a:cubicBezTo>
                <a:cubicBezTo>
                  <a:pt x="3688427" y="704806"/>
                  <a:pt x="3437721" y="610814"/>
                  <a:pt x="3254364" y="646331"/>
                </a:cubicBezTo>
                <a:cubicBezTo>
                  <a:pt x="3071007" y="681848"/>
                  <a:pt x="2900639" y="595130"/>
                  <a:pt x="2776761" y="646331"/>
                </a:cubicBezTo>
                <a:cubicBezTo>
                  <a:pt x="2652883" y="697532"/>
                  <a:pt x="2432539" y="603872"/>
                  <a:pt x="2299158" y="646331"/>
                </a:cubicBezTo>
                <a:cubicBezTo>
                  <a:pt x="2165777" y="688790"/>
                  <a:pt x="1858485" y="576896"/>
                  <a:pt x="1704931" y="646331"/>
                </a:cubicBezTo>
                <a:cubicBezTo>
                  <a:pt x="1551377" y="715766"/>
                  <a:pt x="1414376" y="637691"/>
                  <a:pt x="1188454" y="646331"/>
                </a:cubicBezTo>
                <a:cubicBezTo>
                  <a:pt x="962532" y="654971"/>
                  <a:pt x="804487" y="634685"/>
                  <a:pt x="555352" y="646331"/>
                </a:cubicBezTo>
                <a:cubicBezTo>
                  <a:pt x="306217" y="657977"/>
                  <a:pt x="270143" y="633411"/>
                  <a:pt x="0" y="646331"/>
                </a:cubicBezTo>
                <a:cubicBezTo>
                  <a:pt x="-30714" y="556847"/>
                  <a:pt x="20388" y="425979"/>
                  <a:pt x="0" y="329629"/>
                </a:cubicBezTo>
                <a:cubicBezTo>
                  <a:pt x="-20388" y="233279"/>
                  <a:pt x="5848" y="82818"/>
                  <a:pt x="0" y="0"/>
                </a:cubicBezTo>
                <a:close/>
              </a:path>
              <a:path w="3887465" h="646331" stroke="0" extrusionOk="0">
                <a:moveTo>
                  <a:pt x="0" y="0"/>
                </a:moveTo>
                <a:cubicBezTo>
                  <a:pt x="221650" y="-16684"/>
                  <a:pt x="428364" y="70389"/>
                  <a:pt x="594227" y="0"/>
                </a:cubicBezTo>
                <a:cubicBezTo>
                  <a:pt x="760090" y="-70389"/>
                  <a:pt x="891401" y="64184"/>
                  <a:pt x="1149579" y="0"/>
                </a:cubicBezTo>
                <a:cubicBezTo>
                  <a:pt x="1407757" y="-64184"/>
                  <a:pt x="1491600" y="2247"/>
                  <a:pt x="1627182" y="0"/>
                </a:cubicBezTo>
                <a:cubicBezTo>
                  <a:pt x="1762764" y="-2247"/>
                  <a:pt x="1878828" y="21529"/>
                  <a:pt x="2065910" y="0"/>
                </a:cubicBezTo>
                <a:cubicBezTo>
                  <a:pt x="2252992" y="-21529"/>
                  <a:pt x="2434500" y="40179"/>
                  <a:pt x="2543513" y="0"/>
                </a:cubicBezTo>
                <a:cubicBezTo>
                  <a:pt x="2652526" y="-40179"/>
                  <a:pt x="2983034" y="24038"/>
                  <a:pt x="3098865" y="0"/>
                </a:cubicBezTo>
                <a:cubicBezTo>
                  <a:pt x="3214696" y="-24038"/>
                  <a:pt x="3559949" y="57196"/>
                  <a:pt x="3887465" y="0"/>
                </a:cubicBezTo>
                <a:cubicBezTo>
                  <a:pt x="3916517" y="143257"/>
                  <a:pt x="3854114" y="210724"/>
                  <a:pt x="3887465" y="323166"/>
                </a:cubicBezTo>
                <a:cubicBezTo>
                  <a:pt x="3920816" y="435608"/>
                  <a:pt x="3877385" y="535220"/>
                  <a:pt x="3887465" y="646331"/>
                </a:cubicBezTo>
                <a:cubicBezTo>
                  <a:pt x="3646828" y="678927"/>
                  <a:pt x="3481157" y="626281"/>
                  <a:pt x="3370988" y="646331"/>
                </a:cubicBezTo>
                <a:cubicBezTo>
                  <a:pt x="3260819" y="666381"/>
                  <a:pt x="3122734" y="644635"/>
                  <a:pt x="2893385" y="646331"/>
                </a:cubicBezTo>
                <a:cubicBezTo>
                  <a:pt x="2664036" y="648027"/>
                  <a:pt x="2419192" y="614416"/>
                  <a:pt x="2260283" y="646331"/>
                </a:cubicBezTo>
                <a:cubicBezTo>
                  <a:pt x="2101374" y="678246"/>
                  <a:pt x="1809935" y="594342"/>
                  <a:pt x="1627182" y="646331"/>
                </a:cubicBezTo>
                <a:cubicBezTo>
                  <a:pt x="1444429" y="698320"/>
                  <a:pt x="1307213" y="623929"/>
                  <a:pt x="1071830" y="646331"/>
                </a:cubicBezTo>
                <a:cubicBezTo>
                  <a:pt x="836447" y="668733"/>
                  <a:pt x="687285" y="594065"/>
                  <a:pt x="477603" y="646331"/>
                </a:cubicBezTo>
                <a:cubicBezTo>
                  <a:pt x="267921" y="698597"/>
                  <a:pt x="96142" y="626488"/>
                  <a:pt x="0" y="646331"/>
                </a:cubicBezTo>
                <a:cubicBezTo>
                  <a:pt x="-28345" y="530230"/>
                  <a:pt x="16445" y="479187"/>
                  <a:pt x="0" y="316702"/>
                </a:cubicBezTo>
                <a:cubicBezTo>
                  <a:pt x="-16445" y="154217"/>
                  <a:pt x="8194" y="138926"/>
                  <a:pt x="0" y="0"/>
                </a:cubicBezTo>
                <a:close/>
              </a:path>
            </a:pathLst>
          </a:custGeom>
          <a:solidFill>
            <a:schemeClr val="bg1"/>
          </a:solidFill>
          <a:ln>
            <a:solidFill>
              <a:schemeClr val="tx1"/>
            </a:solidFill>
            <a:extLst>
              <a:ext uri="{C807C97D-BFC1-408E-A445-0C87EB9F89A2}">
                <ask:lineSketchStyleProps xmlns:ask="http://schemas.microsoft.com/office/drawing/2018/sketchyshapes" sd="4155576348">
                  <a:prstGeom prst="rect">
                    <a:avLst/>
                  </a:prstGeom>
                  <ask:type>
                    <ask:lineSketchScribble/>
                  </ask:type>
                </ask:lineSketchStyleProps>
              </a:ext>
            </a:extLst>
          </a:ln>
        </p:spPr>
        <p:txBody>
          <a:bodyPr wrap="square">
            <a:spAutoFit/>
          </a:bodyPr>
          <a:lstStyle/>
          <a:p>
            <a:r>
              <a:rPr lang="en-US" dirty="0"/>
              <a:t>Example of the optical bench in the LSR </a:t>
            </a:r>
            <a:r>
              <a:rPr lang="en-US" dirty="0" err="1"/>
              <a:t>Fortessa</a:t>
            </a:r>
            <a:r>
              <a:rPr lang="en-US" dirty="0"/>
              <a:t> flow cytometer.</a:t>
            </a:r>
          </a:p>
        </p:txBody>
      </p:sp>
      <p:pic>
        <p:nvPicPr>
          <p:cNvPr id="6" name="Picture 5" descr="A close-up of a machine">
            <a:extLst>
              <a:ext uri="{FF2B5EF4-FFF2-40B4-BE49-F238E27FC236}">
                <a16:creationId xmlns:a16="http://schemas.microsoft.com/office/drawing/2014/main" id="{6B2FB17F-B695-59C5-581E-8CFAA8113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6" y="1329926"/>
            <a:ext cx="7297947" cy="5473461"/>
          </a:xfrm>
          <a:prstGeom prst="ellipse">
            <a:avLst/>
          </a:prstGeom>
          <a:ln>
            <a:noFill/>
          </a:ln>
          <a:effectLst>
            <a:softEdge rad="112500"/>
          </a:effectLst>
        </p:spPr>
      </p:pic>
    </p:spTree>
    <p:extLst>
      <p:ext uri="{BB962C8B-B14F-4D97-AF65-F5344CB8AC3E}">
        <p14:creationId xmlns:p14="http://schemas.microsoft.com/office/powerpoint/2010/main" val="95426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 name="Picture 28" descr="A laser beam coming out of a machine&#10;&#10;Description automatically generated">
            <a:extLst>
              <a:ext uri="{FF2B5EF4-FFF2-40B4-BE49-F238E27FC236}">
                <a16:creationId xmlns:a16="http://schemas.microsoft.com/office/drawing/2014/main" id="{B4645855-79AD-6CBE-B78E-26A707199B22}"/>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extBox 26">
            <a:extLst>
              <a:ext uri="{FF2B5EF4-FFF2-40B4-BE49-F238E27FC236}">
                <a16:creationId xmlns:a16="http://schemas.microsoft.com/office/drawing/2014/main" id="{60C31608-9909-893A-EBC4-A345E9130391}"/>
              </a:ext>
            </a:extLst>
          </p:cNvPr>
          <p:cNvSpPr txBox="1"/>
          <p:nvPr/>
        </p:nvSpPr>
        <p:spPr>
          <a:xfrm>
            <a:off x="4248150" y="295275"/>
            <a:ext cx="4021998" cy="523220"/>
          </a:xfrm>
          <a:prstGeom prst="rect">
            <a:avLst/>
          </a:prstGeom>
          <a:noFill/>
        </p:spPr>
        <p:txBody>
          <a:bodyPr wrap="none" rtlCol="0">
            <a:spAutoFit/>
          </a:bodyPr>
          <a:lstStyle/>
          <a:p>
            <a:r>
              <a:rPr lang="en-US" sz="2800" b="1" dirty="0"/>
              <a:t>What is a Flow Cytometry</a:t>
            </a:r>
          </a:p>
        </p:txBody>
      </p:sp>
      <p:sp>
        <p:nvSpPr>
          <p:cNvPr id="28" name="Rectangle 3">
            <a:extLst>
              <a:ext uri="{FF2B5EF4-FFF2-40B4-BE49-F238E27FC236}">
                <a16:creationId xmlns:a16="http://schemas.microsoft.com/office/drawing/2014/main" id="{AA5FF098-0AD1-AB2B-B10F-77616902EB99}"/>
              </a:ext>
            </a:extLst>
          </p:cNvPr>
          <p:cNvSpPr txBox="1">
            <a:spLocks noChangeArrowheads="1"/>
          </p:cNvSpPr>
          <p:nvPr/>
        </p:nvSpPr>
        <p:spPr>
          <a:xfrm>
            <a:off x="2209800" y="1534105"/>
            <a:ext cx="7772400"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dirty="0"/>
              <a:t>Technology that measures properties of single cells</a:t>
            </a:r>
          </a:p>
          <a:p>
            <a:pPr algn="just"/>
            <a:r>
              <a:rPr lang="en-US" altLang="en-US" dirty="0"/>
              <a:t>Measures fluorescence, light scatter, and other properties of cells and particles</a:t>
            </a:r>
          </a:p>
          <a:p>
            <a:pPr algn="just"/>
            <a:r>
              <a:rPr lang="en-US" altLang="en-US" dirty="0"/>
              <a:t>Can provide correlated data that links different population profiles</a:t>
            </a:r>
          </a:p>
          <a:p>
            <a:pPr algn="just"/>
            <a:r>
              <a:rPr lang="en-US" dirty="0"/>
              <a:t>If you can dissociate your samples into ‘single’ cells or particles, you can analyze them with flow cytometry.</a:t>
            </a:r>
            <a:endParaRPr lang="en-US" altLang="en-US" dirty="0"/>
          </a:p>
        </p:txBody>
      </p:sp>
    </p:spTree>
    <p:extLst>
      <p:ext uri="{BB962C8B-B14F-4D97-AF65-F5344CB8AC3E}">
        <p14:creationId xmlns:p14="http://schemas.microsoft.com/office/powerpoint/2010/main" val="331431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descr="A laser beam coming out of a machine&#10;&#10;Description automatically generated">
            <a:extLst>
              <a:ext uri="{FF2B5EF4-FFF2-40B4-BE49-F238E27FC236}">
                <a16:creationId xmlns:a16="http://schemas.microsoft.com/office/drawing/2014/main" id="{BDCDC550-52D3-5E48-DDD4-785D6F332BB8}"/>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55390"/>
            <a:ext cx="12192000" cy="6858000"/>
          </a:xfrm>
          <a:prstGeom prst="rect">
            <a:avLst/>
          </a:prstGeom>
        </p:spPr>
      </p:pic>
      <p:sp>
        <p:nvSpPr>
          <p:cNvPr id="2" name="A look inside the box">
            <a:extLst>
              <a:ext uri="{FF2B5EF4-FFF2-40B4-BE49-F238E27FC236}">
                <a16:creationId xmlns:a16="http://schemas.microsoft.com/office/drawing/2014/main" id="{0AB88B6A-95DD-9CE6-939F-4AA341F9513E}"/>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02242B3F-74BD-A598-B098-4CA84AA667ED}"/>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grpSp>
        <p:nvGrpSpPr>
          <p:cNvPr id="5" name="Group 4">
            <a:extLst>
              <a:ext uri="{FF2B5EF4-FFF2-40B4-BE49-F238E27FC236}">
                <a16:creationId xmlns:a16="http://schemas.microsoft.com/office/drawing/2014/main" id="{4B3E50B6-436F-2570-2DFA-2C4DD270BE17}"/>
              </a:ext>
            </a:extLst>
          </p:cNvPr>
          <p:cNvGrpSpPr/>
          <p:nvPr/>
        </p:nvGrpSpPr>
        <p:grpSpPr>
          <a:xfrm>
            <a:off x="5781921" y="1637715"/>
            <a:ext cx="4175850" cy="4310400"/>
            <a:chOff x="2473294" y="427624"/>
            <a:chExt cx="4175850" cy="4310400"/>
          </a:xfrm>
        </p:grpSpPr>
        <p:sp>
          <p:nvSpPr>
            <p:cNvPr id="6" name="Oval 5">
              <a:extLst>
                <a:ext uri="{FF2B5EF4-FFF2-40B4-BE49-F238E27FC236}">
                  <a16:creationId xmlns:a16="http://schemas.microsoft.com/office/drawing/2014/main" id="{A84BEA6E-9027-67BA-D8F6-BF400348E0DA}"/>
                </a:ext>
              </a:extLst>
            </p:cNvPr>
            <p:cNvSpPr/>
            <p:nvPr/>
          </p:nvSpPr>
          <p:spPr>
            <a:xfrm>
              <a:off x="4416725" y="1768415"/>
              <a:ext cx="1679275" cy="1992702"/>
            </a:xfrm>
            <a:custGeom>
              <a:avLst/>
              <a:gdLst>
                <a:gd name="connsiteX0" fmla="*/ 0 w 1679275"/>
                <a:gd name="connsiteY0" fmla="*/ 996351 h 1992702"/>
                <a:gd name="connsiteX1" fmla="*/ 839638 w 1679275"/>
                <a:gd name="connsiteY1" fmla="*/ 0 h 1992702"/>
                <a:gd name="connsiteX2" fmla="*/ 1679276 w 1679275"/>
                <a:gd name="connsiteY2" fmla="*/ 996351 h 1992702"/>
                <a:gd name="connsiteX3" fmla="*/ 839638 w 1679275"/>
                <a:gd name="connsiteY3" fmla="*/ 1992702 h 1992702"/>
                <a:gd name="connsiteX4" fmla="*/ 0 w 1679275"/>
                <a:gd name="connsiteY4" fmla="*/ 996351 h 199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75" h="1992702" extrusionOk="0">
                  <a:moveTo>
                    <a:pt x="0" y="996351"/>
                  </a:moveTo>
                  <a:cubicBezTo>
                    <a:pt x="-5150" y="431684"/>
                    <a:pt x="373647" y="-27567"/>
                    <a:pt x="839638" y="0"/>
                  </a:cubicBezTo>
                  <a:cubicBezTo>
                    <a:pt x="1247086" y="-13629"/>
                    <a:pt x="1610642" y="459010"/>
                    <a:pt x="1679276" y="996351"/>
                  </a:cubicBezTo>
                  <a:cubicBezTo>
                    <a:pt x="1715565" y="1623389"/>
                    <a:pt x="1385974" y="1958383"/>
                    <a:pt x="839638" y="1992702"/>
                  </a:cubicBezTo>
                  <a:cubicBezTo>
                    <a:pt x="472152" y="1997255"/>
                    <a:pt x="2905" y="1579814"/>
                    <a:pt x="0" y="996351"/>
                  </a:cubicBezTo>
                  <a:close/>
                </a:path>
              </a:pathLst>
            </a:custGeom>
            <a:noFill/>
            <a:ln>
              <a:solidFill>
                <a:schemeClr val="tx1"/>
              </a:solidFill>
              <a:extLst>
                <a:ext uri="{C807C97D-BFC1-408E-A445-0C87EB9F89A2}">
                  <ask:lineSketchStyleProps xmlns:ask="http://schemas.microsoft.com/office/drawing/2018/sketchyshapes" sd="264327539">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D9781F2-1D57-6D0E-BE3D-80FDCEDC32CC}"/>
                </a:ext>
              </a:extLst>
            </p:cNvPr>
            <p:cNvSpPr/>
            <p:nvPr/>
          </p:nvSpPr>
          <p:spPr>
            <a:xfrm flipV="1">
              <a:off x="2635675" y="1535102"/>
              <a:ext cx="3944976" cy="238760"/>
            </a:xfrm>
            <a:custGeom>
              <a:avLst/>
              <a:gdLst>
                <a:gd name="connsiteX0" fmla="*/ 0 w 6224062"/>
                <a:gd name="connsiteY0" fmla="*/ 232919 h 242383"/>
                <a:gd name="connsiteX1" fmla="*/ 276045 w 6224062"/>
                <a:gd name="connsiteY1" fmla="*/ 60391 h 242383"/>
                <a:gd name="connsiteX2" fmla="*/ 465826 w 6224062"/>
                <a:gd name="connsiteY2" fmla="*/ 241546 h 242383"/>
                <a:gd name="connsiteX3" fmla="*/ 940279 w 6224062"/>
                <a:gd name="connsiteY3" fmla="*/ 6 h 242383"/>
                <a:gd name="connsiteX4" fmla="*/ 1440611 w 6224062"/>
                <a:gd name="connsiteY4" fmla="*/ 232919 h 242383"/>
                <a:gd name="connsiteX5" fmla="*/ 2053087 w 6224062"/>
                <a:gd name="connsiteY5" fmla="*/ 34512 h 242383"/>
                <a:gd name="connsiteX6" fmla="*/ 2544792 w 6224062"/>
                <a:gd name="connsiteY6" fmla="*/ 224293 h 242383"/>
                <a:gd name="connsiteX7" fmla="*/ 3062377 w 6224062"/>
                <a:gd name="connsiteY7" fmla="*/ 17259 h 242383"/>
                <a:gd name="connsiteX8" fmla="*/ 3485072 w 6224062"/>
                <a:gd name="connsiteY8" fmla="*/ 189787 h 242383"/>
                <a:gd name="connsiteX9" fmla="*/ 4063042 w 6224062"/>
                <a:gd name="connsiteY9" fmla="*/ 17259 h 242383"/>
                <a:gd name="connsiteX10" fmla="*/ 4433977 w 6224062"/>
                <a:gd name="connsiteY10" fmla="*/ 215666 h 242383"/>
                <a:gd name="connsiteX11" fmla="*/ 4899804 w 6224062"/>
                <a:gd name="connsiteY11" fmla="*/ 69017 h 242383"/>
                <a:gd name="connsiteX12" fmla="*/ 5210355 w 6224062"/>
                <a:gd name="connsiteY12" fmla="*/ 224293 h 242383"/>
                <a:gd name="connsiteX13" fmla="*/ 5658928 w 6224062"/>
                <a:gd name="connsiteY13" fmla="*/ 86270 h 242383"/>
                <a:gd name="connsiteX14" fmla="*/ 6142008 w 6224062"/>
                <a:gd name="connsiteY14" fmla="*/ 232919 h 242383"/>
                <a:gd name="connsiteX15" fmla="*/ 6219645 w 6224062"/>
                <a:gd name="connsiteY15" fmla="*/ 215666 h 24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24062" h="242383">
                  <a:moveTo>
                    <a:pt x="0" y="232919"/>
                  </a:moveTo>
                  <a:cubicBezTo>
                    <a:pt x="99203" y="145936"/>
                    <a:pt x="198407" y="58953"/>
                    <a:pt x="276045" y="60391"/>
                  </a:cubicBezTo>
                  <a:cubicBezTo>
                    <a:pt x="353683" y="61829"/>
                    <a:pt x="355120" y="251610"/>
                    <a:pt x="465826" y="241546"/>
                  </a:cubicBezTo>
                  <a:cubicBezTo>
                    <a:pt x="576532" y="231482"/>
                    <a:pt x="777815" y="1444"/>
                    <a:pt x="940279" y="6"/>
                  </a:cubicBezTo>
                  <a:cubicBezTo>
                    <a:pt x="1102743" y="-1432"/>
                    <a:pt x="1255143" y="227168"/>
                    <a:pt x="1440611" y="232919"/>
                  </a:cubicBezTo>
                  <a:cubicBezTo>
                    <a:pt x="1626079" y="238670"/>
                    <a:pt x="1869057" y="35950"/>
                    <a:pt x="2053087" y="34512"/>
                  </a:cubicBezTo>
                  <a:cubicBezTo>
                    <a:pt x="2237117" y="33074"/>
                    <a:pt x="2376577" y="227168"/>
                    <a:pt x="2544792" y="224293"/>
                  </a:cubicBezTo>
                  <a:cubicBezTo>
                    <a:pt x="2713007" y="221418"/>
                    <a:pt x="2905664" y="23010"/>
                    <a:pt x="3062377" y="17259"/>
                  </a:cubicBezTo>
                  <a:cubicBezTo>
                    <a:pt x="3219090" y="11508"/>
                    <a:pt x="3318295" y="189787"/>
                    <a:pt x="3485072" y="189787"/>
                  </a:cubicBezTo>
                  <a:cubicBezTo>
                    <a:pt x="3651849" y="189787"/>
                    <a:pt x="3904891" y="12946"/>
                    <a:pt x="4063042" y="17259"/>
                  </a:cubicBezTo>
                  <a:cubicBezTo>
                    <a:pt x="4221193" y="21572"/>
                    <a:pt x="4294517" y="207040"/>
                    <a:pt x="4433977" y="215666"/>
                  </a:cubicBezTo>
                  <a:cubicBezTo>
                    <a:pt x="4573437" y="224292"/>
                    <a:pt x="4770408" y="67579"/>
                    <a:pt x="4899804" y="69017"/>
                  </a:cubicBezTo>
                  <a:cubicBezTo>
                    <a:pt x="5029200" y="70455"/>
                    <a:pt x="5083834" y="221417"/>
                    <a:pt x="5210355" y="224293"/>
                  </a:cubicBezTo>
                  <a:cubicBezTo>
                    <a:pt x="5336876" y="227168"/>
                    <a:pt x="5503653" y="84832"/>
                    <a:pt x="5658928" y="86270"/>
                  </a:cubicBezTo>
                  <a:cubicBezTo>
                    <a:pt x="5814203" y="87708"/>
                    <a:pt x="6048555" y="211353"/>
                    <a:pt x="6142008" y="232919"/>
                  </a:cubicBezTo>
                  <a:cubicBezTo>
                    <a:pt x="6235461" y="254485"/>
                    <a:pt x="6227553" y="235075"/>
                    <a:pt x="6219645" y="215666"/>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FDAF75DE-0DDF-A4CD-F84A-650D8DC118B3}"/>
                </a:ext>
              </a:extLst>
            </p:cNvPr>
            <p:cNvSpPr/>
            <p:nvPr/>
          </p:nvSpPr>
          <p:spPr>
            <a:xfrm flipV="1">
              <a:off x="2635675" y="3761117"/>
              <a:ext cx="3944976" cy="210586"/>
            </a:xfrm>
            <a:custGeom>
              <a:avLst/>
              <a:gdLst>
                <a:gd name="connsiteX0" fmla="*/ 0 w 6224062"/>
                <a:gd name="connsiteY0" fmla="*/ 232919 h 242383"/>
                <a:gd name="connsiteX1" fmla="*/ 276045 w 6224062"/>
                <a:gd name="connsiteY1" fmla="*/ 60391 h 242383"/>
                <a:gd name="connsiteX2" fmla="*/ 465826 w 6224062"/>
                <a:gd name="connsiteY2" fmla="*/ 241546 h 242383"/>
                <a:gd name="connsiteX3" fmla="*/ 940279 w 6224062"/>
                <a:gd name="connsiteY3" fmla="*/ 6 h 242383"/>
                <a:gd name="connsiteX4" fmla="*/ 1440611 w 6224062"/>
                <a:gd name="connsiteY4" fmla="*/ 232919 h 242383"/>
                <a:gd name="connsiteX5" fmla="*/ 2053087 w 6224062"/>
                <a:gd name="connsiteY5" fmla="*/ 34512 h 242383"/>
                <a:gd name="connsiteX6" fmla="*/ 2544792 w 6224062"/>
                <a:gd name="connsiteY6" fmla="*/ 224293 h 242383"/>
                <a:gd name="connsiteX7" fmla="*/ 3062377 w 6224062"/>
                <a:gd name="connsiteY7" fmla="*/ 17259 h 242383"/>
                <a:gd name="connsiteX8" fmla="*/ 3485072 w 6224062"/>
                <a:gd name="connsiteY8" fmla="*/ 189787 h 242383"/>
                <a:gd name="connsiteX9" fmla="*/ 4063042 w 6224062"/>
                <a:gd name="connsiteY9" fmla="*/ 17259 h 242383"/>
                <a:gd name="connsiteX10" fmla="*/ 4433977 w 6224062"/>
                <a:gd name="connsiteY10" fmla="*/ 215666 h 242383"/>
                <a:gd name="connsiteX11" fmla="*/ 4899804 w 6224062"/>
                <a:gd name="connsiteY11" fmla="*/ 69017 h 242383"/>
                <a:gd name="connsiteX12" fmla="*/ 5210355 w 6224062"/>
                <a:gd name="connsiteY12" fmla="*/ 224293 h 242383"/>
                <a:gd name="connsiteX13" fmla="*/ 5658928 w 6224062"/>
                <a:gd name="connsiteY13" fmla="*/ 86270 h 242383"/>
                <a:gd name="connsiteX14" fmla="*/ 6142008 w 6224062"/>
                <a:gd name="connsiteY14" fmla="*/ 232919 h 242383"/>
                <a:gd name="connsiteX15" fmla="*/ 6219645 w 6224062"/>
                <a:gd name="connsiteY15" fmla="*/ 215666 h 24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24062" h="242383">
                  <a:moveTo>
                    <a:pt x="0" y="232919"/>
                  </a:moveTo>
                  <a:cubicBezTo>
                    <a:pt x="99203" y="145936"/>
                    <a:pt x="198407" y="58953"/>
                    <a:pt x="276045" y="60391"/>
                  </a:cubicBezTo>
                  <a:cubicBezTo>
                    <a:pt x="353683" y="61829"/>
                    <a:pt x="355120" y="251610"/>
                    <a:pt x="465826" y="241546"/>
                  </a:cubicBezTo>
                  <a:cubicBezTo>
                    <a:pt x="576532" y="231482"/>
                    <a:pt x="777815" y="1444"/>
                    <a:pt x="940279" y="6"/>
                  </a:cubicBezTo>
                  <a:cubicBezTo>
                    <a:pt x="1102743" y="-1432"/>
                    <a:pt x="1255143" y="227168"/>
                    <a:pt x="1440611" y="232919"/>
                  </a:cubicBezTo>
                  <a:cubicBezTo>
                    <a:pt x="1626079" y="238670"/>
                    <a:pt x="1869057" y="35950"/>
                    <a:pt x="2053087" y="34512"/>
                  </a:cubicBezTo>
                  <a:cubicBezTo>
                    <a:pt x="2237117" y="33074"/>
                    <a:pt x="2376577" y="227168"/>
                    <a:pt x="2544792" y="224293"/>
                  </a:cubicBezTo>
                  <a:cubicBezTo>
                    <a:pt x="2713007" y="221418"/>
                    <a:pt x="2905664" y="23010"/>
                    <a:pt x="3062377" y="17259"/>
                  </a:cubicBezTo>
                  <a:cubicBezTo>
                    <a:pt x="3219090" y="11508"/>
                    <a:pt x="3318295" y="189787"/>
                    <a:pt x="3485072" y="189787"/>
                  </a:cubicBezTo>
                  <a:cubicBezTo>
                    <a:pt x="3651849" y="189787"/>
                    <a:pt x="3904891" y="12946"/>
                    <a:pt x="4063042" y="17259"/>
                  </a:cubicBezTo>
                  <a:cubicBezTo>
                    <a:pt x="4221193" y="21572"/>
                    <a:pt x="4294517" y="207040"/>
                    <a:pt x="4433977" y="215666"/>
                  </a:cubicBezTo>
                  <a:cubicBezTo>
                    <a:pt x="4573437" y="224292"/>
                    <a:pt x="4770408" y="67579"/>
                    <a:pt x="4899804" y="69017"/>
                  </a:cubicBezTo>
                  <a:cubicBezTo>
                    <a:pt x="5029200" y="70455"/>
                    <a:pt x="5083834" y="221417"/>
                    <a:pt x="5210355" y="224293"/>
                  </a:cubicBezTo>
                  <a:cubicBezTo>
                    <a:pt x="5336876" y="227168"/>
                    <a:pt x="5503653" y="84832"/>
                    <a:pt x="5658928" y="86270"/>
                  </a:cubicBezTo>
                  <a:cubicBezTo>
                    <a:pt x="5814203" y="87708"/>
                    <a:pt x="6048555" y="211353"/>
                    <a:pt x="6142008" y="232919"/>
                  </a:cubicBezTo>
                  <a:cubicBezTo>
                    <a:pt x="6235461" y="254485"/>
                    <a:pt x="6227553" y="235075"/>
                    <a:pt x="6219645" y="215666"/>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5C48E79-8864-1F18-9173-2454ACA8404F}"/>
                </a:ext>
              </a:extLst>
            </p:cNvPr>
            <p:cNvSpPr/>
            <p:nvPr/>
          </p:nvSpPr>
          <p:spPr>
            <a:xfrm rot="10800000" flipV="1">
              <a:off x="2584129" y="2987487"/>
              <a:ext cx="2502797" cy="210586"/>
            </a:xfrm>
            <a:custGeom>
              <a:avLst/>
              <a:gdLst>
                <a:gd name="connsiteX0" fmla="*/ 0 w 6224062"/>
                <a:gd name="connsiteY0" fmla="*/ 232919 h 242383"/>
                <a:gd name="connsiteX1" fmla="*/ 276045 w 6224062"/>
                <a:gd name="connsiteY1" fmla="*/ 60391 h 242383"/>
                <a:gd name="connsiteX2" fmla="*/ 465826 w 6224062"/>
                <a:gd name="connsiteY2" fmla="*/ 241546 h 242383"/>
                <a:gd name="connsiteX3" fmla="*/ 940279 w 6224062"/>
                <a:gd name="connsiteY3" fmla="*/ 6 h 242383"/>
                <a:gd name="connsiteX4" fmla="*/ 1440611 w 6224062"/>
                <a:gd name="connsiteY4" fmla="*/ 232919 h 242383"/>
                <a:gd name="connsiteX5" fmla="*/ 2053087 w 6224062"/>
                <a:gd name="connsiteY5" fmla="*/ 34512 h 242383"/>
                <a:gd name="connsiteX6" fmla="*/ 2544792 w 6224062"/>
                <a:gd name="connsiteY6" fmla="*/ 224293 h 242383"/>
                <a:gd name="connsiteX7" fmla="*/ 3062377 w 6224062"/>
                <a:gd name="connsiteY7" fmla="*/ 17259 h 242383"/>
                <a:gd name="connsiteX8" fmla="*/ 3485072 w 6224062"/>
                <a:gd name="connsiteY8" fmla="*/ 189787 h 242383"/>
                <a:gd name="connsiteX9" fmla="*/ 4063042 w 6224062"/>
                <a:gd name="connsiteY9" fmla="*/ 17259 h 242383"/>
                <a:gd name="connsiteX10" fmla="*/ 4433977 w 6224062"/>
                <a:gd name="connsiteY10" fmla="*/ 215666 h 242383"/>
                <a:gd name="connsiteX11" fmla="*/ 4899804 w 6224062"/>
                <a:gd name="connsiteY11" fmla="*/ 69017 h 242383"/>
                <a:gd name="connsiteX12" fmla="*/ 5210355 w 6224062"/>
                <a:gd name="connsiteY12" fmla="*/ 224293 h 242383"/>
                <a:gd name="connsiteX13" fmla="*/ 5658928 w 6224062"/>
                <a:gd name="connsiteY13" fmla="*/ 86270 h 242383"/>
                <a:gd name="connsiteX14" fmla="*/ 6142008 w 6224062"/>
                <a:gd name="connsiteY14" fmla="*/ 232919 h 242383"/>
                <a:gd name="connsiteX15" fmla="*/ 6219645 w 6224062"/>
                <a:gd name="connsiteY15" fmla="*/ 215666 h 24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24062" h="242383">
                  <a:moveTo>
                    <a:pt x="0" y="232919"/>
                  </a:moveTo>
                  <a:cubicBezTo>
                    <a:pt x="99203" y="145936"/>
                    <a:pt x="198407" y="58953"/>
                    <a:pt x="276045" y="60391"/>
                  </a:cubicBezTo>
                  <a:cubicBezTo>
                    <a:pt x="353683" y="61829"/>
                    <a:pt x="355120" y="251610"/>
                    <a:pt x="465826" y="241546"/>
                  </a:cubicBezTo>
                  <a:cubicBezTo>
                    <a:pt x="576532" y="231482"/>
                    <a:pt x="777815" y="1444"/>
                    <a:pt x="940279" y="6"/>
                  </a:cubicBezTo>
                  <a:cubicBezTo>
                    <a:pt x="1102743" y="-1432"/>
                    <a:pt x="1255143" y="227168"/>
                    <a:pt x="1440611" y="232919"/>
                  </a:cubicBezTo>
                  <a:cubicBezTo>
                    <a:pt x="1626079" y="238670"/>
                    <a:pt x="1869057" y="35950"/>
                    <a:pt x="2053087" y="34512"/>
                  </a:cubicBezTo>
                  <a:cubicBezTo>
                    <a:pt x="2237117" y="33074"/>
                    <a:pt x="2376577" y="227168"/>
                    <a:pt x="2544792" y="224293"/>
                  </a:cubicBezTo>
                  <a:cubicBezTo>
                    <a:pt x="2713007" y="221418"/>
                    <a:pt x="2905664" y="23010"/>
                    <a:pt x="3062377" y="17259"/>
                  </a:cubicBezTo>
                  <a:cubicBezTo>
                    <a:pt x="3219090" y="11508"/>
                    <a:pt x="3318295" y="189787"/>
                    <a:pt x="3485072" y="189787"/>
                  </a:cubicBezTo>
                  <a:cubicBezTo>
                    <a:pt x="3651849" y="189787"/>
                    <a:pt x="3904891" y="12946"/>
                    <a:pt x="4063042" y="17259"/>
                  </a:cubicBezTo>
                  <a:cubicBezTo>
                    <a:pt x="4221193" y="21572"/>
                    <a:pt x="4294517" y="207040"/>
                    <a:pt x="4433977" y="215666"/>
                  </a:cubicBezTo>
                  <a:cubicBezTo>
                    <a:pt x="4573437" y="224292"/>
                    <a:pt x="4770408" y="67579"/>
                    <a:pt x="4899804" y="69017"/>
                  </a:cubicBezTo>
                  <a:cubicBezTo>
                    <a:pt x="5029200" y="70455"/>
                    <a:pt x="5083834" y="221417"/>
                    <a:pt x="5210355" y="224293"/>
                  </a:cubicBezTo>
                  <a:cubicBezTo>
                    <a:pt x="5336876" y="227168"/>
                    <a:pt x="5503653" y="84832"/>
                    <a:pt x="5658928" y="86270"/>
                  </a:cubicBezTo>
                  <a:cubicBezTo>
                    <a:pt x="5814203" y="87708"/>
                    <a:pt x="6048555" y="211353"/>
                    <a:pt x="6142008" y="232919"/>
                  </a:cubicBezTo>
                  <a:cubicBezTo>
                    <a:pt x="6235461" y="254485"/>
                    <a:pt x="6227553" y="235075"/>
                    <a:pt x="6219645" y="215666"/>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40D1093-95D2-4650-8857-65781D21BF8E}"/>
                </a:ext>
              </a:extLst>
            </p:cNvPr>
            <p:cNvSpPr/>
            <p:nvPr/>
          </p:nvSpPr>
          <p:spPr>
            <a:xfrm flipV="1">
              <a:off x="2473294" y="2406097"/>
              <a:ext cx="2502797" cy="210586"/>
            </a:xfrm>
            <a:custGeom>
              <a:avLst/>
              <a:gdLst>
                <a:gd name="connsiteX0" fmla="*/ 0 w 6224062"/>
                <a:gd name="connsiteY0" fmla="*/ 232919 h 242383"/>
                <a:gd name="connsiteX1" fmla="*/ 276045 w 6224062"/>
                <a:gd name="connsiteY1" fmla="*/ 60391 h 242383"/>
                <a:gd name="connsiteX2" fmla="*/ 465826 w 6224062"/>
                <a:gd name="connsiteY2" fmla="*/ 241546 h 242383"/>
                <a:gd name="connsiteX3" fmla="*/ 940279 w 6224062"/>
                <a:gd name="connsiteY3" fmla="*/ 6 h 242383"/>
                <a:gd name="connsiteX4" fmla="*/ 1440611 w 6224062"/>
                <a:gd name="connsiteY4" fmla="*/ 232919 h 242383"/>
                <a:gd name="connsiteX5" fmla="*/ 2053087 w 6224062"/>
                <a:gd name="connsiteY5" fmla="*/ 34512 h 242383"/>
                <a:gd name="connsiteX6" fmla="*/ 2544792 w 6224062"/>
                <a:gd name="connsiteY6" fmla="*/ 224293 h 242383"/>
                <a:gd name="connsiteX7" fmla="*/ 3062377 w 6224062"/>
                <a:gd name="connsiteY7" fmla="*/ 17259 h 242383"/>
                <a:gd name="connsiteX8" fmla="*/ 3485072 w 6224062"/>
                <a:gd name="connsiteY8" fmla="*/ 189787 h 242383"/>
                <a:gd name="connsiteX9" fmla="*/ 4063042 w 6224062"/>
                <a:gd name="connsiteY9" fmla="*/ 17259 h 242383"/>
                <a:gd name="connsiteX10" fmla="*/ 4433977 w 6224062"/>
                <a:gd name="connsiteY10" fmla="*/ 215666 h 242383"/>
                <a:gd name="connsiteX11" fmla="*/ 4899804 w 6224062"/>
                <a:gd name="connsiteY11" fmla="*/ 69017 h 242383"/>
                <a:gd name="connsiteX12" fmla="*/ 5210355 w 6224062"/>
                <a:gd name="connsiteY12" fmla="*/ 224293 h 242383"/>
                <a:gd name="connsiteX13" fmla="*/ 5658928 w 6224062"/>
                <a:gd name="connsiteY13" fmla="*/ 86270 h 242383"/>
                <a:gd name="connsiteX14" fmla="*/ 6142008 w 6224062"/>
                <a:gd name="connsiteY14" fmla="*/ 232919 h 242383"/>
                <a:gd name="connsiteX15" fmla="*/ 6219645 w 6224062"/>
                <a:gd name="connsiteY15" fmla="*/ 215666 h 24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24062" h="242383">
                  <a:moveTo>
                    <a:pt x="0" y="232919"/>
                  </a:moveTo>
                  <a:cubicBezTo>
                    <a:pt x="99203" y="145936"/>
                    <a:pt x="198407" y="58953"/>
                    <a:pt x="276045" y="60391"/>
                  </a:cubicBezTo>
                  <a:cubicBezTo>
                    <a:pt x="353683" y="61829"/>
                    <a:pt x="355120" y="251610"/>
                    <a:pt x="465826" y="241546"/>
                  </a:cubicBezTo>
                  <a:cubicBezTo>
                    <a:pt x="576532" y="231482"/>
                    <a:pt x="777815" y="1444"/>
                    <a:pt x="940279" y="6"/>
                  </a:cubicBezTo>
                  <a:cubicBezTo>
                    <a:pt x="1102743" y="-1432"/>
                    <a:pt x="1255143" y="227168"/>
                    <a:pt x="1440611" y="232919"/>
                  </a:cubicBezTo>
                  <a:cubicBezTo>
                    <a:pt x="1626079" y="238670"/>
                    <a:pt x="1869057" y="35950"/>
                    <a:pt x="2053087" y="34512"/>
                  </a:cubicBezTo>
                  <a:cubicBezTo>
                    <a:pt x="2237117" y="33074"/>
                    <a:pt x="2376577" y="227168"/>
                    <a:pt x="2544792" y="224293"/>
                  </a:cubicBezTo>
                  <a:cubicBezTo>
                    <a:pt x="2713007" y="221418"/>
                    <a:pt x="2905664" y="23010"/>
                    <a:pt x="3062377" y="17259"/>
                  </a:cubicBezTo>
                  <a:cubicBezTo>
                    <a:pt x="3219090" y="11508"/>
                    <a:pt x="3318295" y="189787"/>
                    <a:pt x="3485072" y="189787"/>
                  </a:cubicBezTo>
                  <a:cubicBezTo>
                    <a:pt x="3651849" y="189787"/>
                    <a:pt x="3904891" y="12946"/>
                    <a:pt x="4063042" y="17259"/>
                  </a:cubicBezTo>
                  <a:cubicBezTo>
                    <a:pt x="4221193" y="21572"/>
                    <a:pt x="4294517" y="207040"/>
                    <a:pt x="4433977" y="215666"/>
                  </a:cubicBezTo>
                  <a:cubicBezTo>
                    <a:pt x="4573437" y="224292"/>
                    <a:pt x="4770408" y="67579"/>
                    <a:pt x="4899804" y="69017"/>
                  </a:cubicBezTo>
                  <a:cubicBezTo>
                    <a:pt x="5029200" y="70455"/>
                    <a:pt x="5083834" y="221417"/>
                    <a:pt x="5210355" y="224293"/>
                  </a:cubicBezTo>
                  <a:cubicBezTo>
                    <a:pt x="5336876" y="227168"/>
                    <a:pt x="5503653" y="84832"/>
                    <a:pt x="5658928" y="86270"/>
                  </a:cubicBezTo>
                  <a:cubicBezTo>
                    <a:pt x="5814203" y="87708"/>
                    <a:pt x="6048555" y="211353"/>
                    <a:pt x="6142008" y="232919"/>
                  </a:cubicBezTo>
                  <a:cubicBezTo>
                    <a:pt x="6235461" y="254485"/>
                    <a:pt x="6227553" y="235075"/>
                    <a:pt x="6219645" y="215666"/>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B7B67FC-BAA9-702E-8624-A9502040A83F}"/>
                </a:ext>
              </a:extLst>
            </p:cNvPr>
            <p:cNvSpPr/>
            <p:nvPr/>
          </p:nvSpPr>
          <p:spPr>
            <a:xfrm>
              <a:off x="4819832" y="2326062"/>
              <a:ext cx="749695" cy="1102938"/>
            </a:xfrm>
            <a:custGeom>
              <a:avLst/>
              <a:gdLst>
                <a:gd name="connsiteX0" fmla="*/ 0 w 749695"/>
                <a:gd name="connsiteY0" fmla="*/ 551469 h 1102938"/>
                <a:gd name="connsiteX1" fmla="*/ 374848 w 749695"/>
                <a:gd name="connsiteY1" fmla="*/ 0 h 1102938"/>
                <a:gd name="connsiteX2" fmla="*/ 749696 w 749695"/>
                <a:gd name="connsiteY2" fmla="*/ 551469 h 1102938"/>
                <a:gd name="connsiteX3" fmla="*/ 374848 w 749695"/>
                <a:gd name="connsiteY3" fmla="*/ 1102938 h 1102938"/>
                <a:gd name="connsiteX4" fmla="*/ 0 w 749695"/>
                <a:gd name="connsiteY4" fmla="*/ 551469 h 110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95" h="1102938" fill="none" extrusionOk="0">
                  <a:moveTo>
                    <a:pt x="0" y="551469"/>
                  </a:moveTo>
                  <a:cubicBezTo>
                    <a:pt x="414" y="282097"/>
                    <a:pt x="203938" y="3337"/>
                    <a:pt x="374848" y="0"/>
                  </a:cubicBezTo>
                  <a:cubicBezTo>
                    <a:pt x="593017" y="-44976"/>
                    <a:pt x="742976" y="242724"/>
                    <a:pt x="749696" y="551469"/>
                  </a:cubicBezTo>
                  <a:cubicBezTo>
                    <a:pt x="742909" y="850169"/>
                    <a:pt x="615841" y="1123968"/>
                    <a:pt x="374848" y="1102938"/>
                  </a:cubicBezTo>
                  <a:cubicBezTo>
                    <a:pt x="186044" y="1087741"/>
                    <a:pt x="19041" y="858858"/>
                    <a:pt x="0" y="551469"/>
                  </a:cubicBezTo>
                  <a:close/>
                </a:path>
                <a:path w="749695" h="1102938" stroke="0" extrusionOk="0">
                  <a:moveTo>
                    <a:pt x="0" y="551469"/>
                  </a:moveTo>
                  <a:cubicBezTo>
                    <a:pt x="-10659" y="209531"/>
                    <a:pt x="205513" y="3327"/>
                    <a:pt x="374848" y="0"/>
                  </a:cubicBezTo>
                  <a:cubicBezTo>
                    <a:pt x="612588" y="-33041"/>
                    <a:pt x="686483" y="210068"/>
                    <a:pt x="749696" y="551469"/>
                  </a:cubicBezTo>
                  <a:cubicBezTo>
                    <a:pt x="792434" y="866062"/>
                    <a:pt x="566989" y="1137614"/>
                    <a:pt x="374848" y="1102938"/>
                  </a:cubicBezTo>
                  <a:cubicBezTo>
                    <a:pt x="144263" y="1113724"/>
                    <a:pt x="23728" y="868113"/>
                    <a:pt x="0" y="551469"/>
                  </a:cubicBezTo>
                  <a:close/>
                </a:path>
              </a:pathLst>
            </a:custGeom>
            <a:pattFill prst="dkDnDiag">
              <a:fgClr>
                <a:schemeClr val="bg2"/>
              </a:fgClr>
              <a:bgClr>
                <a:schemeClr val="tx1"/>
              </a:bgClr>
            </a:pattFill>
            <a:ln>
              <a:solidFill>
                <a:schemeClr val="tx1"/>
              </a:solidFill>
              <a:extLst>
                <a:ext uri="{C807C97D-BFC1-408E-A445-0C87EB9F89A2}">
                  <ask:lineSketchStyleProps xmlns:ask="http://schemas.microsoft.com/office/drawing/2018/sketchyshapes" sd="4286526029">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B40A50F7-E5F5-E9EB-E37C-572199B453D9}"/>
                </a:ext>
              </a:extLst>
            </p:cNvPr>
            <p:cNvSpPr/>
            <p:nvPr/>
          </p:nvSpPr>
          <p:spPr>
            <a:xfrm>
              <a:off x="2538630" y="1848130"/>
              <a:ext cx="2372124" cy="155138"/>
            </a:xfrm>
            <a:custGeom>
              <a:avLst/>
              <a:gdLst>
                <a:gd name="connsiteX0" fmla="*/ 0 w 6224062"/>
                <a:gd name="connsiteY0" fmla="*/ 232919 h 242383"/>
                <a:gd name="connsiteX1" fmla="*/ 276045 w 6224062"/>
                <a:gd name="connsiteY1" fmla="*/ 60391 h 242383"/>
                <a:gd name="connsiteX2" fmla="*/ 465826 w 6224062"/>
                <a:gd name="connsiteY2" fmla="*/ 241546 h 242383"/>
                <a:gd name="connsiteX3" fmla="*/ 940279 w 6224062"/>
                <a:gd name="connsiteY3" fmla="*/ 6 h 242383"/>
                <a:gd name="connsiteX4" fmla="*/ 1440611 w 6224062"/>
                <a:gd name="connsiteY4" fmla="*/ 232919 h 242383"/>
                <a:gd name="connsiteX5" fmla="*/ 2053087 w 6224062"/>
                <a:gd name="connsiteY5" fmla="*/ 34512 h 242383"/>
                <a:gd name="connsiteX6" fmla="*/ 2544792 w 6224062"/>
                <a:gd name="connsiteY6" fmla="*/ 224293 h 242383"/>
                <a:gd name="connsiteX7" fmla="*/ 3062377 w 6224062"/>
                <a:gd name="connsiteY7" fmla="*/ 17259 h 242383"/>
                <a:gd name="connsiteX8" fmla="*/ 3485072 w 6224062"/>
                <a:gd name="connsiteY8" fmla="*/ 189787 h 242383"/>
                <a:gd name="connsiteX9" fmla="*/ 4063042 w 6224062"/>
                <a:gd name="connsiteY9" fmla="*/ 17259 h 242383"/>
                <a:gd name="connsiteX10" fmla="*/ 4433977 w 6224062"/>
                <a:gd name="connsiteY10" fmla="*/ 215666 h 242383"/>
                <a:gd name="connsiteX11" fmla="*/ 4899804 w 6224062"/>
                <a:gd name="connsiteY11" fmla="*/ 69017 h 242383"/>
                <a:gd name="connsiteX12" fmla="*/ 5210355 w 6224062"/>
                <a:gd name="connsiteY12" fmla="*/ 224293 h 242383"/>
                <a:gd name="connsiteX13" fmla="*/ 5658928 w 6224062"/>
                <a:gd name="connsiteY13" fmla="*/ 86270 h 242383"/>
                <a:gd name="connsiteX14" fmla="*/ 6142008 w 6224062"/>
                <a:gd name="connsiteY14" fmla="*/ 232919 h 242383"/>
                <a:gd name="connsiteX15" fmla="*/ 6219645 w 6224062"/>
                <a:gd name="connsiteY15" fmla="*/ 215666 h 24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24062" h="242383">
                  <a:moveTo>
                    <a:pt x="0" y="232919"/>
                  </a:moveTo>
                  <a:cubicBezTo>
                    <a:pt x="99203" y="145936"/>
                    <a:pt x="198407" y="58953"/>
                    <a:pt x="276045" y="60391"/>
                  </a:cubicBezTo>
                  <a:cubicBezTo>
                    <a:pt x="353683" y="61829"/>
                    <a:pt x="355120" y="251610"/>
                    <a:pt x="465826" y="241546"/>
                  </a:cubicBezTo>
                  <a:cubicBezTo>
                    <a:pt x="576532" y="231482"/>
                    <a:pt x="777815" y="1444"/>
                    <a:pt x="940279" y="6"/>
                  </a:cubicBezTo>
                  <a:cubicBezTo>
                    <a:pt x="1102743" y="-1432"/>
                    <a:pt x="1255143" y="227168"/>
                    <a:pt x="1440611" y="232919"/>
                  </a:cubicBezTo>
                  <a:cubicBezTo>
                    <a:pt x="1626079" y="238670"/>
                    <a:pt x="1869057" y="35950"/>
                    <a:pt x="2053087" y="34512"/>
                  </a:cubicBezTo>
                  <a:cubicBezTo>
                    <a:pt x="2237117" y="33074"/>
                    <a:pt x="2376577" y="227168"/>
                    <a:pt x="2544792" y="224293"/>
                  </a:cubicBezTo>
                  <a:cubicBezTo>
                    <a:pt x="2713007" y="221418"/>
                    <a:pt x="2905664" y="23010"/>
                    <a:pt x="3062377" y="17259"/>
                  </a:cubicBezTo>
                  <a:cubicBezTo>
                    <a:pt x="3219090" y="11508"/>
                    <a:pt x="3318295" y="189787"/>
                    <a:pt x="3485072" y="189787"/>
                  </a:cubicBezTo>
                  <a:cubicBezTo>
                    <a:pt x="3651849" y="189787"/>
                    <a:pt x="3904891" y="12946"/>
                    <a:pt x="4063042" y="17259"/>
                  </a:cubicBezTo>
                  <a:cubicBezTo>
                    <a:pt x="4221193" y="21572"/>
                    <a:pt x="4294517" y="207040"/>
                    <a:pt x="4433977" y="215666"/>
                  </a:cubicBezTo>
                  <a:cubicBezTo>
                    <a:pt x="4573437" y="224292"/>
                    <a:pt x="4770408" y="67579"/>
                    <a:pt x="4899804" y="69017"/>
                  </a:cubicBezTo>
                  <a:cubicBezTo>
                    <a:pt x="5029200" y="70455"/>
                    <a:pt x="5083834" y="221417"/>
                    <a:pt x="5210355" y="224293"/>
                  </a:cubicBezTo>
                  <a:cubicBezTo>
                    <a:pt x="5336876" y="227168"/>
                    <a:pt x="5503653" y="84832"/>
                    <a:pt x="5658928" y="86270"/>
                  </a:cubicBezTo>
                  <a:cubicBezTo>
                    <a:pt x="5814203" y="87708"/>
                    <a:pt x="6048555" y="211353"/>
                    <a:pt x="6142008" y="232919"/>
                  </a:cubicBezTo>
                  <a:cubicBezTo>
                    <a:pt x="6235461" y="254485"/>
                    <a:pt x="6227553" y="235075"/>
                    <a:pt x="6219645" y="215666"/>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A91C5DB-26AD-30DC-C2AD-328BD791159A}"/>
                </a:ext>
              </a:extLst>
            </p:cNvPr>
            <p:cNvSpPr/>
            <p:nvPr/>
          </p:nvSpPr>
          <p:spPr>
            <a:xfrm>
              <a:off x="5595082" y="2009826"/>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461C338-7F51-324B-B0C2-31F9F153B9A8}"/>
                </a:ext>
              </a:extLst>
            </p:cNvPr>
            <p:cNvSpPr/>
            <p:nvPr/>
          </p:nvSpPr>
          <p:spPr>
            <a:xfrm>
              <a:off x="4924546" y="2343807"/>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F06D59D-F8BF-3C86-1C49-8C41B02AF9D2}"/>
                </a:ext>
              </a:extLst>
            </p:cNvPr>
            <p:cNvSpPr/>
            <p:nvPr/>
          </p:nvSpPr>
          <p:spPr>
            <a:xfrm>
              <a:off x="5647470" y="2195227"/>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6F71B5A-B1DE-27C7-7B51-EA32CB9EAB1D}"/>
                </a:ext>
              </a:extLst>
            </p:cNvPr>
            <p:cNvSpPr/>
            <p:nvPr/>
          </p:nvSpPr>
          <p:spPr>
            <a:xfrm>
              <a:off x="5620636" y="3435669"/>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7D43BF3-CA2F-85CE-280B-30CD88E5107D}"/>
                </a:ext>
              </a:extLst>
            </p:cNvPr>
            <p:cNvSpPr/>
            <p:nvPr/>
          </p:nvSpPr>
          <p:spPr>
            <a:xfrm>
              <a:off x="5004909" y="2154915"/>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F51C724-4DB4-E68B-966F-9EB13F35373D}"/>
                </a:ext>
              </a:extLst>
            </p:cNvPr>
            <p:cNvSpPr/>
            <p:nvPr/>
          </p:nvSpPr>
          <p:spPr>
            <a:xfrm>
              <a:off x="5620636" y="3435669"/>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2F725-E47A-083F-DAAB-5B25AD5B5508}"/>
                </a:ext>
              </a:extLst>
            </p:cNvPr>
            <p:cNvSpPr/>
            <p:nvPr/>
          </p:nvSpPr>
          <p:spPr>
            <a:xfrm>
              <a:off x="4701008" y="2579997"/>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8DC05A7-43F3-DA57-B3EB-AB79F879ED9B}"/>
                </a:ext>
              </a:extLst>
            </p:cNvPr>
            <p:cNvSpPr/>
            <p:nvPr/>
          </p:nvSpPr>
          <p:spPr>
            <a:xfrm>
              <a:off x="5670561" y="2442456"/>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05C6E8-A2E9-A0CF-98A4-7A0C51C69BD1}"/>
                </a:ext>
              </a:extLst>
            </p:cNvPr>
            <p:cNvSpPr/>
            <p:nvPr/>
          </p:nvSpPr>
          <p:spPr>
            <a:xfrm>
              <a:off x="5647052" y="2827292"/>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891108C-EB25-9119-8875-C12B6B04D339}"/>
                </a:ext>
              </a:extLst>
            </p:cNvPr>
            <p:cNvSpPr/>
            <p:nvPr/>
          </p:nvSpPr>
          <p:spPr>
            <a:xfrm>
              <a:off x="5926452" y="2745090"/>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ED31CF2-35D2-1643-DD7D-FE6DE505D5DA}"/>
                </a:ext>
              </a:extLst>
            </p:cNvPr>
            <p:cNvSpPr/>
            <p:nvPr/>
          </p:nvSpPr>
          <p:spPr>
            <a:xfrm>
              <a:off x="5777299" y="2665055"/>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9A8258B-12A0-AF37-D2FE-8E127D64ADC1}"/>
                </a:ext>
              </a:extLst>
            </p:cNvPr>
            <p:cNvSpPr/>
            <p:nvPr/>
          </p:nvSpPr>
          <p:spPr>
            <a:xfrm>
              <a:off x="5623961" y="2975564"/>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3EEF5B8-F9D5-2AE3-014A-D2E17738DE3D}"/>
                </a:ext>
              </a:extLst>
            </p:cNvPr>
            <p:cNvSpPr/>
            <p:nvPr/>
          </p:nvSpPr>
          <p:spPr>
            <a:xfrm>
              <a:off x="5949543" y="2992319"/>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2A7C55C-7D12-F8B9-67A3-C652307B7966}"/>
                </a:ext>
              </a:extLst>
            </p:cNvPr>
            <p:cNvSpPr/>
            <p:nvPr/>
          </p:nvSpPr>
          <p:spPr>
            <a:xfrm>
              <a:off x="5485005" y="2101874"/>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1F535AC-F7E1-76DF-33D6-E238356D5D97}"/>
                </a:ext>
              </a:extLst>
            </p:cNvPr>
            <p:cNvSpPr/>
            <p:nvPr/>
          </p:nvSpPr>
          <p:spPr>
            <a:xfrm>
              <a:off x="5537393" y="2287275"/>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DC2DF9C-0DED-2522-8FF5-162DB45D4FF3}"/>
                </a:ext>
              </a:extLst>
            </p:cNvPr>
            <p:cNvSpPr/>
            <p:nvPr/>
          </p:nvSpPr>
          <p:spPr>
            <a:xfrm>
              <a:off x="5274604" y="2220696"/>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D073AA1-C474-C456-6B10-F2085E18BE88}"/>
                </a:ext>
              </a:extLst>
            </p:cNvPr>
            <p:cNvSpPr/>
            <p:nvPr/>
          </p:nvSpPr>
          <p:spPr>
            <a:xfrm>
              <a:off x="5274604" y="2220696"/>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281EEA3-DFAE-537A-EAEA-198F0A620318}"/>
                </a:ext>
              </a:extLst>
            </p:cNvPr>
            <p:cNvSpPr/>
            <p:nvPr/>
          </p:nvSpPr>
          <p:spPr>
            <a:xfrm>
              <a:off x="5560484" y="2534504"/>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6B31A09-AB07-2C2F-0D15-6EC2F3BEB29B}"/>
                </a:ext>
              </a:extLst>
            </p:cNvPr>
            <p:cNvSpPr/>
            <p:nvPr/>
          </p:nvSpPr>
          <p:spPr>
            <a:xfrm>
              <a:off x="4516327" y="2615113"/>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8FEF1DA-EA07-6CD5-BE92-58B355DABCCB}"/>
                </a:ext>
              </a:extLst>
            </p:cNvPr>
            <p:cNvSpPr/>
            <p:nvPr/>
          </p:nvSpPr>
          <p:spPr>
            <a:xfrm>
              <a:off x="4633443" y="2895811"/>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D4408F5-249E-F492-2296-2D577723B892}"/>
                </a:ext>
              </a:extLst>
            </p:cNvPr>
            <p:cNvSpPr/>
            <p:nvPr/>
          </p:nvSpPr>
          <p:spPr>
            <a:xfrm>
              <a:off x="4756907" y="2375902"/>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1B0963F-3152-3957-452C-3C01F47CEBAD}"/>
                </a:ext>
              </a:extLst>
            </p:cNvPr>
            <p:cNvSpPr/>
            <p:nvPr/>
          </p:nvSpPr>
          <p:spPr>
            <a:xfrm>
              <a:off x="4493236" y="2763385"/>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1E9C33E-638A-47A6-7CE5-38FCEA38086E}"/>
                </a:ext>
              </a:extLst>
            </p:cNvPr>
            <p:cNvSpPr/>
            <p:nvPr/>
          </p:nvSpPr>
          <p:spPr>
            <a:xfrm>
              <a:off x="4656534" y="3143040"/>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6D980C8-8D06-596D-0D8C-68C7D82076A8}"/>
                </a:ext>
              </a:extLst>
            </p:cNvPr>
            <p:cNvSpPr/>
            <p:nvPr/>
          </p:nvSpPr>
          <p:spPr>
            <a:xfrm>
              <a:off x="4685310" y="2093217"/>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53DE1AF-A049-E76C-4282-D823C0977B0C}"/>
                </a:ext>
              </a:extLst>
            </p:cNvPr>
            <p:cNvSpPr/>
            <p:nvPr/>
          </p:nvSpPr>
          <p:spPr>
            <a:xfrm>
              <a:off x="5618188" y="3159409"/>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4576E15-D246-3421-92F0-78B9622DE666}"/>
                </a:ext>
              </a:extLst>
            </p:cNvPr>
            <p:cNvSpPr/>
            <p:nvPr/>
          </p:nvSpPr>
          <p:spPr>
            <a:xfrm>
              <a:off x="5461914" y="3456505"/>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5179CC4-4E7E-028A-85E3-4DAF20FA28F6}"/>
                </a:ext>
              </a:extLst>
            </p:cNvPr>
            <p:cNvSpPr/>
            <p:nvPr/>
          </p:nvSpPr>
          <p:spPr>
            <a:xfrm>
              <a:off x="5713353" y="3251655"/>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5CC733F-48DF-B404-DC5D-7761C208F2DC}"/>
                </a:ext>
              </a:extLst>
            </p:cNvPr>
            <p:cNvSpPr/>
            <p:nvPr/>
          </p:nvSpPr>
          <p:spPr>
            <a:xfrm>
              <a:off x="5415732" y="3553548"/>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0319BEB-EB2F-F5FC-C017-DD3668D55D80}"/>
                </a:ext>
              </a:extLst>
            </p:cNvPr>
            <p:cNvSpPr/>
            <p:nvPr/>
          </p:nvSpPr>
          <p:spPr>
            <a:xfrm>
              <a:off x="4819832" y="3262891"/>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2B93CC4-588F-8147-915E-C384CC422479}"/>
                </a:ext>
              </a:extLst>
            </p:cNvPr>
            <p:cNvSpPr/>
            <p:nvPr/>
          </p:nvSpPr>
          <p:spPr>
            <a:xfrm>
              <a:off x="4970728" y="3499520"/>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6AA5A60-CF6D-35D2-C090-C97C9C5B6CCA}"/>
                </a:ext>
              </a:extLst>
            </p:cNvPr>
            <p:cNvSpPr/>
            <p:nvPr/>
          </p:nvSpPr>
          <p:spPr>
            <a:xfrm>
              <a:off x="4629824" y="2737557"/>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9D42829-AD18-3B64-8C2F-953D12C7F32D}"/>
                </a:ext>
              </a:extLst>
            </p:cNvPr>
            <p:cNvSpPr/>
            <p:nvPr/>
          </p:nvSpPr>
          <p:spPr>
            <a:xfrm>
              <a:off x="4796741" y="3411163"/>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AA865FD-A8D1-C996-1510-18D870C50AE7}"/>
                </a:ext>
              </a:extLst>
            </p:cNvPr>
            <p:cNvSpPr/>
            <p:nvPr/>
          </p:nvSpPr>
          <p:spPr>
            <a:xfrm>
              <a:off x="5122323" y="3427918"/>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FE06D7D-1329-0CDF-8353-C3F3765D9FB6}"/>
                </a:ext>
              </a:extLst>
            </p:cNvPr>
            <p:cNvSpPr/>
            <p:nvPr/>
          </p:nvSpPr>
          <p:spPr>
            <a:xfrm>
              <a:off x="5018378" y="1916829"/>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2407F3F-AC97-6280-2451-E3064D8F8C09}"/>
                </a:ext>
              </a:extLst>
            </p:cNvPr>
            <p:cNvSpPr/>
            <p:nvPr/>
          </p:nvSpPr>
          <p:spPr>
            <a:xfrm>
              <a:off x="5184149" y="2109863"/>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7D22E95-F12A-C25D-481E-50BEA2F7335E}"/>
                </a:ext>
              </a:extLst>
            </p:cNvPr>
            <p:cNvSpPr/>
            <p:nvPr/>
          </p:nvSpPr>
          <p:spPr>
            <a:xfrm>
              <a:off x="5849941" y="2469010"/>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6243AF7-676B-0321-316E-79A2AEC76A00}"/>
                </a:ext>
              </a:extLst>
            </p:cNvPr>
            <p:cNvSpPr/>
            <p:nvPr/>
          </p:nvSpPr>
          <p:spPr>
            <a:xfrm>
              <a:off x="5849941" y="2469010"/>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4CB1B5C-FFB9-8D8F-2358-65A1340D1FB0}"/>
                </a:ext>
              </a:extLst>
            </p:cNvPr>
            <p:cNvSpPr/>
            <p:nvPr/>
          </p:nvSpPr>
          <p:spPr>
            <a:xfrm>
              <a:off x="5763661" y="2969667"/>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E7CFA4C-5759-1F29-180B-E5B94872933E}"/>
                </a:ext>
              </a:extLst>
            </p:cNvPr>
            <p:cNvSpPr/>
            <p:nvPr/>
          </p:nvSpPr>
          <p:spPr>
            <a:xfrm>
              <a:off x="5325263" y="1887104"/>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CC02D1F-C85B-DF5E-69D4-EB970DE6F44D}"/>
                </a:ext>
              </a:extLst>
            </p:cNvPr>
            <p:cNvSpPr/>
            <p:nvPr/>
          </p:nvSpPr>
          <p:spPr>
            <a:xfrm>
              <a:off x="4878364" y="1986027"/>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1BCF0B4-EE6F-4C97-85F7-3D67FFA7D5D6}"/>
                </a:ext>
              </a:extLst>
            </p:cNvPr>
            <p:cNvSpPr/>
            <p:nvPr/>
          </p:nvSpPr>
          <p:spPr>
            <a:xfrm>
              <a:off x="5857179" y="3239800"/>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5C879EF-2D5E-9A70-4BDF-22D2C1D7DE1E}"/>
                </a:ext>
              </a:extLst>
            </p:cNvPr>
            <p:cNvSpPr/>
            <p:nvPr/>
          </p:nvSpPr>
          <p:spPr>
            <a:xfrm>
              <a:off x="5748407" y="2266878"/>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1CB0446-1D45-8787-F425-0DCD40EBC9FB}"/>
                </a:ext>
              </a:extLst>
            </p:cNvPr>
            <p:cNvSpPr/>
            <p:nvPr/>
          </p:nvSpPr>
          <p:spPr>
            <a:xfrm>
              <a:off x="5321328" y="2088967"/>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FC49C99-EC64-53C1-703C-45E1E617BA33}"/>
                </a:ext>
              </a:extLst>
            </p:cNvPr>
            <p:cNvSpPr/>
            <p:nvPr/>
          </p:nvSpPr>
          <p:spPr>
            <a:xfrm>
              <a:off x="5873032" y="2885472"/>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57A9EE2-68EC-7675-119A-295D8EFAE139}"/>
                </a:ext>
              </a:extLst>
            </p:cNvPr>
            <p:cNvSpPr/>
            <p:nvPr/>
          </p:nvSpPr>
          <p:spPr>
            <a:xfrm>
              <a:off x="5188560" y="3578781"/>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id="{A0C1B02E-7498-9A5B-7A36-48D68FE7798C}"/>
                </a:ext>
              </a:extLst>
            </p:cNvPr>
            <p:cNvCxnSpPr>
              <a:cxnSpLocks/>
            </p:cNvCxnSpPr>
            <p:nvPr/>
          </p:nvCxnSpPr>
          <p:spPr>
            <a:xfrm flipV="1">
              <a:off x="6574906" y="1529299"/>
              <a:ext cx="69475" cy="62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E4F70FE-93B4-C198-59B9-5E5785FF0EBD}"/>
                </a:ext>
              </a:extLst>
            </p:cNvPr>
            <p:cNvCxnSpPr>
              <a:cxnSpLocks/>
            </p:cNvCxnSpPr>
            <p:nvPr/>
          </p:nvCxnSpPr>
          <p:spPr>
            <a:xfrm flipV="1">
              <a:off x="6579669" y="3755720"/>
              <a:ext cx="69475" cy="62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46697D27-E92D-9FB1-ED30-2CFBD3A58AFD}"/>
                </a:ext>
              </a:extLst>
            </p:cNvPr>
            <p:cNvSpPr/>
            <p:nvPr/>
          </p:nvSpPr>
          <p:spPr>
            <a:xfrm rot="6559831" flipV="1">
              <a:off x="4345775" y="1186728"/>
              <a:ext cx="1553097" cy="119289"/>
            </a:xfrm>
            <a:custGeom>
              <a:avLst/>
              <a:gdLst>
                <a:gd name="connsiteX0" fmla="*/ 0 w 6224062"/>
                <a:gd name="connsiteY0" fmla="*/ 232919 h 242383"/>
                <a:gd name="connsiteX1" fmla="*/ 276045 w 6224062"/>
                <a:gd name="connsiteY1" fmla="*/ 60391 h 242383"/>
                <a:gd name="connsiteX2" fmla="*/ 465826 w 6224062"/>
                <a:gd name="connsiteY2" fmla="*/ 241546 h 242383"/>
                <a:gd name="connsiteX3" fmla="*/ 940279 w 6224062"/>
                <a:gd name="connsiteY3" fmla="*/ 6 h 242383"/>
                <a:gd name="connsiteX4" fmla="*/ 1440611 w 6224062"/>
                <a:gd name="connsiteY4" fmla="*/ 232919 h 242383"/>
                <a:gd name="connsiteX5" fmla="*/ 2053087 w 6224062"/>
                <a:gd name="connsiteY5" fmla="*/ 34512 h 242383"/>
                <a:gd name="connsiteX6" fmla="*/ 2544792 w 6224062"/>
                <a:gd name="connsiteY6" fmla="*/ 224293 h 242383"/>
                <a:gd name="connsiteX7" fmla="*/ 3062377 w 6224062"/>
                <a:gd name="connsiteY7" fmla="*/ 17259 h 242383"/>
                <a:gd name="connsiteX8" fmla="*/ 3485072 w 6224062"/>
                <a:gd name="connsiteY8" fmla="*/ 189787 h 242383"/>
                <a:gd name="connsiteX9" fmla="*/ 4063042 w 6224062"/>
                <a:gd name="connsiteY9" fmla="*/ 17259 h 242383"/>
                <a:gd name="connsiteX10" fmla="*/ 4433977 w 6224062"/>
                <a:gd name="connsiteY10" fmla="*/ 215666 h 242383"/>
                <a:gd name="connsiteX11" fmla="*/ 4899804 w 6224062"/>
                <a:gd name="connsiteY11" fmla="*/ 69017 h 242383"/>
                <a:gd name="connsiteX12" fmla="*/ 5210355 w 6224062"/>
                <a:gd name="connsiteY12" fmla="*/ 224293 h 242383"/>
                <a:gd name="connsiteX13" fmla="*/ 5658928 w 6224062"/>
                <a:gd name="connsiteY13" fmla="*/ 86270 h 242383"/>
                <a:gd name="connsiteX14" fmla="*/ 6142008 w 6224062"/>
                <a:gd name="connsiteY14" fmla="*/ 232919 h 242383"/>
                <a:gd name="connsiteX15" fmla="*/ 6219645 w 6224062"/>
                <a:gd name="connsiteY15" fmla="*/ 215666 h 24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24062" h="242383">
                  <a:moveTo>
                    <a:pt x="0" y="232919"/>
                  </a:moveTo>
                  <a:cubicBezTo>
                    <a:pt x="99203" y="145936"/>
                    <a:pt x="198407" y="58953"/>
                    <a:pt x="276045" y="60391"/>
                  </a:cubicBezTo>
                  <a:cubicBezTo>
                    <a:pt x="353683" y="61829"/>
                    <a:pt x="355120" y="251610"/>
                    <a:pt x="465826" y="241546"/>
                  </a:cubicBezTo>
                  <a:cubicBezTo>
                    <a:pt x="576532" y="231482"/>
                    <a:pt x="777815" y="1444"/>
                    <a:pt x="940279" y="6"/>
                  </a:cubicBezTo>
                  <a:cubicBezTo>
                    <a:pt x="1102743" y="-1432"/>
                    <a:pt x="1255143" y="227168"/>
                    <a:pt x="1440611" y="232919"/>
                  </a:cubicBezTo>
                  <a:cubicBezTo>
                    <a:pt x="1626079" y="238670"/>
                    <a:pt x="1869057" y="35950"/>
                    <a:pt x="2053087" y="34512"/>
                  </a:cubicBezTo>
                  <a:cubicBezTo>
                    <a:pt x="2237117" y="33074"/>
                    <a:pt x="2376577" y="227168"/>
                    <a:pt x="2544792" y="224293"/>
                  </a:cubicBezTo>
                  <a:cubicBezTo>
                    <a:pt x="2713007" y="221418"/>
                    <a:pt x="2905664" y="23010"/>
                    <a:pt x="3062377" y="17259"/>
                  </a:cubicBezTo>
                  <a:cubicBezTo>
                    <a:pt x="3219090" y="11508"/>
                    <a:pt x="3318295" y="189787"/>
                    <a:pt x="3485072" y="189787"/>
                  </a:cubicBezTo>
                  <a:cubicBezTo>
                    <a:pt x="3651849" y="189787"/>
                    <a:pt x="3904891" y="12946"/>
                    <a:pt x="4063042" y="17259"/>
                  </a:cubicBezTo>
                  <a:cubicBezTo>
                    <a:pt x="4221193" y="21572"/>
                    <a:pt x="4294517" y="207040"/>
                    <a:pt x="4433977" y="215666"/>
                  </a:cubicBezTo>
                  <a:cubicBezTo>
                    <a:pt x="4573437" y="224292"/>
                    <a:pt x="4770408" y="67579"/>
                    <a:pt x="4899804" y="69017"/>
                  </a:cubicBezTo>
                  <a:cubicBezTo>
                    <a:pt x="5029200" y="70455"/>
                    <a:pt x="5083834" y="221417"/>
                    <a:pt x="5210355" y="224293"/>
                  </a:cubicBezTo>
                  <a:cubicBezTo>
                    <a:pt x="5336876" y="227168"/>
                    <a:pt x="5503653" y="84832"/>
                    <a:pt x="5658928" y="86270"/>
                  </a:cubicBezTo>
                  <a:cubicBezTo>
                    <a:pt x="5814203" y="87708"/>
                    <a:pt x="6048555" y="211353"/>
                    <a:pt x="6142008" y="232919"/>
                  </a:cubicBezTo>
                  <a:cubicBezTo>
                    <a:pt x="6235461" y="254485"/>
                    <a:pt x="6227553" y="235075"/>
                    <a:pt x="6219645" y="215666"/>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B45ED5EE-BC30-A544-CD31-FFFB0A0CB0C2}"/>
                </a:ext>
              </a:extLst>
            </p:cNvPr>
            <p:cNvSpPr/>
            <p:nvPr/>
          </p:nvSpPr>
          <p:spPr>
            <a:xfrm rot="6559831" flipV="1">
              <a:off x="3788461" y="3859000"/>
              <a:ext cx="1553097" cy="119289"/>
            </a:xfrm>
            <a:custGeom>
              <a:avLst/>
              <a:gdLst>
                <a:gd name="connsiteX0" fmla="*/ 0 w 6224062"/>
                <a:gd name="connsiteY0" fmla="*/ 232919 h 242383"/>
                <a:gd name="connsiteX1" fmla="*/ 276045 w 6224062"/>
                <a:gd name="connsiteY1" fmla="*/ 60391 h 242383"/>
                <a:gd name="connsiteX2" fmla="*/ 465826 w 6224062"/>
                <a:gd name="connsiteY2" fmla="*/ 241546 h 242383"/>
                <a:gd name="connsiteX3" fmla="*/ 940279 w 6224062"/>
                <a:gd name="connsiteY3" fmla="*/ 6 h 242383"/>
                <a:gd name="connsiteX4" fmla="*/ 1440611 w 6224062"/>
                <a:gd name="connsiteY4" fmla="*/ 232919 h 242383"/>
                <a:gd name="connsiteX5" fmla="*/ 2053087 w 6224062"/>
                <a:gd name="connsiteY5" fmla="*/ 34512 h 242383"/>
                <a:gd name="connsiteX6" fmla="*/ 2544792 w 6224062"/>
                <a:gd name="connsiteY6" fmla="*/ 224293 h 242383"/>
                <a:gd name="connsiteX7" fmla="*/ 3062377 w 6224062"/>
                <a:gd name="connsiteY7" fmla="*/ 17259 h 242383"/>
                <a:gd name="connsiteX8" fmla="*/ 3485072 w 6224062"/>
                <a:gd name="connsiteY8" fmla="*/ 189787 h 242383"/>
                <a:gd name="connsiteX9" fmla="*/ 4063042 w 6224062"/>
                <a:gd name="connsiteY9" fmla="*/ 17259 h 242383"/>
                <a:gd name="connsiteX10" fmla="*/ 4433977 w 6224062"/>
                <a:gd name="connsiteY10" fmla="*/ 215666 h 242383"/>
                <a:gd name="connsiteX11" fmla="*/ 4899804 w 6224062"/>
                <a:gd name="connsiteY11" fmla="*/ 69017 h 242383"/>
                <a:gd name="connsiteX12" fmla="*/ 5210355 w 6224062"/>
                <a:gd name="connsiteY12" fmla="*/ 224293 h 242383"/>
                <a:gd name="connsiteX13" fmla="*/ 5658928 w 6224062"/>
                <a:gd name="connsiteY13" fmla="*/ 86270 h 242383"/>
                <a:gd name="connsiteX14" fmla="*/ 6142008 w 6224062"/>
                <a:gd name="connsiteY14" fmla="*/ 232919 h 242383"/>
                <a:gd name="connsiteX15" fmla="*/ 6219645 w 6224062"/>
                <a:gd name="connsiteY15" fmla="*/ 215666 h 24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24062" h="242383">
                  <a:moveTo>
                    <a:pt x="0" y="232919"/>
                  </a:moveTo>
                  <a:cubicBezTo>
                    <a:pt x="99203" y="145936"/>
                    <a:pt x="198407" y="58953"/>
                    <a:pt x="276045" y="60391"/>
                  </a:cubicBezTo>
                  <a:cubicBezTo>
                    <a:pt x="353683" y="61829"/>
                    <a:pt x="355120" y="251610"/>
                    <a:pt x="465826" y="241546"/>
                  </a:cubicBezTo>
                  <a:cubicBezTo>
                    <a:pt x="576532" y="231482"/>
                    <a:pt x="777815" y="1444"/>
                    <a:pt x="940279" y="6"/>
                  </a:cubicBezTo>
                  <a:cubicBezTo>
                    <a:pt x="1102743" y="-1432"/>
                    <a:pt x="1255143" y="227168"/>
                    <a:pt x="1440611" y="232919"/>
                  </a:cubicBezTo>
                  <a:cubicBezTo>
                    <a:pt x="1626079" y="238670"/>
                    <a:pt x="1869057" y="35950"/>
                    <a:pt x="2053087" y="34512"/>
                  </a:cubicBezTo>
                  <a:cubicBezTo>
                    <a:pt x="2237117" y="33074"/>
                    <a:pt x="2376577" y="227168"/>
                    <a:pt x="2544792" y="224293"/>
                  </a:cubicBezTo>
                  <a:cubicBezTo>
                    <a:pt x="2713007" y="221418"/>
                    <a:pt x="2905664" y="23010"/>
                    <a:pt x="3062377" y="17259"/>
                  </a:cubicBezTo>
                  <a:cubicBezTo>
                    <a:pt x="3219090" y="11508"/>
                    <a:pt x="3318295" y="189787"/>
                    <a:pt x="3485072" y="189787"/>
                  </a:cubicBezTo>
                  <a:cubicBezTo>
                    <a:pt x="3651849" y="189787"/>
                    <a:pt x="3904891" y="12946"/>
                    <a:pt x="4063042" y="17259"/>
                  </a:cubicBezTo>
                  <a:cubicBezTo>
                    <a:pt x="4221193" y="21572"/>
                    <a:pt x="4294517" y="207040"/>
                    <a:pt x="4433977" y="215666"/>
                  </a:cubicBezTo>
                  <a:cubicBezTo>
                    <a:pt x="4573437" y="224292"/>
                    <a:pt x="4770408" y="67579"/>
                    <a:pt x="4899804" y="69017"/>
                  </a:cubicBezTo>
                  <a:cubicBezTo>
                    <a:pt x="5029200" y="70455"/>
                    <a:pt x="5083834" y="221417"/>
                    <a:pt x="5210355" y="224293"/>
                  </a:cubicBezTo>
                  <a:cubicBezTo>
                    <a:pt x="5336876" y="227168"/>
                    <a:pt x="5503653" y="84832"/>
                    <a:pt x="5658928" y="86270"/>
                  </a:cubicBezTo>
                  <a:cubicBezTo>
                    <a:pt x="5814203" y="87708"/>
                    <a:pt x="6048555" y="211353"/>
                    <a:pt x="6142008" y="232919"/>
                  </a:cubicBezTo>
                  <a:cubicBezTo>
                    <a:pt x="6235461" y="254485"/>
                    <a:pt x="6227553" y="235075"/>
                    <a:pt x="6219645" y="215666"/>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D2136559-28FA-F4D6-DC13-98E108F2670E}"/>
                </a:ext>
              </a:extLst>
            </p:cNvPr>
            <p:cNvCxnSpPr>
              <a:cxnSpLocks/>
            </p:cNvCxnSpPr>
            <p:nvPr/>
          </p:nvCxnSpPr>
          <p:spPr>
            <a:xfrm>
              <a:off x="4360069" y="4671159"/>
              <a:ext cx="0" cy="66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E5DF41D8-0E9F-5035-05C8-55DE9471CD15}"/>
                </a:ext>
              </a:extLst>
            </p:cNvPr>
            <p:cNvGrpSpPr/>
            <p:nvPr/>
          </p:nvGrpSpPr>
          <p:grpSpPr>
            <a:xfrm>
              <a:off x="5324396" y="427624"/>
              <a:ext cx="413557" cy="2086054"/>
              <a:chOff x="5321221" y="427624"/>
              <a:chExt cx="413557" cy="2086054"/>
            </a:xfrm>
          </p:grpSpPr>
          <p:sp>
            <p:nvSpPr>
              <p:cNvPr id="81" name="Freeform: Shape 80">
                <a:extLst>
                  <a:ext uri="{FF2B5EF4-FFF2-40B4-BE49-F238E27FC236}">
                    <a16:creationId xmlns:a16="http://schemas.microsoft.com/office/drawing/2014/main" id="{8294C4A8-96DC-4B3E-427F-A46C14C6E2BD}"/>
                  </a:ext>
                </a:extLst>
              </p:cNvPr>
              <p:cNvSpPr/>
              <p:nvPr/>
            </p:nvSpPr>
            <p:spPr>
              <a:xfrm rot="17545910" flipV="1">
                <a:off x="4340609" y="1418271"/>
                <a:ext cx="2076019" cy="114796"/>
              </a:xfrm>
              <a:custGeom>
                <a:avLst/>
                <a:gdLst>
                  <a:gd name="connsiteX0" fmla="*/ 0 w 6224062"/>
                  <a:gd name="connsiteY0" fmla="*/ 232919 h 242383"/>
                  <a:gd name="connsiteX1" fmla="*/ 276045 w 6224062"/>
                  <a:gd name="connsiteY1" fmla="*/ 60391 h 242383"/>
                  <a:gd name="connsiteX2" fmla="*/ 465826 w 6224062"/>
                  <a:gd name="connsiteY2" fmla="*/ 241546 h 242383"/>
                  <a:gd name="connsiteX3" fmla="*/ 940279 w 6224062"/>
                  <a:gd name="connsiteY3" fmla="*/ 6 h 242383"/>
                  <a:gd name="connsiteX4" fmla="*/ 1440611 w 6224062"/>
                  <a:gd name="connsiteY4" fmla="*/ 232919 h 242383"/>
                  <a:gd name="connsiteX5" fmla="*/ 2053087 w 6224062"/>
                  <a:gd name="connsiteY5" fmla="*/ 34512 h 242383"/>
                  <a:gd name="connsiteX6" fmla="*/ 2544792 w 6224062"/>
                  <a:gd name="connsiteY6" fmla="*/ 224293 h 242383"/>
                  <a:gd name="connsiteX7" fmla="*/ 3062377 w 6224062"/>
                  <a:gd name="connsiteY7" fmla="*/ 17259 h 242383"/>
                  <a:gd name="connsiteX8" fmla="*/ 3485072 w 6224062"/>
                  <a:gd name="connsiteY8" fmla="*/ 189787 h 242383"/>
                  <a:gd name="connsiteX9" fmla="*/ 4063042 w 6224062"/>
                  <a:gd name="connsiteY9" fmla="*/ 17259 h 242383"/>
                  <a:gd name="connsiteX10" fmla="*/ 4433977 w 6224062"/>
                  <a:gd name="connsiteY10" fmla="*/ 215666 h 242383"/>
                  <a:gd name="connsiteX11" fmla="*/ 4899804 w 6224062"/>
                  <a:gd name="connsiteY11" fmla="*/ 69017 h 242383"/>
                  <a:gd name="connsiteX12" fmla="*/ 5210355 w 6224062"/>
                  <a:gd name="connsiteY12" fmla="*/ 224293 h 242383"/>
                  <a:gd name="connsiteX13" fmla="*/ 5658928 w 6224062"/>
                  <a:gd name="connsiteY13" fmla="*/ 86270 h 242383"/>
                  <a:gd name="connsiteX14" fmla="*/ 6142008 w 6224062"/>
                  <a:gd name="connsiteY14" fmla="*/ 232919 h 242383"/>
                  <a:gd name="connsiteX15" fmla="*/ 6219645 w 6224062"/>
                  <a:gd name="connsiteY15" fmla="*/ 215666 h 24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24062" h="242383">
                    <a:moveTo>
                      <a:pt x="0" y="232919"/>
                    </a:moveTo>
                    <a:cubicBezTo>
                      <a:pt x="99203" y="145936"/>
                      <a:pt x="198407" y="58953"/>
                      <a:pt x="276045" y="60391"/>
                    </a:cubicBezTo>
                    <a:cubicBezTo>
                      <a:pt x="353683" y="61829"/>
                      <a:pt x="355120" y="251610"/>
                      <a:pt x="465826" y="241546"/>
                    </a:cubicBezTo>
                    <a:cubicBezTo>
                      <a:pt x="576532" y="231482"/>
                      <a:pt x="777815" y="1444"/>
                      <a:pt x="940279" y="6"/>
                    </a:cubicBezTo>
                    <a:cubicBezTo>
                      <a:pt x="1102743" y="-1432"/>
                      <a:pt x="1255143" y="227168"/>
                      <a:pt x="1440611" y="232919"/>
                    </a:cubicBezTo>
                    <a:cubicBezTo>
                      <a:pt x="1626079" y="238670"/>
                      <a:pt x="1869057" y="35950"/>
                      <a:pt x="2053087" y="34512"/>
                    </a:cubicBezTo>
                    <a:cubicBezTo>
                      <a:pt x="2237117" y="33074"/>
                      <a:pt x="2376577" y="227168"/>
                      <a:pt x="2544792" y="224293"/>
                    </a:cubicBezTo>
                    <a:cubicBezTo>
                      <a:pt x="2713007" y="221418"/>
                      <a:pt x="2905664" y="23010"/>
                      <a:pt x="3062377" y="17259"/>
                    </a:cubicBezTo>
                    <a:cubicBezTo>
                      <a:pt x="3219090" y="11508"/>
                      <a:pt x="3318295" y="189787"/>
                      <a:pt x="3485072" y="189787"/>
                    </a:cubicBezTo>
                    <a:cubicBezTo>
                      <a:pt x="3651849" y="189787"/>
                      <a:pt x="3904891" y="12946"/>
                      <a:pt x="4063042" y="17259"/>
                    </a:cubicBezTo>
                    <a:cubicBezTo>
                      <a:pt x="4221193" y="21572"/>
                      <a:pt x="4294517" y="207040"/>
                      <a:pt x="4433977" y="215666"/>
                    </a:cubicBezTo>
                    <a:cubicBezTo>
                      <a:pt x="4573437" y="224292"/>
                      <a:pt x="4770408" y="67579"/>
                      <a:pt x="4899804" y="69017"/>
                    </a:cubicBezTo>
                    <a:cubicBezTo>
                      <a:pt x="5029200" y="70455"/>
                      <a:pt x="5083834" y="221417"/>
                      <a:pt x="5210355" y="224293"/>
                    </a:cubicBezTo>
                    <a:cubicBezTo>
                      <a:pt x="5336876" y="227168"/>
                      <a:pt x="5503653" y="84832"/>
                      <a:pt x="5658928" y="86270"/>
                    </a:cubicBezTo>
                    <a:cubicBezTo>
                      <a:pt x="5814203" y="87708"/>
                      <a:pt x="6048555" y="211353"/>
                      <a:pt x="6142008" y="232919"/>
                    </a:cubicBezTo>
                    <a:cubicBezTo>
                      <a:pt x="6235461" y="254485"/>
                      <a:pt x="6227553" y="235075"/>
                      <a:pt x="6219645" y="215666"/>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8F74DE4A-6021-244C-F480-D5AEF7C60857}"/>
                  </a:ext>
                </a:extLst>
              </p:cNvPr>
              <p:cNvCxnSpPr>
                <a:cxnSpLocks/>
              </p:cNvCxnSpPr>
              <p:nvPr/>
            </p:nvCxnSpPr>
            <p:spPr>
              <a:xfrm flipV="1">
                <a:off x="5719058" y="427624"/>
                <a:ext cx="15720" cy="671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a:extLst>
                <a:ext uri="{FF2B5EF4-FFF2-40B4-BE49-F238E27FC236}">
                  <a16:creationId xmlns:a16="http://schemas.microsoft.com/office/drawing/2014/main" id="{2FF88B7B-F6F6-A4A9-E1C5-D607B41E8233}"/>
                </a:ext>
              </a:extLst>
            </p:cNvPr>
            <p:cNvCxnSpPr>
              <a:cxnSpLocks/>
            </p:cNvCxnSpPr>
            <p:nvPr/>
          </p:nvCxnSpPr>
          <p:spPr>
            <a:xfrm flipV="1">
              <a:off x="5435493" y="465434"/>
              <a:ext cx="29094" cy="493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A7F9D8F5-B7E5-EFFB-EC48-7A8E67CB8913}"/>
                </a:ext>
              </a:extLst>
            </p:cNvPr>
            <p:cNvSpPr/>
            <p:nvPr/>
          </p:nvSpPr>
          <p:spPr>
            <a:xfrm>
              <a:off x="4770672" y="1978912"/>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DFD8B44-A113-C119-BF1F-FC4FC81D4D35}"/>
                </a:ext>
              </a:extLst>
            </p:cNvPr>
            <p:cNvSpPr/>
            <p:nvPr/>
          </p:nvSpPr>
          <p:spPr>
            <a:xfrm>
              <a:off x="4793763" y="2226141"/>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050DB25A-8135-8958-0C7D-B6D1B908EF87}"/>
                </a:ext>
              </a:extLst>
            </p:cNvPr>
            <p:cNvSpPr/>
            <p:nvPr/>
          </p:nvSpPr>
          <p:spPr>
            <a:xfrm>
              <a:off x="5434418" y="1999223"/>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99D4525-34B4-5BE8-A361-AF72CCF72DC8}"/>
                </a:ext>
              </a:extLst>
            </p:cNvPr>
            <p:cNvSpPr/>
            <p:nvPr/>
          </p:nvSpPr>
          <p:spPr>
            <a:xfrm>
              <a:off x="5782026" y="2787428"/>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E309488-695B-42F8-3095-0D13F47CC42C}"/>
                </a:ext>
              </a:extLst>
            </p:cNvPr>
            <p:cNvSpPr/>
            <p:nvPr/>
          </p:nvSpPr>
          <p:spPr>
            <a:xfrm>
              <a:off x="5632873" y="2707393"/>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E105F7FC-BD46-9A2E-CD68-0E6089FE8BF8}"/>
                </a:ext>
              </a:extLst>
            </p:cNvPr>
            <p:cNvSpPr/>
            <p:nvPr/>
          </p:nvSpPr>
          <p:spPr>
            <a:xfrm>
              <a:off x="5585616" y="3368440"/>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98B9600-712E-F8E2-118F-D0ED3651CFB3}"/>
                </a:ext>
              </a:extLst>
            </p:cNvPr>
            <p:cNvSpPr/>
            <p:nvPr/>
          </p:nvSpPr>
          <p:spPr>
            <a:xfrm>
              <a:off x="5188560" y="2020955"/>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AD394C3F-0F72-FA43-7D7A-FBC5E4ACB837}"/>
                </a:ext>
              </a:extLst>
            </p:cNvPr>
            <p:cNvSpPr/>
            <p:nvPr/>
          </p:nvSpPr>
          <p:spPr>
            <a:xfrm>
              <a:off x="4683686" y="2318189"/>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EDFF52A-DD25-9919-26FB-26BEA2673676}"/>
                </a:ext>
              </a:extLst>
            </p:cNvPr>
            <p:cNvSpPr/>
            <p:nvPr/>
          </p:nvSpPr>
          <p:spPr>
            <a:xfrm>
              <a:off x="5048049" y="3589605"/>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476A95FC-4CA0-D964-1A68-68F6C15D9FCB}"/>
                </a:ext>
              </a:extLst>
            </p:cNvPr>
            <p:cNvSpPr/>
            <p:nvPr/>
          </p:nvSpPr>
          <p:spPr>
            <a:xfrm>
              <a:off x="5143214" y="3681851"/>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6A0B227-FE77-A1D4-1A0C-DB3C5D59FD57}"/>
                </a:ext>
              </a:extLst>
            </p:cNvPr>
            <p:cNvSpPr/>
            <p:nvPr/>
          </p:nvSpPr>
          <p:spPr>
            <a:xfrm>
              <a:off x="5705515" y="2511348"/>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D33A66C9-643B-E524-D1A5-F5D9FB4471A8}"/>
                </a:ext>
              </a:extLst>
            </p:cNvPr>
            <p:cNvSpPr/>
            <p:nvPr/>
          </p:nvSpPr>
          <p:spPr>
            <a:xfrm>
              <a:off x="5705515" y="2511348"/>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1DAD7D31-091F-F4DB-397D-7F21EEC4D0D8}"/>
                </a:ext>
              </a:extLst>
            </p:cNvPr>
            <p:cNvSpPr/>
            <p:nvPr/>
          </p:nvSpPr>
          <p:spPr>
            <a:xfrm>
              <a:off x="5725316" y="3362543"/>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910EAB15-EE19-37AD-48CF-1779E1B1A6B2}"/>
                </a:ext>
              </a:extLst>
            </p:cNvPr>
            <p:cNvSpPr/>
            <p:nvPr/>
          </p:nvSpPr>
          <p:spPr>
            <a:xfrm>
              <a:off x="5287040" y="3669996"/>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5EBCDF3-2E77-2971-0FB8-468C5BEF275F}"/>
                </a:ext>
              </a:extLst>
            </p:cNvPr>
            <p:cNvSpPr/>
            <p:nvPr/>
          </p:nvSpPr>
          <p:spPr>
            <a:xfrm>
              <a:off x="4871609" y="2050563"/>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B97F17C-E4A6-03DF-8CDE-510F8C028E38}"/>
                </a:ext>
              </a:extLst>
            </p:cNvPr>
            <p:cNvSpPr/>
            <p:nvPr/>
          </p:nvSpPr>
          <p:spPr>
            <a:xfrm>
              <a:off x="5834687" y="3278348"/>
              <a:ext cx="46182" cy="46182"/>
            </a:xfrm>
            <a:custGeom>
              <a:avLst/>
              <a:gdLst>
                <a:gd name="connsiteX0" fmla="*/ 0 w 46182"/>
                <a:gd name="connsiteY0" fmla="*/ 23091 h 46182"/>
                <a:gd name="connsiteX1" fmla="*/ 23091 w 46182"/>
                <a:gd name="connsiteY1" fmla="*/ 0 h 46182"/>
                <a:gd name="connsiteX2" fmla="*/ 46182 w 46182"/>
                <a:gd name="connsiteY2" fmla="*/ 23091 h 46182"/>
                <a:gd name="connsiteX3" fmla="*/ 23091 w 46182"/>
                <a:gd name="connsiteY3" fmla="*/ 46182 h 46182"/>
                <a:gd name="connsiteX4" fmla="*/ 0 w 46182"/>
                <a:gd name="connsiteY4" fmla="*/ 23091 h 4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2" h="46182" fill="none" extrusionOk="0">
                  <a:moveTo>
                    <a:pt x="0" y="23091"/>
                  </a:moveTo>
                  <a:cubicBezTo>
                    <a:pt x="1312" y="11369"/>
                    <a:pt x="10880" y="1283"/>
                    <a:pt x="23091" y="0"/>
                  </a:cubicBezTo>
                  <a:cubicBezTo>
                    <a:pt x="36227" y="-1719"/>
                    <a:pt x="45996" y="12028"/>
                    <a:pt x="46182" y="23091"/>
                  </a:cubicBezTo>
                  <a:cubicBezTo>
                    <a:pt x="45770" y="33214"/>
                    <a:pt x="33168" y="44328"/>
                    <a:pt x="23091" y="46182"/>
                  </a:cubicBezTo>
                  <a:cubicBezTo>
                    <a:pt x="12154" y="45887"/>
                    <a:pt x="443" y="38431"/>
                    <a:pt x="0" y="23091"/>
                  </a:cubicBezTo>
                  <a:close/>
                </a:path>
                <a:path w="46182" h="46182" stroke="0" extrusionOk="0">
                  <a:moveTo>
                    <a:pt x="0" y="23091"/>
                  </a:moveTo>
                  <a:cubicBezTo>
                    <a:pt x="826" y="8679"/>
                    <a:pt x="11358" y="-641"/>
                    <a:pt x="23091" y="0"/>
                  </a:cubicBezTo>
                  <a:cubicBezTo>
                    <a:pt x="36063" y="-392"/>
                    <a:pt x="44470" y="11622"/>
                    <a:pt x="46182" y="23091"/>
                  </a:cubicBezTo>
                  <a:cubicBezTo>
                    <a:pt x="48804" y="38039"/>
                    <a:pt x="36171" y="45230"/>
                    <a:pt x="23091" y="46182"/>
                  </a:cubicBezTo>
                  <a:cubicBezTo>
                    <a:pt x="7936" y="46100"/>
                    <a:pt x="-205" y="35618"/>
                    <a:pt x="0" y="23091"/>
                  </a:cubicBezTo>
                  <a:close/>
                </a:path>
              </a:pathLst>
            </a:custGeom>
            <a:solidFill>
              <a:schemeClr val="bg2"/>
            </a:solidFill>
            <a:ln w="3175">
              <a:solidFill>
                <a:schemeClr val="tx1"/>
              </a:solidFill>
              <a:extLst>
                <a:ext uri="{C807C97D-BFC1-408E-A445-0C87EB9F89A2}">
                  <ask:lineSketchStyleProps xmlns:ask="http://schemas.microsoft.com/office/drawing/2018/sketchyshapes" sd="3953611337">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a:extLst>
              <a:ext uri="{FF2B5EF4-FFF2-40B4-BE49-F238E27FC236}">
                <a16:creationId xmlns:a16="http://schemas.microsoft.com/office/drawing/2014/main" id="{80AC6B91-3E81-FA1A-D5DB-04D37A75D69D}"/>
              </a:ext>
            </a:extLst>
          </p:cNvPr>
          <p:cNvSpPr txBox="1"/>
          <p:nvPr/>
        </p:nvSpPr>
        <p:spPr>
          <a:xfrm>
            <a:off x="7860269" y="1206541"/>
            <a:ext cx="2179244" cy="369332"/>
          </a:xfrm>
          <a:custGeom>
            <a:avLst/>
            <a:gdLst>
              <a:gd name="connsiteX0" fmla="*/ 0 w 2179244"/>
              <a:gd name="connsiteY0" fmla="*/ 0 h 369332"/>
              <a:gd name="connsiteX1" fmla="*/ 544811 w 2179244"/>
              <a:gd name="connsiteY1" fmla="*/ 0 h 369332"/>
              <a:gd name="connsiteX2" fmla="*/ 1067830 w 2179244"/>
              <a:gd name="connsiteY2" fmla="*/ 0 h 369332"/>
              <a:gd name="connsiteX3" fmla="*/ 1634433 w 2179244"/>
              <a:gd name="connsiteY3" fmla="*/ 0 h 369332"/>
              <a:gd name="connsiteX4" fmla="*/ 2179244 w 2179244"/>
              <a:gd name="connsiteY4" fmla="*/ 0 h 369332"/>
              <a:gd name="connsiteX5" fmla="*/ 2179244 w 2179244"/>
              <a:gd name="connsiteY5" fmla="*/ 369332 h 369332"/>
              <a:gd name="connsiteX6" fmla="*/ 1634433 w 2179244"/>
              <a:gd name="connsiteY6" fmla="*/ 369332 h 369332"/>
              <a:gd name="connsiteX7" fmla="*/ 1154999 w 2179244"/>
              <a:gd name="connsiteY7" fmla="*/ 369332 h 369332"/>
              <a:gd name="connsiteX8" fmla="*/ 610188 w 2179244"/>
              <a:gd name="connsiteY8" fmla="*/ 369332 h 369332"/>
              <a:gd name="connsiteX9" fmla="*/ 0 w 2179244"/>
              <a:gd name="connsiteY9" fmla="*/ 369332 h 369332"/>
              <a:gd name="connsiteX10" fmla="*/ 0 w 2179244"/>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244" h="369332" fill="none" extrusionOk="0">
                <a:moveTo>
                  <a:pt x="0" y="0"/>
                </a:moveTo>
                <a:cubicBezTo>
                  <a:pt x="257004" y="-6941"/>
                  <a:pt x="404358" y="5116"/>
                  <a:pt x="544811" y="0"/>
                </a:cubicBezTo>
                <a:cubicBezTo>
                  <a:pt x="685264" y="-5116"/>
                  <a:pt x="825254" y="55782"/>
                  <a:pt x="1067830" y="0"/>
                </a:cubicBezTo>
                <a:cubicBezTo>
                  <a:pt x="1310406" y="-55782"/>
                  <a:pt x="1500128" y="61662"/>
                  <a:pt x="1634433" y="0"/>
                </a:cubicBezTo>
                <a:cubicBezTo>
                  <a:pt x="1768738" y="-61662"/>
                  <a:pt x="1994524" y="4515"/>
                  <a:pt x="2179244" y="0"/>
                </a:cubicBezTo>
                <a:cubicBezTo>
                  <a:pt x="2185906" y="127728"/>
                  <a:pt x="2152023" y="242839"/>
                  <a:pt x="2179244" y="369332"/>
                </a:cubicBezTo>
                <a:cubicBezTo>
                  <a:pt x="1963072" y="434150"/>
                  <a:pt x="1872758" y="363884"/>
                  <a:pt x="1634433" y="369332"/>
                </a:cubicBezTo>
                <a:cubicBezTo>
                  <a:pt x="1396108" y="374780"/>
                  <a:pt x="1365176" y="368497"/>
                  <a:pt x="1154999" y="369332"/>
                </a:cubicBezTo>
                <a:cubicBezTo>
                  <a:pt x="944822" y="370167"/>
                  <a:pt x="839711" y="310204"/>
                  <a:pt x="610188" y="369332"/>
                </a:cubicBezTo>
                <a:cubicBezTo>
                  <a:pt x="380665" y="428460"/>
                  <a:pt x="163524" y="333727"/>
                  <a:pt x="0" y="369332"/>
                </a:cubicBezTo>
                <a:cubicBezTo>
                  <a:pt x="-23209" y="228185"/>
                  <a:pt x="36069" y="174570"/>
                  <a:pt x="0" y="0"/>
                </a:cubicBezTo>
                <a:close/>
              </a:path>
              <a:path w="2179244" h="369332" stroke="0" extrusionOk="0">
                <a:moveTo>
                  <a:pt x="0" y="0"/>
                </a:moveTo>
                <a:cubicBezTo>
                  <a:pt x="179981" y="-26049"/>
                  <a:pt x="398872" y="15484"/>
                  <a:pt x="501226" y="0"/>
                </a:cubicBezTo>
                <a:cubicBezTo>
                  <a:pt x="603580" y="-15484"/>
                  <a:pt x="924733" y="35972"/>
                  <a:pt x="1046037" y="0"/>
                </a:cubicBezTo>
                <a:cubicBezTo>
                  <a:pt x="1167341" y="-35972"/>
                  <a:pt x="1420790" y="18557"/>
                  <a:pt x="1547263" y="0"/>
                </a:cubicBezTo>
                <a:cubicBezTo>
                  <a:pt x="1673736" y="-18557"/>
                  <a:pt x="2041538" y="70660"/>
                  <a:pt x="2179244" y="0"/>
                </a:cubicBezTo>
                <a:cubicBezTo>
                  <a:pt x="2199716" y="130380"/>
                  <a:pt x="2173184" y="292460"/>
                  <a:pt x="2179244" y="369332"/>
                </a:cubicBezTo>
                <a:cubicBezTo>
                  <a:pt x="2048414" y="410801"/>
                  <a:pt x="1820190" y="336473"/>
                  <a:pt x="1699810" y="369332"/>
                </a:cubicBezTo>
                <a:cubicBezTo>
                  <a:pt x="1579430" y="402191"/>
                  <a:pt x="1372606" y="317521"/>
                  <a:pt x="1176792" y="369332"/>
                </a:cubicBezTo>
                <a:cubicBezTo>
                  <a:pt x="980978" y="421143"/>
                  <a:pt x="777168" y="331633"/>
                  <a:pt x="588396" y="369332"/>
                </a:cubicBezTo>
                <a:cubicBezTo>
                  <a:pt x="399624" y="407031"/>
                  <a:pt x="191631" y="337986"/>
                  <a:pt x="0" y="369332"/>
                </a:cubicBezTo>
                <a:cubicBezTo>
                  <a:pt x="-9486" y="265129"/>
                  <a:pt x="16789" y="128275"/>
                  <a:pt x="0" y="0"/>
                </a:cubicBezTo>
                <a:close/>
              </a:path>
            </a:pathLst>
          </a:custGeom>
          <a:solidFill>
            <a:schemeClr val="bg1"/>
          </a:solidFill>
          <a:ln>
            <a:solidFill>
              <a:schemeClr val="tx1">
                <a:lumMod val="95000"/>
                <a:lumOff val="5000"/>
              </a:schemeClr>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r>
              <a:rPr lang="en-US" dirty="0"/>
              <a:t>Side Scatter Detector</a:t>
            </a:r>
          </a:p>
        </p:txBody>
      </p:sp>
      <p:sp>
        <p:nvSpPr>
          <p:cNvPr id="84" name="TextBox 83">
            <a:extLst>
              <a:ext uri="{FF2B5EF4-FFF2-40B4-BE49-F238E27FC236}">
                <a16:creationId xmlns:a16="http://schemas.microsoft.com/office/drawing/2014/main" id="{8419708D-7285-8744-DFBB-8AA0AA94CE1E}"/>
              </a:ext>
            </a:extLst>
          </p:cNvPr>
          <p:cNvSpPr txBox="1"/>
          <p:nvPr/>
        </p:nvSpPr>
        <p:spPr>
          <a:xfrm>
            <a:off x="9583752" y="3594334"/>
            <a:ext cx="2525121" cy="369332"/>
          </a:xfrm>
          <a:custGeom>
            <a:avLst/>
            <a:gdLst>
              <a:gd name="connsiteX0" fmla="*/ 0 w 2525121"/>
              <a:gd name="connsiteY0" fmla="*/ 0 h 369332"/>
              <a:gd name="connsiteX1" fmla="*/ 555527 w 2525121"/>
              <a:gd name="connsiteY1" fmla="*/ 0 h 369332"/>
              <a:gd name="connsiteX2" fmla="*/ 1035300 w 2525121"/>
              <a:gd name="connsiteY2" fmla="*/ 0 h 369332"/>
              <a:gd name="connsiteX3" fmla="*/ 1590826 w 2525121"/>
              <a:gd name="connsiteY3" fmla="*/ 0 h 369332"/>
              <a:gd name="connsiteX4" fmla="*/ 2525121 w 2525121"/>
              <a:gd name="connsiteY4" fmla="*/ 0 h 369332"/>
              <a:gd name="connsiteX5" fmla="*/ 2525121 w 2525121"/>
              <a:gd name="connsiteY5" fmla="*/ 369332 h 369332"/>
              <a:gd name="connsiteX6" fmla="*/ 2095850 w 2525121"/>
              <a:gd name="connsiteY6" fmla="*/ 369332 h 369332"/>
              <a:gd name="connsiteX7" fmla="*/ 1641329 w 2525121"/>
              <a:gd name="connsiteY7" fmla="*/ 369332 h 369332"/>
              <a:gd name="connsiteX8" fmla="*/ 1111053 w 2525121"/>
              <a:gd name="connsiteY8" fmla="*/ 369332 h 369332"/>
              <a:gd name="connsiteX9" fmla="*/ 681783 w 2525121"/>
              <a:gd name="connsiteY9" fmla="*/ 369332 h 369332"/>
              <a:gd name="connsiteX10" fmla="*/ 0 w 2525121"/>
              <a:gd name="connsiteY10" fmla="*/ 369332 h 369332"/>
              <a:gd name="connsiteX11" fmla="*/ 0 w 2525121"/>
              <a:gd name="connsiteY11"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121" h="369332" fill="none" extrusionOk="0">
                <a:moveTo>
                  <a:pt x="0" y="0"/>
                </a:moveTo>
                <a:cubicBezTo>
                  <a:pt x="258722" y="-22108"/>
                  <a:pt x="395425" y="26347"/>
                  <a:pt x="555527" y="0"/>
                </a:cubicBezTo>
                <a:cubicBezTo>
                  <a:pt x="715629" y="-26347"/>
                  <a:pt x="868687" y="6391"/>
                  <a:pt x="1035300" y="0"/>
                </a:cubicBezTo>
                <a:cubicBezTo>
                  <a:pt x="1201913" y="-6391"/>
                  <a:pt x="1460910" y="47335"/>
                  <a:pt x="1590826" y="0"/>
                </a:cubicBezTo>
                <a:cubicBezTo>
                  <a:pt x="1720742" y="-47335"/>
                  <a:pt x="2289353" y="36583"/>
                  <a:pt x="2525121" y="0"/>
                </a:cubicBezTo>
                <a:cubicBezTo>
                  <a:pt x="2553557" y="88812"/>
                  <a:pt x="2499993" y="262055"/>
                  <a:pt x="2525121" y="369332"/>
                </a:cubicBezTo>
                <a:cubicBezTo>
                  <a:pt x="2315359" y="380651"/>
                  <a:pt x="2193783" y="358714"/>
                  <a:pt x="2095850" y="369332"/>
                </a:cubicBezTo>
                <a:cubicBezTo>
                  <a:pt x="1997917" y="379950"/>
                  <a:pt x="1743063" y="358543"/>
                  <a:pt x="1641329" y="369332"/>
                </a:cubicBezTo>
                <a:cubicBezTo>
                  <a:pt x="1539595" y="380121"/>
                  <a:pt x="1225912" y="351518"/>
                  <a:pt x="1111053" y="369332"/>
                </a:cubicBezTo>
                <a:cubicBezTo>
                  <a:pt x="996194" y="387146"/>
                  <a:pt x="861285" y="356166"/>
                  <a:pt x="681783" y="369332"/>
                </a:cubicBezTo>
                <a:cubicBezTo>
                  <a:pt x="502281" y="382498"/>
                  <a:pt x="215071" y="334734"/>
                  <a:pt x="0" y="369332"/>
                </a:cubicBezTo>
                <a:cubicBezTo>
                  <a:pt x="-23939" y="199833"/>
                  <a:pt x="36815" y="157086"/>
                  <a:pt x="0" y="0"/>
                </a:cubicBezTo>
                <a:close/>
              </a:path>
              <a:path w="2525121" h="369332" stroke="0" extrusionOk="0">
                <a:moveTo>
                  <a:pt x="0" y="0"/>
                </a:moveTo>
                <a:cubicBezTo>
                  <a:pt x="110939" y="-23280"/>
                  <a:pt x="340305" y="15591"/>
                  <a:pt x="454522" y="0"/>
                </a:cubicBezTo>
                <a:cubicBezTo>
                  <a:pt x="568739" y="-15591"/>
                  <a:pt x="766699" y="1062"/>
                  <a:pt x="959546" y="0"/>
                </a:cubicBezTo>
                <a:cubicBezTo>
                  <a:pt x="1152393" y="-1062"/>
                  <a:pt x="1296908" y="38910"/>
                  <a:pt x="1414068" y="0"/>
                </a:cubicBezTo>
                <a:cubicBezTo>
                  <a:pt x="1531228" y="-38910"/>
                  <a:pt x="1785021" y="48168"/>
                  <a:pt x="1969594" y="0"/>
                </a:cubicBezTo>
                <a:cubicBezTo>
                  <a:pt x="2154167" y="-48168"/>
                  <a:pt x="2265602" y="3600"/>
                  <a:pt x="2525121" y="0"/>
                </a:cubicBezTo>
                <a:cubicBezTo>
                  <a:pt x="2534839" y="87044"/>
                  <a:pt x="2485376" y="265397"/>
                  <a:pt x="2525121" y="369332"/>
                </a:cubicBezTo>
                <a:cubicBezTo>
                  <a:pt x="2362639" y="407363"/>
                  <a:pt x="2244152" y="333687"/>
                  <a:pt x="2070599" y="369332"/>
                </a:cubicBezTo>
                <a:cubicBezTo>
                  <a:pt x="1897046" y="404977"/>
                  <a:pt x="1686658" y="346967"/>
                  <a:pt x="1515073" y="369332"/>
                </a:cubicBezTo>
                <a:cubicBezTo>
                  <a:pt x="1343488" y="391697"/>
                  <a:pt x="1071380" y="367827"/>
                  <a:pt x="959546" y="369332"/>
                </a:cubicBezTo>
                <a:cubicBezTo>
                  <a:pt x="847712" y="370837"/>
                  <a:pt x="639203" y="337534"/>
                  <a:pt x="530275" y="369332"/>
                </a:cubicBezTo>
                <a:cubicBezTo>
                  <a:pt x="421347" y="401130"/>
                  <a:pt x="191113" y="352205"/>
                  <a:pt x="0" y="369332"/>
                </a:cubicBezTo>
                <a:cubicBezTo>
                  <a:pt x="-3705" y="186885"/>
                  <a:pt x="33375" y="142539"/>
                  <a:pt x="0" y="0"/>
                </a:cubicBezTo>
                <a:close/>
              </a:path>
            </a:pathLst>
          </a:custGeom>
          <a:solidFill>
            <a:schemeClr val="bg1"/>
          </a:solidFill>
          <a:ln>
            <a:solidFill>
              <a:schemeClr val="tx1">
                <a:lumMod val="95000"/>
                <a:lumOff val="5000"/>
              </a:schemeClr>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r>
              <a:rPr lang="en-US" dirty="0"/>
              <a:t>Forward Scatter Detector</a:t>
            </a:r>
          </a:p>
        </p:txBody>
      </p:sp>
      <p:sp>
        <p:nvSpPr>
          <p:cNvPr id="85" name="TextBox 84">
            <a:extLst>
              <a:ext uri="{FF2B5EF4-FFF2-40B4-BE49-F238E27FC236}">
                <a16:creationId xmlns:a16="http://schemas.microsoft.com/office/drawing/2014/main" id="{937DE554-EC72-E66E-FA7C-CE07C5BDDCF6}"/>
              </a:ext>
            </a:extLst>
          </p:cNvPr>
          <p:cNvSpPr txBox="1"/>
          <p:nvPr/>
        </p:nvSpPr>
        <p:spPr>
          <a:xfrm>
            <a:off x="3923500" y="3677656"/>
            <a:ext cx="1501496" cy="369332"/>
          </a:xfrm>
          <a:custGeom>
            <a:avLst/>
            <a:gdLst>
              <a:gd name="connsiteX0" fmla="*/ 0 w 1501496"/>
              <a:gd name="connsiteY0" fmla="*/ 0 h 369332"/>
              <a:gd name="connsiteX1" fmla="*/ 530529 w 1501496"/>
              <a:gd name="connsiteY1" fmla="*/ 0 h 369332"/>
              <a:gd name="connsiteX2" fmla="*/ 1016012 w 1501496"/>
              <a:gd name="connsiteY2" fmla="*/ 0 h 369332"/>
              <a:gd name="connsiteX3" fmla="*/ 1501496 w 1501496"/>
              <a:gd name="connsiteY3" fmla="*/ 0 h 369332"/>
              <a:gd name="connsiteX4" fmla="*/ 1501496 w 1501496"/>
              <a:gd name="connsiteY4" fmla="*/ 369332 h 369332"/>
              <a:gd name="connsiteX5" fmla="*/ 1000997 w 1501496"/>
              <a:gd name="connsiteY5" fmla="*/ 369332 h 369332"/>
              <a:gd name="connsiteX6" fmla="*/ 500499 w 1501496"/>
              <a:gd name="connsiteY6" fmla="*/ 369332 h 369332"/>
              <a:gd name="connsiteX7" fmla="*/ 0 w 1501496"/>
              <a:gd name="connsiteY7" fmla="*/ 369332 h 369332"/>
              <a:gd name="connsiteX8" fmla="*/ 0 w 1501496"/>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496" h="369332" fill="none" extrusionOk="0">
                <a:moveTo>
                  <a:pt x="0" y="0"/>
                </a:moveTo>
                <a:cubicBezTo>
                  <a:pt x="140339" y="-58791"/>
                  <a:pt x="271260" y="23855"/>
                  <a:pt x="530529" y="0"/>
                </a:cubicBezTo>
                <a:cubicBezTo>
                  <a:pt x="789798" y="-23855"/>
                  <a:pt x="782130" y="48717"/>
                  <a:pt x="1016012" y="0"/>
                </a:cubicBezTo>
                <a:cubicBezTo>
                  <a:pt x="1249894" y="-48717"/>
                  <a:pt x="1326859" y="12591"/>
                  <a:pt x="1501496" y="0"/>
                </a:cubicBezTo>
                <a:cubicBezTo>
                  <a:pt x="1513316" y="117225"/>
                  <a:pt x="1498554" y="253333"/>
                  <a:pt x="1501496" y="369332"/>
                </a:cubicBezTo>
                <a:cubicBezTo>
                  <a:pt x="1373674" y="386603"/>
                  <a:pt x="1167650" y="317707"/>
                  <a:pt x="1000997" y="369332"/>
                </a:cubicBezTo>
                <a:cubicBezTo>
                  <a:pt x="834344" y="420957"/>
                  <a:pt x="632914" y="351655"/>
                  <a:pt x="500499" y="369332"/>
                </a:cubicBezTo>
                <a:cubicBezTo>
                  <a:pt x="368084" y="387009"/>
                  <a:pt x="113652" y="333774"/>
                  <a:pt x="0" y="369332"/>
                </a:cubicBezTo>
                <a:cubicBezTo>
                  <a:pt x="-30041" y="185639"/>
                  <a:pt x="11465" y="142392"/>
                  <a:pt x="0" y="0"/>
                </a:cubicBezTo>
                <a:close/>
              </a:path>
              <a:path w="1501496" h="369332" stroke="0" extrusionOk="0">
                <a:moveTo>
                  <a:pt x="0" y="0"/>
                </a:moveTo>
                <a:cubicBezTo>
                  <a:pt x="125766" y="-29880"/>
                  <a:pt x="286471" y="10765"/>
                  <a:pt x="470469" y="0"/>
                </a:cubicBezTo>
                <a:cubicBezTo>
                  <a:pt x="654467" y="-10765"/>
                  <a:pt x="772511" y="9265"/>
                  <a:pt x="970967" y="0"/>
                </a:cubicBezTo>
                <a:cubicBezTo>
                  <a:pt x="1169423" y="-9265"/>
                  <a:pt x="1275179" y="49161"/>
                  <a:pt x="1501496" y="0"/>
                </a:cubicBezTo>
                <a:cubicBezTo>
                  <a:pt x="1526590" y="78874"/>
                  <a:pt x="1466262" y="198221"/>
                  <a:pt x="1501496" y="369332"/>
                </a:cubicBezTo>
                <a:cubicBezTo>
                  <a:pt x="1328447" y="404656"/>
                  <a:pt x="1179432" y="364437"/>
                  <a:pt x="1016012" y="369332"/>
                </a:cubicBezTo>
                <a:cubicBezTo>
                  <a:pt x="852592" y="374227"/>
                  <a:pt x="657840" y="319793"/>
                  <a:pt x="485484" y="369332"/>
                </a:cubicBezTo>
                <a:cubicBezTo>
                  <a:pt x="313128" y="418871"/>
                  <a:pt x="170496" y="321583"/>
                  <a:pt x="0" y="369332"/>
                </a:cubicBezTo>
                <a:cubicBezTo>
                  <a:pt x="-24932" y="201772"/>
                  <a:pt x="3792" y="107468"/>
                  <a:pt x="0" y="0"/>
                </a:cubicBezTo>
                <a:close/>
              </a:path>
            </a:pathLst>
          </a:custGeom>
          <a:solidFill>
            <a:schemeClr val="bg1"/>
          </a:solidFill>
          <a:ln>
            <a:solidFill>
              <a:schemeClr val="tx1">
                <a:lumMod val="95000"/>
                <a:lumOff val="5000"/>
              </a:schemeClr>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r>
              <a:rPr lang="en-US" dirty="0"/>
              <a:t>Light source</a:t>
            </a:r>
          </a:p>
        </p:txBody>
      </p:sp>
      <p:sp>
        <p:nvSpPr>
          <p:cNvPr id="87" name="TextBox 86">
            <a:extLst>
              <a:ext uri="{FF2B5EF4-FFF2-40B4-BE49-F238E27FC236}">
                <a16:creationId xmlns:a16="http://schemas.microsoft.com/office/drawing/2014/main" id="{D0F18DC8-7A05-3E27-A796-BDD041FBFAB3}"/>
              </a:ext>
            </a:extLst>
          </p:cNvPr>
          <p:cNvSpPr txBox="1"/>
          <p:nvPr/>
        </p:nvSpPr>
        <p:spPr>
          <a:xfrm>
            <a:off x="863537" y="1640837"/>
            <a:ext cx="2843702" cy="1569660"/>
          </a:xfrm>
          <a:custGeom>
            <a:avLst/>
            <a:gdLst>
              <a:gd name="connsiteX0" fmla="*/ 0 w 2843702"/>
              <a:gd name="connsiteY0" fmla="*/ 0 h 1569660"/>
              <a:gd name="connsiteX1" fmla="*/ 597177 w 2843702"/>
              <a:gd name="connsiteY1" fmla="*/ 0 h 1569660"/>
              <a:gd name="connsiteX2" fmla="*/ 1165918 w 2843702"/>
              <a:gd name="connsiteY2" fmla="*/ 0 h 1569660"/>
              <a:gd name="connsiteX3" fmla="*/ 1763095 w 2843702"/>
              <a:gd name="connsiteY3" fmla="*/ 0 h 1569660"/>
              <a:gd name="connsiteX4" fmla="*/ 2274962 w 2843702"/>
              <a:gd name="connsiteY4" fmla="*/ 0 h 1569660"/>
              <a:gd name="connsiteX5" fmla="*/ 2843702 w 2843702"/>
              <a:gd name="connsiteY5" fmla="*/ 0 h 1569660"/>
              <a:gd name="connsiteX6" fmla="*/ 2843702 w 2843702"/>
              <a:gd name="connsiteY6" fmla="*/ 491827 h 1569660"/>
              <a:gd name="connsiteX7" fmla="*/ 2843702 w 2843702"/>
              <a:gd name="connsiteY7" fmla="*/ 1015047 h 1569660"/>
              <a:gd name="connsiteX8" fmla="*/ 2843702 w 2843702"/>
              <a:gd name="connsiteY8" fmla="*/ 1569660 h 1569660"/>
              <a:gd name="connsiteX9" fmla="*/ 2274962 w 2843702"/>
              <a:gd name="connsiteY9" fmla="*/ 1569660 h 1569660"/>
              <a:gd name="connsiteX10" fmla="*/ 1649347 w 2843702"/>
              <a:gd name="connsiteY10" fmla="*/ 1569660 h 1569660"/>
              <a:gd name="connsiteX11" fmla="*/ 1137481 w 2843702"/>
              <a:gd name="connsiteY11" fmla="*/ 1569660 h 1569660"/>
              <a:gd name="connsiteX12" fmla="*/ 654051 w 2843702"/>
              <a:gd name="connsiteY12" fmla="*/ 1569660 h 1569660"/>
              <a:gd name="connsiteX13" fmla="*/ 0 w 2843702"/>
              <a:gd name="connsiteY13" fmla="*/ 1569660 h 1569660"/>
              <a:gd name="connsiteX14" fmla="*/ 0 w 2843702"/>
              <a:gd name="connsiteY14" fmla="*/ 1015047 h 1569660"/>
              <a:gd name="connsiteX15" fmla="*/ 0 w 2843702"/>
              <a:gd name="connsiteY15" fmla="*/ 507523 h 1569660"/>
              <a:gd name="connsiteX16" fmla="*/ 0 w 2843702"/>
              <a:gd name="connsiteY16"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3702" h="1569660" fill="none" extrusionOk="0">
                <a:moveTo>
                  <a:pt x="0" y="0"/>
                </a:moveTo>
                <a:cubicBezTo>
                  <a:pt x="195583" y="9164"/>
                  <a:pt x="429697" y="-23206"/>
                  <a:pt x="597177" y="0"/>
                </a:cubicBezTo>
                <a:cubicBezTo>
                  <a:pt x="764657" y="23206"/>
                  <a:pt x="981228" y="19110"/>
                  <a:pt x="1165918" y="0"/>
                </a:cubicBezTo>
                <a:cubicBezTo>
                  <a:pt x="1350608" y="-19110"/>
                  <a:pt x="1567290" y="-29677"/>
                  <a:pt x="1763095" y="0"/>
                </a:cubicBezTo>
                <a:cubicBezTo>
                  <a:pt x="1958900" y="29677"/>
                  <a:pt x="2038449" y="18230"/>
                  <a:pt x="2274962" y="0"/>
                </a:cubicBezTo>
                <a:cubicBezTo>
                  <a:pt x="2511475" y="-18230"/>
                  <a:pt x="2680046" y="24835"/>
                  <a:pt x="2843702" y="0"/>
                </a:cubicBezTo>
                <a:cubicBezTo>
                  <a:pt x="2859379" y="209769"/>
                  <a:pt x="2847215" y="365869"/>
                  <a:pt x="2843702" y="491827"/>
                </a:cubicBezTo>
                <a:cubicBezTo>
                  <a:pt x="2840189" y="617785"/>
                  <a:pt x="2830238" y="906643"/>
                  <a:pt x="2843702" y="1015047"/>
                </a:cubicBezTo>
                <a:cubicBezTo>
                  <a:pt x="2857166" y="1123451"/>
                  <a:pt x="2831688" y="1298001"/>
                  <a:pt x="2843702" y="1569660"/>
                </a:cubicBezTo>
                <a:cubicBezTo>
                  <a:pt x="2708187" y="1593551"/>
                  <a:pt x="2417723" y="1557471"/>
                  <a:pt x="2274962" y="1569660"/>
                </a:cubicBezTo>
                <a:cubicBezTo>
                  <a:pt x="2132201" y="1581849"/>
                  <a:pt x="1957993" y="1582571"/>
                  <a:pt x="1649347" y="1569660"/>
                </a:cubicBezTo>
                <a:cubicBezTo>
                  <a:pt x="1340701" y="1556749"/>
                  <a:pt x="1326031" y="1572494"/>
                  <a:pt x="1137481" y="1569660"/>
                </a:cubicBezTo>
                <a:cubicBezTo>
                  <a:pt x="948931" y="1566826"/>
                  <a:pt x="866715" y="1579770"/>
                  <a:pt x="654051" y="1569660"/>
                </a:cubicBezTo>
                <a:cubicBezTo>
                  <a:pt x="441387" y="1559551"/>
                  <a:pt x="181326" y="1599462"/>
                  <a:pt x="0" y="1569660"/>
                </a:cubicBezTo>
                <a:cubicBezTo>
                  <a:pt x="-13128" y="1439243"/>
                  <a:pt x="-4731" y="1228362"/>
                  <a:pt x="0" y="1015047"/>
                </a:cubicBezTo>
                <a:cubicBezTo>
                  <a:pt x="4731" y="801732"/>
                  <a:pt x="19456" y="760288"/>
                  <a:pt x="0" y="507523"/>
                </a:cubicBezTo>
                <a:cubicBezTo>
                  <a:pt x="-19456" y="254758"/>
                  <a:pt x="-15220" y="177750"/>
                  <a:pt x="0" y="0"/>
                </a:cubicBezTo>
                <a:close/>
              </a:path>
              <a:path w="2843702" h="1569660" stroke="0" extrusionOk="0">
                <a:moveTo>
                  <a:pt x="0" y="0"/>
                </a:moveTo>
                <a:cubicBezTo>
                  <a:pt x="196861" y="-2494"/>
                  <a:pt x="289164" y="-19910"/>
                  <a:pt x="511866" y="0"/>
                </a:cubicBezTo>
                <a:cubicBezTo>
                  <a:pt x="734568" y="19910"/>
                  <a:pt x="785068" y="7638"/>
                  <a:pt x="1023733" y="0"/>
                </a:cubicBezTo>
                <a:cubicBezTo>
                  <a:pt x="1262398" y="-7638"/>
                  <a:pt x="1331259" y="6835"/>
                  <a:pt x="1592473" y="0"/>
                </a:cubicBezTo>
                <a:cubicBezTo>
                  <a:pt x="1853687" y="-6835"/>
                  <a:pt x="1880537" y="-4622"/>
                  <a:pt x="2104339" y="0"/>
                </a:cubicBezTo>
                <a:cubicBezTo>
                  <a:pt x="2328141" y="4622"/>
                  <a:pt x="2528731" y="13942"/>
                  <a:pt x="2843702" y="0"/>
                </a:cubicBezTo>
                <a:cubicBezTo>
                  <a:pt x="2857920" y="246193"/>
                  <a:pt x="2839756" y="428011"/>
                  <a:pt x="2843702" y="554613"/>
                </a:cubicBezTo>
                <a:cubicBezTo>
                  <a:pt x="2847648" y="681215"/>
                  <a:pt x="2827515" y="827749"/>
                  <a:pt x="2843702" y="1093530"/>
                </a:cubicBezTo>
                <a:cubicBezTo>
                  <a:pt x="2859889" y="1359311"/>
                  <a:pt x="2865867" y="1346795"/>
                  <a:pt x="2843702" y="1569660"/>
                </a:cubicBezTo>
                <a:cubicBezTo>
                  <a:pt x="2620815" y="1566250"/>
                  <a:pt x="2441098" y="1583029"/>
                  <a:pt x="2303399" y="1569660"/>
                </a:cubicBezTo>
                <a:cubicBezTo>
                  <a:pt x="2165700" y="1556291"/>
                  <a:pt x="1942419" y="1559628"/>
                  <a:pt x="1763095" y="1569660"/>
                </a:cubicBezTo>
                <a:cubicBezTo>
                  <a:pt x="1583771" y="1579692"/>
                  <a:pt x="1475153" y="1559381"/>
                  <a:pt x="1279666" y="1569660"/>
                </a:cubicBezTo>
                <a:cubicBezTo>
                  <a:pt x="1084179" y="1579939"/>
                  <a:pt x="988089" y="1550107"/>
                  <a:pt x="710926" y="1569660"/>
                </a:cubicBezTo>
                <a:cubicBezTo>
                  <a:pt x="433763" y="1589213"/>
                  <a:pt x="287089" y="1571504"/>
                  <a:pt x="0" y="1569660"/>
                </a:cubicBezTo>
                <a:cubicBezTo>
                  <a:pt x="-5793" y="1350813"/>
                  <a:pt x="-381" y="1225257"/>
                  <a:pt x="0" y="1015047"/>
                </a:cubicBezTo>
                <a:cubicBezTo>
                  <a:pt x="381" y="804837"/>
                  <a:pt x="-14577" y="635703"/>
                  <a:pt x="0" y="507523"/>
                </a:cubicBezTo>
                <a:cubicBezTo>
                  <a:pt x="14577" y="379343"/>
                  <a:pt x="-506" y="221246"/>
                  <a:pt x="0" y="0"/>
                </a:cubicBezTo>
                <a:close/>
              </a:path>
            </a:pathLst>
          </a:custGeom>
          <a:solidFill>
            <a:schemeClr val="bg1"/>
          </a:solidFill>
          <a:ln>
            <a:solidFill>
              <a:schemeClr val="tx1"/>
            </a:solidFill>
            <a:extLst>
              <a:ext uri="{C807C97D-BFC1-408E-A445-0C87EB9F89A2}">
                <ask:lineSketchStyleProps xmlns:ask="http://schemas.microsoft.com/office/drawing/2018/sketchyshapes" sd="2154465978">
                  <a:prstGeom prst="rect">
                    <a:avLst/>
                  </a:prstGeom>
                  <ask:type>
                    <ask:lineSketchFreehand/>
                  </ask:type>
                </ask:lineSketchStyleProps>
              </a:ext>
            </a:extLst>
          </a:ln>
        </p:spPr>
        <p:txBody>
          <a:bodyPr wrap="square">
            <a:spAutoFit/>
          </a:bodyPr>
          <a:lstStyle/>
          <a:p>
            <a:pPr algn="just"/>
            <a:r>
              <a:rPr lang="en-US" sz="2400" i="1" dirty="0"/>
              <a:t>Light scatter</a:t>
            </a:r>
            <a:endParaRPr lang="en-US" sz="2400" dirty="0"/>
          </a:p>
          <a:p>
            <a:pPr algn="just"/>
            <a:endParaRPr lang="en-US" dirty="0"/>
          </a:p>
          <a:p>
            <a:pPr algn="just"/>
            <a:r>
              <a:rPr lang="en-US" dirty="0"/>
              <a:t>Simple illustration of forward and side light scatter properties of a cell</a:t>
            </a:r>
          </a:p>
        </p:txBody>
      </p:sp>
    </p:spTree>
    <p:extLst>
      <p:ext uri="{BB962C8B-B14F-4D97-AF65-F5344CB8AC3E}">
        <p14:creationId xmlns:p14="http://schemas.microsoft.com/office/powerpoint/2010/main" val="632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descr="A graph with a black scatter&#10;&#10;Description automatically generated with medium confidence">
            <a:extLst>
              <a:ext uri="{FF2B5EF4-FFF2-40B4-BE49-F238E27FC236}">
                <a16:creationId xmlns:a16="http://schemas.microsoft.com/office/drawing/2014/main" id="{B34D1F45-CA4D-25FB-24B0-E22EAF854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615" y="1360088"/>
            <a:ext cx="5243779" cy="4944135"/>
          </a:xfrm>
          <a:prstGeom prst="rect">
            <a:avLst/>
          </a:prstGeom>
        </p:spPr>
      </p:pic>
      <p:pic>
        <p:nvPicPr>
          <p:cNvPr id="146" name="Picture 145" descr="A laser beam coming out of a machine&#10;&#10;Description automatically generated">
            <a:extLst>
              <a:ext uri="{FF2B5EF4-FFF2-40B4-BE49-F238E27FC236}">
                <a16:creationId xmlns:a16="http://schemas.microsoft.com/office/drawing/2014/main" id="{42202628-AADF-9D1E-8275-57806696B389}"/>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55390"/>
            <a:ext cx="12192000" cy="6858000"/>
          </a:xfrm>
          <a:prstGeom prst="rect">
            <a:avLst/>
          </a:prstGeom>
        </p:spPr>
      </p:pic>
      <p:sp>
        <p:nvSpPr>
          <p:cNvPr id="104" name="A look inside the box">
            <a:extLst>
              <a:ext uri="{FF2B5EF4-FFF2-40B4-BE49-F238E27FC236}">
                <a16:creationId xmlns:a16="http://schemas.microsoft.com/office/drawing/2014/main" id="{781F6344-671C-9A9B-E39B-8B300B1AA7BA}"/>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105" name="TextBox 104">
            <a:extLst>
              <a:ext uri="{FF2B5EF4-FFF2-40B4-BE49-F238E27FC236}">
                <a16:creationId xmlns:a16="http://schemas.microsoft.com/office/drawing/2014/main" id="{8D9456FA-40B0-250B-4348-D2FED40B75D5}"/>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sp>
        <p:nvSpPr>
          <p:cNvPr id="127" name="Lymphocytes">
            <a:extLst>
              <a:ext uri="{FF2B5EF4-FFF2-40B4-BE49-F238E27FC236}">
                <a16:creationId xmlns:a16="http://schemas.microsoft.com/office/drawing/2014/main" id="{8EB1EA5B-9A95-844C-8511-BF3F8DDD89CA}"/>
              </a:ext>
            </a:extLst>
          </p:cNvPr>
          <p:cNvSpPr/>
          <p:nvPr/>
        </p:nvSpPr>
        <p:spPr>
          <a:xfrm>
            <a:off x="9342560" y="4739923"/>
            <a:ext cx="1708624" cy="38783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buClr>
                <a:srgbClr val="000000"/>
              </a:buClr>
              <a:buFont typeface="Goudy Old Style"/>
              <a:defRPr sz="1600">
                <a:latin typeface="+mn-lt"/>
                <a:ea typeface="+mn-ea"/>
                <a:cs typeface="+mn-cs"/>
                <a:sym typeface="Goudy Old Style"/>
              </a:defRPr>
            </a:lvl1pPr>
          </a:lstStyle>
          <a:p>
            <a:r>
              <a:rPr dirty="0"/>
              <a:t>Lym</a:t>
            </a:r>
            <a:r>
              <a:rPr lang="en-US" dirty="0"/>
              <a:t>p</a:t>
            </a:r>
            <a:r>
              <a:rPr dirty="0"/>
              <a:t>h</a:t>
            </a:r>
            <a:r>
              <a:rPr lang="en-US" dirty="0"/>
              <a:t>o</a:t>
            </a:r>
            <a:r>
              <a:rPr dirty="0"/>
              <a:t>cytes</a:t>
            </a:r>
          </a:p>
        </p:txBody>
      </p:sp>
      <p:sp>
        <p:nvSpPr>
          <p:cNvPr id="120" name="Monocytes">
            <a:extLst>
              <a:ext uri="{FF2B5EF4-FFF2-40B4-BE49-F238E27FC236}">
                <a16:creationId xmlns:a16="http://schemas.microsoft.com/office/drawing/2014/main" id="{9DDE1774-D869-6AD2-0597-479C6D50D735}"/>
              </a:ext>
            </a:extLst>
          </p:cNvPr>
          <p:cNvSpPr/>
          <p:nvPr/>
        </p:nvSpPr>
        <p:spPr>
          <a:xfrm>
            <a:off x="9342560" y="3982652"/>
            <a:ext cx="140326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buClr>
                <a:srgbClr val="000000"/>
              </a:buClr>
              <a:buFont typeface="Goudy Old Style"/>
              <a:defRPr sz="1600">
                <a:latin typeface="+mn-lt"/>
                <a:ea typeface="+mn-ea"/>
                <a:cs typeface="+mn-cs"/>
                <a:sym typeface="Goudy Old Style"/>
              </a:defRPr>
            </a:lvl1pPr>
          </a:lstStyle>
          <a:p>
            <a:r>
              <a:rPr dirty="0"/>
              <a:t>Monocytes</a:t>
            </a:r>
          </a:p>
        </p:txBody>
      </p:sp>
      <p:sp>
        <p:nvSpPr>
          <p:cNvPr id="124" name="Granulocytes">
            <a:extLst>
              <a:ext uri="{FF2B5EF4-FFF2-40B4-BE49-F238E27FC236}">
                <a16:creationId xmlns:a16="http://schemas.microsoft.com/office/drawing/2014/main" id="{A92A4013-56F9-A3DA-AEE9-F26F09B81ADE}"/>
              </a:ext>
            </a:extLst>
          </p:cNvPr>
          <p:cNvSpPr/>
          <p:nvPr/>
        </p:nvSpPr>
        <p:spPr>
          <a:xfrm>
            <a:off x="9342560" y="2024964"/>
            <a:ext cx="157094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buClr>
                <a:srgbClr val="000000"/>
              </a:buClr>
              <a:buFont typeface="Goudy Old Style"/>
              <a:defRPr sz="1500">
                <a:latin typeface="+mn-lt"/>
                <a:ea typeface="+mn-ea"/>
                <a:cs typeface="+mn-cs"/>
                <a:sym typeface="Goudy Old Style"/>
              </a:defRPr>
            </a:lvl1pPr>
          </a:lstStyle>
          <a:p>
            <a:r>
              <a:rPr dirty="0"/>
              <a:t>Granulocytes</a:t>
            </a:r>
          </a:p>
        </p:txBody>
      </p:sp>
      <p:pic>
        <p:nvPicPr>
          <p:cNvPr id="129" name="Picture 128" descr="A diagram of a white blood cell&#10;&#10;Description automatically generated">
            <a:extLst>
              <a:ext uri="{FF2B5EF4-FFF2-40B4-BE49-F238E27FC236}">
                <a16:creationId xmlns:a16="http://schemas.microsoft.com/office/drawing/2014/main" id="{92231E51-3D4D-0364-45FE-CACEF15BF473}"/>
              </a:ext>
            </a:extLst>
          </p:cNvPr>
          <p:cNvPicPr>
            <a:picLocks noChangeAspect="1"/>
          </p:cNvPicPr>
          <p:nvPr/>
        </p:nvPicPr>
        <p:blipFill rotWithShape="1">
          <a:blip r:embed="rId4">
            <a:extLst>
              <a:ext uri="{28A0092B-C50C-407E-A947-70E740481C1C}">
                <a14:useLocalDpi xmlns:a14="http://schemas.microsoft.com/office/drawing/2010/main" val="0"/>
              </a:ext>
            </a:extLst>
          </a:blip>
          <a:srcRect l="70259" t="46968" r="12284" b="29121"/>
          <a:stretch/>
        </p:blipFill>
        <p:spPr>
          <a:xfrm>
            <a:off x="8604400" y="3762642"/>
            <a:ext cx="831847" cy="759959"/>
          </a:xfrm>
          <a:prstGeom prst="ellipse">
            <a:avLst/>
          </a:prstGeom>
          <a:ln>
            <a:noFill/>
          </a:ln>
          <a:effectLst>
            <a:softEdge rad="112500"/>
          </a:effectLst>
        </p:spPr>
      </p:pic>
      <p:pic>
        <p:nvPicPr>
          <p:cNvPr id="130" name="Picture 129" descr="A diagram of a white blood cell&#10;&#10;Description automatically generated">
            <a:extLst>
              <a:ext uri="{FF2B5EF4-FFF2-40B4-BE49-F238E27FC236}">
                <a16:creationId xmlns:a16="http://schemas.microsoft.com/office/drawing/2014/main" id="{0F15B004-D1E5-8B3A-9791-4A04EA68EAFE}"/>
              </a:ext>
            </a:extLst>
          </p:cNvPr>
          <p:cNvPicPr>
            <a:picLocks noChangeAspect="1"/>
          </p:cNvPicPr>
          <p:nvPr/>
        </p:nvPicPr>
        <p:blipFill rotWithShape="1">
          <a:blip r:embed="rId4">
            <a:extLst>
              <a:ext uri="{28A0092B-C50C-407E-A947-70E740481C1C}">
                <a14:useLocalDpi xmlns:a14="http://schemas.microsoft.com/office/drawing/2010/main" val="0"/>
              </a:ext>
            </a:extLst>
          </a:blip>
          <a:srcRect l="81251" t="68473" r="6023" b="9418"/>
          <a:stretch/>
        </p:blipFill>
        <p:spPr>
          <a:xfrm>
            <a:off x="8676464" y="4582496"/>
            <a:ext cx="606414" cy="702691"/>
          </a:xfrm>
          <a:prstGeom prst="ellipse">
            <a:avLst/>
          </a:prstGeom>
          <a:ln>
            <a:solidFill>
              <a:srgbClr val="00B050"/>
            </a:solidFill>
          </a:ln>
          <a:effectLst>
            <a:softEdge rad="112500"/>
          </a:effectLst>
        </p:spPr>
      </p:pic>
      <p:pic>
        <p:nvPicPr>
          <p:cNvPr id="131" name="Picture 130" descr="A diagram of a white blood cell&#10;&#10;Description automatically generated">
            <a:extLst>
              <a:ext uri="{FF2B5EF4-FFF2-40B4-BE49-F238E27FC236}">
                <a16:creationId xmlns:a16="http://schemas.microsoft.com/office/drawing/2014/main" id="{3F1DD141-272A-0B97-5F29-2D5C8873F552}"/>
              </a:ext>
            </a:extLst>
          </p:cNvPr>
          <p:cNvPicPr>
            <a:picLocks noChangeAspect="1"/>
          </p:cNvPicPr>
          <p:nvPr/>
        </p:nvPicPr>
        <p:blipFill rotWithShape="1">
          <a:blip r:embed="rId4">
            <a:extLst>
              <a:ext uri="{28A0092B-C50C-407E-A947-70E740481C1C}">
                <a14:useLocalDpi xmlns:a14="http://schemas.microsoft.com/office/drawing/2010/main" val="0"/>
              </a:ext>
            </a:extLst>
          </a:blip>
          <a:srcRect l="12089" t="42897" r="70893" b="29023"/>
          <a:stretch/>
        </p:blipFill>
        <p:spPr>
          <a:xfrm>
            <a:off x="8543922" y="1733032"/>
            <a:ext cx="810917" cy="892483"/>
          </a:xfrm>
          <a:prstGeom prst="ellipse">
            <a:avLst/>
          </a:prstGeom>
          <a:ln>
            <a:noFill/>
          </a:ln>
          <a:effectLst>
            <a:softEdge rad="112500"/>
          </a:effectLst>
        </p:spPr>
      </p:pic>
      <p:sp>
        <p:nvSpPr>
          <p:cNvPr id="132" name="Oval 131">
            <a:extLst>
              <a:ext uri="{FF2B5EF4-FFF2-40B4-BE49-F238E27FC236}">
                <a16:creationId xmlns:a16="http://schemas.microsoft.com/office/drawing/2014/main" id="{C43733CE-B172-9E6B-CED8-7C5160CB76F7}"/>
              </a:ext>
            </a:extLst>
          </p:cNvPr>
          <p:cNvSpPr/>
          <p:nvPr/>
        </p:nvSpPr>
        <p:spPr>
          <a:xfrm>
            <a:off x="6491538" y="1491711"/>
            <a:ext cx="1808788" cy="2267610"/>
          </a:xfrm>
          <a:custGeom>
            <a:avLst/>
            <a:gdLst>
              <a:gd name="connsiteX0" fmla="*/ 0 w 1808788"/>
              <a:gd name="connsiteY0" fmla="*/ 1133805 h 2267610"/>
              <a:gd name="connsiteX1" fmla="*/ 904394 w 1808788"/>
              <a:gd name="connsiteY1" fmla="*/ 0 h 2267610"/>
              <a:gd name="connsiteX2" fmla="*/ 1808788 w 1808788"/>
              <a:gd name="connsiteY2" fmla="*/ 1133805 h 2267610"/>
              <a:gd name="connsiteX3" fmla="*/ 904394 w 1808788"/>
              <a:gd name="connsiteY3" fmla="*/ 2267610 h 2267610"/>
              <a:gd name="connsiteX4" fmla="*/ 0 w 1808788"/>
              <a:gd name="connsiteY4" fmla="*/ 1133805 h 226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788" h="2267610" extrusionOk="0">
                <a:moveTo>
                  <a:pt x="0" y="1133805"/>
                </a:moveTo>
                <a:cubicBezTo>
                  <a:pt x="-41195" y="489611"/>
                  <a:pt x="343411" y="-91806"/>
                  <a:pt x="904394" y="0"/>
                </a:cubicBezTo>
                <a:cubicBezTo>
                  <a:pt x="1358419" y="11538"/>
                  <a:pt x="1738106" y="594374"/>
                  <a:pt x="1808788" y="1133805"/>
                </a:cubicBezTo>
                <a:cubicBezTo>
                  <a:pt x="1707799" y="1731228"/>
                  <a:pt x="1378283" y="2326447"/>
                  <a:pt x="904394" y="2267610"/>
                </a:cubicBezTo>
                <a:cubicBezTo>
                  <a:pt x="466722" y="2261951"/>
                  <a:pt x="33737" y="1673823"/>
                  <a:pt x="0" y="1133805"/>
                </a:cubicBezTo>
                <a:close/>
              </a:path>
            </a:pathLst>
          </a:custGeom>
          <a:noFill/>
          <a:ln w="28575">
            <a:solidFill>
              <a:srgbClr val="FF0000"/>
            </a:solidFill>
            <a:extLst>
              <a:ext uri="{C807C97D-BFC1-408E-A445-0C87EB9F89A2}">
                <ask:lineSketchStyleProps xmlns:ask="http://schemas.microsoft.com/office/drawing/2018/sketchyshapes" sd="510660820">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7C8A2247-F9F1-9EEB-E8C8-BAEF8CBC7301}"/>
              </a:ext>
            </a:extLst>
          </p:cNvPr>
          <p:cNvSpPr/>
          <p:nvPr/>
        </p:nvSpPr>
        <p:spPr>
          <a:xfrm>
            <a:off x="6375372" y="3759321"/>
            <a:ext cx="1266152" cy="863409"/>
          </a:xfrm>
          <a:custGeom>
            <a:avLst/>
            <a:gdLst>
              <a:gd name="connsiteX0" fmla="*/ 0 w 1266152"/>
              <a:gd name="connsiteY0" fmla="*/ 431705 h 863409"/>
              <a:gd name="connsiteX1" fmla="*/ 633076 w 1266152"/>
              <a:gd name="connsiteY1" fmla="*/ 0 h 863409"/>
              <a:gd name="connsiteX2" fmla="*/ 1266152 w 1266152"/>
              <a:gd name="connsiteY2" fmla="*/ 431705 h 863409"/>
              <a:gd name="connsiteX3" fmla="*/ 633076 w 1266152"/>
              <a:gd name="connsiteY3" fmla="*/ 863410 h 863409"/>
              <a:gd name="connsiteX4" fmla="*/ 0 w 1266152"/>
              <a:gd name="connsiteY4" fmla="*/ 431705 h 86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152" h="863409" extrusionOk="0">
                <a:moveTo>
                  <a:pt x="0" y="431705"/>
                </a:moveTo>
                <a:cubicBezTo>
                  <a:pt x="-27054" y="181452"/>
                  <a:pt x="246819" y="-54664"/>
                  <a:pt x="633076" y="0"/>
                </a:cubicBezTo>
                <a:cubicBezTo>
                  <a:pt x="942489" y="10210"/>
                  <a:pt x="1251030" y="211842"/>
                  <a:pt x="1266152" y="431705"/>
                </a:cubicBezTo>
                <a:cubicBezTo>
                  <a:pt x="1190086" y="648466"/>
                  <a:pt x="950794" y="936790"/>
                  <a:pt x="633076" y="863410"/>
                </a:cubicBezTo>
                <a:cubicBezTo>
                  <a:pt x="337466" y="858464"/>
                  <a:pt x="17689" y="624951"/>
                  <a:pt x="0" y="431705"/>
                </a:cubicBezTo>
                <a:close/>
              </a:path>
            </a:pathLst>
          </a:custGeom>
          <a:noFill/>
          <a:ln w="28575">
            <a:solidFill>
              <a:srgbClr val="FF0000"/>
            </a:solidFill>
            <a:extLst>
              <a:ext uri="{C807C97D-BFC1-408E-A445-0C87EB9F89A2}">
                <ask:lineSketchStyleProps xmlns:ask="http://schemas.microsoft.com/office/drawing/2018/sketchyshapes" sd="510660820">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27448386-59B0-786C-8C4C-58A8D2F461C6}"/>
              </a:ext>
            </a:extLst>
          </p:cNvPr>
          <p:cNvSpPr/>
          <p:nvPr/>
        </p:nvSpPr>
        <p:spPr>
          <a:xfrm>
            <a:off x="6200823" y="4582496"/>
            <a:ext cx="913619" cy="587320"/>
          </a:xfrm>
          <a:custGeom>
            <a:avLst/>
            <a:gdLst>
              <a:gd name="connsiteX0" fmla="*/ 0 w 913619"/>
              <a:gd name="connsiteY0" fmla="*/ 293660 h 587320"/>
              <a:gd name="connsiteX1" fmla="*/ 456810 w 913619"/>
              <a:gd name="connsiteY1" fmla="*/ 0 h 587320"/>
              <a:gd name="connsiteX2" fmla="*/ 913620 w 913619"/>
              <a:gd name="connsiteY2" fmla="*/ 293660 h 587320"/>
              <a:gd name="connsiteX3" fmla="*/ 456810 w 913619"/>
              <a:gd name="connsiteY3" fmla="*/ 587320 h 587320"/>
              <a:gd name="connsiteX4" fmla="*/ 0 w 913619"/>
              <a:gd name="connsiteY4" fmla="*/ 293660 h 58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19" h="587320" extrusionOk="0">
                <a:moveTo>
                  <a:pt x="0" y="293660"/>
                </a:moveTo>
                <a:cubicBezTo>
                  <a:pt x="-8057" y="127953"/>
                  <a:pt x="182383" y="-33047"/>
                  <a:pt x="456810" y="0"/>
                </a:cubicBezTo>
                <a:cubicBezTo>
                  <a:pt x="681001" y="7132"/>
                  <a:pt x="895986" y="153120"/>
                  <a:pt x="913620" y="293660"/>
                </a:cubicBezTo>
                <a:cubicBezTo>
                  <a:pt x="871807" y="443936"/>
                  <a:pt x="698406" y="611901"/>
                  <a:pt x="456810" y="587320"/>
                </a:cubicBezTo>
                <a:cubicBezTo>
                  <a:pt x="225343" y="585414"/>
                  <a:pt x="12954" y="422760"/>
                  <a:pt x="0" y="293660"/>
                </a:cubicBezTo>
                <a:close/>
              </a:path>
            </a:pathLst>
          </a:custGeom>
          <a:noFill/>
          <a:ln w="28575">
            <a:solidFill>
              <a:srgbClr val="FF0000"/>
            </a:solidFill>
            <a:extLst>
              <a:ext uri="{C807C97D-BFC1-408E-A445-0C87EB9F89A2}">
                <ask:lineSketchStyleProps xmlns:ask="http://schemas.microsoft.com/office/drawing/2018/sketchyshapes" sd="510660820">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Arrow Connector 136">
            <a:extLst>
              <a:ext uri="{FF2B5EF4-FFF2-40B4-BE49-F238E27FC236}">
                <a16:creationId xmlns:a16="http://schemas.microsoft.com/office/drawing/2014/main" id="{2FE3B2D4-5408-636B-207B-26D45E3FAB05}"/>
              </a:ext>
            </a:extLst>
          </p:cNvPr>
          <p:cNvCxnSpPr>
            <a:cxnSpLocks/>
          </p:cNvCxnSpPr>
          <p:nvPr/>
        </p:nvCxnSpPr>
        <p:spPr>
          <a:xfrm>
            <a:off x="8166512" y="2179273"/>
            <a:ext cx="451199"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AA83D9BB-5580-11C3-4AEC-F3ADF4628282}"/>
              </a:ext>
            </a:extLst>
          </p:cNvPr>
          <p:cNvCxnSpPr>
            <a:cxnSpLocks/>
            <a:stCxn id="133" idx="6"/>
          </p:cNvCxnSpPr>
          <p:nvPr/>
        </p:nvCxnSpPr>
        <p:spPr>
          <a:xfrm>
            <a:off x="7641524" y="4191025"/>
            <a:ext cx="90239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76FF86E9-2710-EE36-C2C6-DE02DBD44437}"/>
              </a:ext>
            </a:extLst>
          </p:cNvPr>
          <p:cNvCxnSpPr>
            <a:cxnSpLocks/>
          </p:cNvCxnSpPr>
          <p:nvPr/>
        </p:nvCxnSpPr>
        <p:spPr>
          <a:xfrm>
            <a:off x="7114442" y="4924555"/>
            <a:ext cx="14229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5C28A4CF-3262-743B-88CD-B8090D163340}"/>
              </a:ext>
            </a:extLst>
          </p:cNvPr>
          <p:cNvSpPr txBox="1"/>
          <p:nvPr/>
        </p:nvSpPr>
        <p:spPr>
          <a:xfrm>
            <a:off x="863537" y="1640837"/>
            <a:ext cx="2843702" cy="1569660"/>
          </a:xfrm>
          <a:custGeom>
            <a:avLst/>
            <a:gdLst>
              <a:gd name="connsiteX0" fmla="*/ 0 w 2843702"/>
              <a:gd name="connsiteY0" fmla="*/ 0 h 1569660"/>
              <a:gd name="connsiteX1" fmla="*/ 597177 w 2843702"/>
              <a:gd name="connsiteY1" fmla="*/ 0 h 1569660"/>
              <a:gd name="connsiteX2" fmla="*/ 1165918 w 2843702"/>
              <a:gd name="connsiteY2" fmla="*/ 0 h 1569660"/>
              <a:gd name="connsiteX3" fmla="*/ 1763095 w 2843702"/>
              <a:gd name="connsiteY3" fmla="*/ 0 h 1569660"/>
              <a:gd name="connsiteX4" fmla="*/ 2274962 w 2843702"/>
              <a:gd name="connsiteY4" fmla="*/ 0 h 1569660"/>
              <a:gd name="connsiteX5" fmla="*/ 2843702 w 2843702"/>
              <a:gd name="connsiteY5" fmla="*/ 0 h 1569660"/>
              <a:gd name="connsiteX6" fmla="*/ 2843702 w 2843702"/>
              <a:gd name="connsiteY6" fmla="*/ 491827 h 1569660"/>
              <a:gd name="connsiteX7" fmla="*/ 2843702 w 2843702"/>
              <a:gd name="connsiteY7" fmla="*/ 1015047 h 1569660"/>
              <a:gd name="connsiteX8" fmla="*/ 2843702 w 2843702"/>
              <a:gd name="connsiteY8" fmla="*/ 1569660 h 1569660"/>
              <a:gd name="connsiteX9" fmla="*/ 2274962 w 2843702"/>
              <a:gd name="connsiteY9" fmla="*/ 1569660 h 1569660"/>
              <a:gd name="connsiteX10" fmla="*/ 1649347 w 2843702"/>
              <a:gd name="connsiteY10" fmla="*/ 1569660 h 1569660"/>
              <a:gd name="connsiteX11" fmla="*/ 1137481 w 2843702"/>
              <a:gd name="connsiteY11" fmla="*/ 1569660 h 1569660"/>
              <a:gd name="connsiteX12" fmla="*/ 654051 w 2843702"/>
              <a:gd name="connsiteY12" fmla="*/ 1569660 h 1569660"/>
              <a:gd name="connsiteX13" fmla="*/ 0 w 2843702"/>
              <a:gd name="connsiteY13" fmla="*/ 1569660 h 1569660"/>
              <a:gd name="connsiteX14" fmla="*/ 0 w 2843702"/>
              <a:gd name="connsiteY14" fmla="*/ 1015047 h 1569660"/>
              <a:gd name="connsiteX15" fmla="*/ 0 w 2843702"/>
              <a:gd name="connsiteY15" fmla="*/ 507523 h 1569660"/>
              <a:gd name="connsiteX16" fmla="*/ 0 w 2843702"/>
              <a:gd name="connsiteY16"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3702" h="1569660" fill="none" extrusionOk="0">
                <a:moveTo>
                  <a:pt x="0" y="0"/>
                </a:moveTo>
                <a:cubicBezTo>
                  <a:pt x="195583" y="9164"/>
                  <a:pt x="429697" y="-23206"/>
                  <a:pt x="597177" y="0"/>
                </a:cubicBezTo>
                <a:cubicBezTo>
                  <a:pt x="764657" y="23206"/>
                  <a:pt x="981228" y="19110"/>
                  <a:pt x="1165918" y="0"/>
                </a:cubicBezTo>
                <a:cubicBezTo>
                  <a:pt x="1350608" y="-19110"/>
                  <a:pt x="1567290" y="-29677"/>
                  <a:pt x="1763095" y="0"/>
                </a:cubicBezTo>
                <a:cubicBezTo>
                  <a:pt x="1958900" y="29677"/>
                  <a:pt x="2038449" y="18230"/>
                  <a:pt x="2274962" y="0"/>
                </a:cubicBezTo>
                <a:cubicBezTo>
                  <a:pt x="2511475" y="-18230"/>
                  <a:pt x="2680046" y="24835"/>
                  <a:pt x="2843702" y="0"/>
                </a:cubicBezTo>
                <a:cubicBezTo>
                  <a:pt x="2859379" y="209769"/>
                  <a:pt x="2847215" y="365869"/>
                  <a:pt x="2843702" y="491827"/>
                </a:cubicBezTo>
                <a:cubicBezTo>
                  <a:pt x="2840189" y="617785"/>
                  <a:pt x="2830238" y="906643"/>
                  <a:pt x="2843702" y="1015047"/>
                </a:cubicBezTo>
                <a:cubicBezTo>
                  <a:pt x="2857166" y="1123451"/>
                  <a:pt x="2831688" y="1298001"/>
                  <a:pt x="2843702" y="1569660"/>
                </a:cubicBezTo>
                <a:cubicBezTo>
                  <a:pt x="2708187" y="1593551"/>
                  <a:pt x="2417723" y="1557471"/>
                  <a:pt x="2274962" y="1569660"/>
                </a:cubicBezTo>
                <a:cubicBezTo>
                  <a:pt x="2132201" y="1581849"/>
                  <a:pt x="1957993" y="1582571"/>
                  <a:pt x="1649347" y="1569660"/>
                </a:cubicBezTo>
                <a:cubicBezTo>
                  <a:pt x="1340701" y="1556749"/>
                  <a:pt x="1326031" y="1572494"/>
                  <a:pt x="1137481" y="1569660"/>
                </a:cubicBezTo>
                <a:cubicBezTo>
                  <a:pt x="948931" y="1566826"/>
                  <a:pt x="866715" y="1579770"/>
                  <a:pt x="654051" y="1569660"/>
                </a:cubicBezTo>
                <a:cubicBezTo>
                  <a:pt x="441387" y="1559551"/>
                  <a:pt x="181326" y="1599462"/>
                  <a:pt x="0" y="1569660"/>
                </a:cubicBezTo>
                <a:cubicBezTo>
                  <a:pt x="-13128" y="1439243"/>
                  <a:pt x="-4731" y="1228362"/>
                  <a:pt x="0" y="1015047"/>
                </a:cubicBezTo>
                <a:cubicBezTo>
                  <a:pt x="4731" y="801732"/>
                  <a:pt x="19456" y="760288"/>
                  <a:pt x="0" y="507523"/>
                </a:cubicBezTo>
                <a:cubicBezTo>
                  <a:pt x="-19456" y="254758"/>
                  <a:pt x="-15220" y="177750"/>
                  <a:pt x="0" y="0"/>
                </a:cubicBezTo>
                <a:close/>
              </a:path>
              <a:path w="2843702" h="1569660" stroke="0" extrusionOk="0">
                <a:moveTo>
                  <a:pt x="0" y="0"/>
                </a:moveTo>
                <a:cubicBezTo>
                  <a:pt x="196861" y="-2494"/>
                  <a:pt x="289164" y="-19910"/>
                  <a:pt x="511866" y="0"/>
                </a:cubicBezTo>
                <a:cubicBezTo>
                  <a:pt x="734568" y="19910"/>
                  <a:pt x="785068" y="7638"/>
                  <a:pt x="1023733" y="0"/>
                </a:cubicBezTo>
                <a:cubicBezTo>
                  <a:pt x="1262398" y="-7638"/>
                  <a:pt x="1331259" y="6835"/>
                  <a:pt x="1592473" y="0"/>
                </a:cubicBezTo>
                <a:cubicBezTo>
                  <a:pt x="1853687" y="-6835"/>
                  <a:pt x="1880537" y="-4622"/>
                  <a:pt x="2104339" y="0"/>
                </a:cubicBezTo>
                <a:cubicBezTo>
                  <a:pt x="2328141" y="4622"/>
                  <a:pt x="2528731" y="13942"/>
                  <a:pt x="2843702" y="0"/>
                </a:cubicBezTo>
                <a:cubicBezTo>
                  <a:pt x="2857920" y="246193"/>
                  <a:pt x="2839756" y="428011"/>
                  <a:pt x="2843702" y="554613"/>
                </a:cubicBezTo>
                <a:cubicBezTo>
                  <a:pt x="2847648" y="681215"/>
                  <a:pt x="2827515" y="827749"/>
                  <a:pt x="2843702" y="1093530"/>
                </a:cubicBezTo>
                <a:cubicBezTo>
                  <a:pt x="2859889" y="1359311"/>
                  <a:pt x="2865867" y="1346795"/>
                  <a:pt x="2843702" y="1569660"/>
                </a:cubicBezTo>
                <a:cubicBezTo>
                  <a:pt x="2620815" y="1566250"/>
                  <a:pt x="2441098" y="1583029"/>
                  <a:pt x="2303399" y="1569660"/>
                </a:cubicBezTo>
                <a:cubicBezTo>
                  <a:pt x="2165700" y="1556291"/>
                  <a:pt x="1942419" y="1559628"/>
                  <a:pt x="1763095" y="1569660"/>
                </a:cubicBezTo>
                <a:cubicBezTo>
                  <a:pt x="1583771" y="1579692"/>
                  <a:pt x="1475153" y="1559381"/>
                  <a:pt x="1279666" y="1569660"/>
                </a:cubicBezTo>
                <a:cubicBezTo>
                  <a:pt x="1084179" y="1579939"/>
                  <a:pt x="988089" y="1550107"/>
                  <a:pt x="710926" y="1569660"/>
                </a:cubicBezTo>
                <a:cubicBezTo>
                  <a:pt x="433763" y="1589213"/>
                  <a:pt x="287089" y="1571504"/>
                  <a:pt x="0" y="1569660"/>
                </a:cubicBezTo>
                <a:cubicBezTo>
                  <a:pt x="-5793" y="1350813"/>
                  <a:pt x="-381" y="1225257"/>
                  <a:pt x="0" y="1015047"/>
                </a:cubicBezTo>
                <a:cubicBezTo>
                  <a:pt x="381" y="804837"/>
                  <a:pt x="-14577" y="635703"/>
                  <a:pt x="0" y="507523"/>
                </a:cubicBezTo>
                <a:cubicBezTo>
                  <a:pt x="14577" y="379343"/>
                  <a:pt x="-506" y="221246"/>
                  <a:pt x="0" y="0"/>
                </a:cubicBezTo>
                <a:close/>
              </a:path>
            </a:pathLst>
          </a:custGeom>
          <a:solidFill>
            <a:schemeClr val="bg1"/>
          </a:solidFill>
          <a:ln>
            <a:solidFill>
              <a:schemeClr val="tx1"/>
            </a:solidFill>
            <a:extLst>
              <a:ext uri="{C807C97D-BFC1-408E-A445-0C87EB9F89A2}">
                <ask:lineSketchStyleProps xmlns:ask="http://schemas.microsoft.com/office/drawing/2018/sketchyshapes" sd="2154465978">
                  <a:prstGeom prst="rect">
                    <a:avLst/>
                  </a:prstGeom>
                  <ask:type>
                    <ask:lineSketchFreehand/>
                  </ask:type>
                </ask:lineSketchStyleProps>
              </a:ext>
            </a:extLst>
          </a:ln>
        </p:spPr>
        <p:txBody>
          <a:bodyPr wrap="square">
            <a:spAutoFit/>
          </a:bodyPr>
          <a:lstStyle/>
          <a:p>
            <a:pPr algn="just"/>
            <a:r>
              <a:rPr lang="en-US" sz="2400" i="1" dirty="0"/>
              <a:t>Light scatter</a:t>
            </a:r>
            <a:endParaRPr lang="en-US" sz="2400" dirty="0"/>
          </a:p>
          <a:p>
            <a:pPr algn="just"/>
            <a:endParaRPr lang="en-US" dirty="0"/>
          </a:p>
          <a:p>
            <a:pPr algn="just"/>
            <a:r>
              <a:rPr lang="en-US" dirty="0"/>
              <a:t>Simple illustration of forward and side light scatter properties of a cell</a:t>
            </a:r>
          </a:p>
        </p:txBody>
      </p:sp>
      <p:sp>
        <p:nvSpPr>
          <p:cNvPr id="2" name="TextBox 1">
            <a:extLst>
              <a:ext uri="{FF2B5EF4-FFF2-40B4-BE49-F238E27FC236}">
                <a16:creationId xmlns:a16="http://schemas.microsoft.com/office/drawing/2014/main" id="{AC5E6CCC-BD51-4518-61DC-F1E0A6DD4908}"/>
              </a:ext>
            </a:extLst>
          </p:cNvPr>
          <p:cNvSpPr txBox="1"/>
          <p:nvPr/>
        </p:nvSpPr>
        <p:spPr>
          <a:xfrm>
            <a:off x="4293259" y="6670890"/>
            <a:ext cx="8197703" cy="215444"/>
          </a:xfrm>
          <a:prstGeom prst="rect">
            <a:avLst/>
          </a:prstGeom>
          <a:noFill/>
        </p:spPr>
        <p:txBody>
          <a:bodyPr wrap="square">
            <a:spAutoFit/>
          </a:bodyPr>
          <a:lstStyle/>
          <a:p>
            <a:pPr algn="just"/>
            <a:r>
              <a:rPr lang="en-US" sz="800" i="1" dirty="0"/>
              <a:t>Practical Flow Cytometry in </a:t>
            </a:r>
            <a:r>
              <a:rPr lang="en-US" sz="800" i="1" dirty="0" err="1"/>
              <a:t>Haematology</a:t>
            </a:r>
            <a:r>
              <a:rPr lang="en-US" sz="800" i="1" dirty="0"/>
              <a:t> Diagnosis, First Edition. Mike Leach, Mark Drummond and Allyson Doig. © 2013 John Wiley &amp; Sons, Ltd. Published 2013 by John Wiley &amp; Sons, Ltd.</a:t>
            </a:r>
          </a:p>
        </p:txBody>
      </p:sp>
    </p:spTree>
    <p:extLst>
      <p:ext uri="{BB962C8B-B14F-4D97-AF65-F5344CB8AC3E}">
        <p14:creationId xmlns:p14="http://schemas.microsoft.com/office/powerpoint/2010/main" val="297309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 name="Picture 1064" descr="A laser beam coming out of a machine&#10;&#10;Description automatically generated">
            <a:extLst>
              <a:ext uri="{FF2B5EF4-FFF2-40B4-BE49-F238E27FC236}">
                <a16:creationId xmlns:a16="http://schemas.microsoft.com/office/drawing/2014/main" id="{6BAC3235-89F9-F4B2-6EF1-9F834EF2A87A}"/>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55390"/>
            <a:ext cx="12192000" cy="6858000"/>
          </a:xfrm>
          <a:prstGeom prst="rect">
            <a:avLst/>
          </a:prstGeom>
        </p:spPr>
      </p:pic>
      <p:sp>
        <p:nvSpPr>
          <p:cNvPr id="2" name="A look inside the box">
            <a:extLst>
              <a:ext uri="{FF2B5EF4-FFF2-40B4-BE49-F238E27FC236}">
                <a16:creationId xmlns:a16="http://schemas.microsoft.com/office/drawing/2014/main" id="{BF72B368-E646-677D-794C-39D9309781EB}"/>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F757E2FA-5D50-D1EE-6A8A-C4BBE4820EB4}"/>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sp>
        <p:nvSpPr>
          <p:cNvPr id="4" name="TextBox 3">
            <a:extLst>
              <a:ext uri="{FF2B5EF4-FFF2-40B4-BE49-F238E27FC236}">
                <a16:creationId xmlns:a16="http://schemas.microsoft.com/office/drawing/2014/main" id="{7AC94F6E-19E9-3634-4D8B-62BD698F155C}"/>
              </a:ext>
            </a:extLst>
          </p:cNvPr>
          <p:cNvSpPr txBox="1"/>
          <p:nvPr/>
        </p:nvSpPr>
        <p:spPr>
          <a:xfrm>
            <a:off x="4451092" y="1619568"/>
            <a:ext cx="1815184" cy="461665"/>
          </a:xfrm>
          <a:custGeom>
            <a:avLst/>
            <a:gdLst>
              <a:gd name="connsiteX0" fmla="*/ 0 w 1815184"/>
              <a:gd name="connsiteY0" fmla="*/ 0 h 461665"/>
              <a:gd name="connsiteX1" fmla="*/ 605061 w 1815184"/>
              <a:gd name="connsiteY1" fmla="*/ 0 h 461665"/>
              <a:gd name="connsiteX2" fmla="*/ 1246426 w 1815184"/>
              <a:gd name="connsiteY2" fmla="*/ 0 h 461665"/>
              <a:gd name="connsiteX3" fmla="*/ 1815184 w 1815184"/>
              <a:gd name="connsiteY3" fmla="*/ 0 h 461665"/>
              <a:gd name="connsiteX4" fmla="*/ 1815184 w 1815184"/>
              <a:gd name="connsiteY4" fmla="*/ 461665 h 461665"/>
              <a:gd name="connsiteX5" fmla="*/ 1246426 w 1815184"/>
              <a:gd name="connsiteY5" fmla="*/ 461665 h 461665"/>
              <a:gd name="connsiteX6" fmla="*/ 695821 w 1815184"/>
              <a:gd name="connsiteY6" fmla="*/ 461665 h 461665"/>
              <a:gd name="connsiteX7" fmla="*/ 0 w 1815184"/>
              <a:gd name="connsiteY7" fmla="*/ 461665 h 461665"/>
              <a:gd name="connsiteX8" fmla="*/ 0 w 1815184"/>
              <a:gd name="connsiteY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184" h="461665" fill="none" extrusionOk="0">
                <a:moveTo>
                  <a:pt x="0" y="0"/>
                </a:moveTo>
                <a:cubicBezTo>
                  <a:pt x="185133" y="5607"/>
                  <a:pt x="335329" y="23268"/>
                  <a:pt x="605061" y="0"/>
                </a:cubicBezTo>
                <a:cubicBezTo>
                  <a:pt x="874793" y="-23268"/>
                  <a:pt x="1002260" y="20795"/>
                  <a:pt x="1246426" y="0"/>
                </a:cubicBezTo>
                <a:cubicBezTo>
                  <a:pt x="1490592" y="-20795"/>
                  <a:pt x="1540495" y="7165"/>
                  <a:pt x="1815184" y="0"/>
                </a:cubicBezTo>
                <a:cubicBezTo>
                  <a:pt x="1818858" y="93773"/>
                  <a:pt x="1797191" y="331729"/>
                  <a:pt x="1815184" y="461665"/>
                </a:cubicBezTo>
                <a:cubicBezTo>
                  <a:pt x="1611599" y="480766"/>
                  <a:pt x="1413728" y="450640"/>
                  <a:pt x="1246426" y="461665"/>
                </a:cubicBezTo>
                <a:cubicBezTo>
                  <a:pt x="1079124" y="472690"/>
                  <a:pt x="867065" y="448270"/>
                  <a:pt x="695821" y="461665"/>
                </a:cubicBezTo>
                <a:cubicBezTo>
                  <a:pt x="524578" y="475060"/>
                  <a:pt x="272747" y="433776"/>
                  <a:pt x="0" y="461665"/>
                </a:cubicBezTo>
                <a:cubicBezTo>
                  <a:pt x="19014" y="281451"/>
                  <a:pt x="18320" y="184738"/>
                  <a:pt x="0" y="0"/>
                </a:cubicBezTo>
                <a:close/>
              </a:path>
              <a:path w="1815184" h="461665" stroke="0" extrusionOk="0">
                <a:moveTo>
                  <a:pt x="0" y="0"/>
                </a:moveTo>
                <a:cubicBezTo>
                  <a:pt x="245005" y="-13896"/>
                  <a:pt x="303919" y="21025"/>
                  <a:pt x="568758" y="0"/>
                </a:cubicBezTo>
                <a:cubicBezTo>
                  <a:pt x="833597" y="-21025"/>
                  <a:pt x="1002666" y="11064"/>
                  <a:pt x="1137515" y="0"/>
                </a:cubicBezTo>
                <a:cubicBezTo>
                  <a:pt x="1272364" y="-11064"/>
                  <a:pt x="1513965" y="17513"/>
                  <a:pt x="1815184" y="0"/>
                </a:cubicBezTo>
                <a:cubicBezTo>
                  <a:pt x="1805377" y="108069"/>
                  <a:pt x="1826250" y="349792"/>
                  <a:pt x="1815184" y="461665"/>
                </a:cubicBezTo>
                <a:cubicBezTo>
                  <a:pt x="1617099" y="435812"/>
                  <a:pt x="1306486" y="477840"/>
                  <a:pt x="1173819" y="461665"/>
                </a:cubicBezTo>
                <a:cubicBezTo>
                  <a:pt x="1041153" y="445490"/>
                  <a:pt x="674463" y="472317"/>
                  <a:pt x="532454" y="461665"/>
                </a:cubicBezTo>
                <a:cubicBezTo>
                  <a:pt x="390445" y="451013"/>
                  <a:pt x="151127" y="440720"/>
                  <a:pt x="0" y="461665"/>
                </a:cubicBezTo>
                <a:cubicBezTo>
                  <a:pt x="-22424" y="320367"/>
                  <a:pt x="-5216" y="227203"/>
                  <a:pt x="0" y="0"/>
                </a:cubicBezTo>
                <a:close/>
              </a:path>
            </a:pathLst>
          </a:custGeom>
          <a:solidFill>
            <a:schemeClr val="bg1"/>
          </a:solidFill>
          <a:ln>
            <a:solidFill>
              <a:schemeClr val="tx1"/>
            </a:solidFill>
            <a:extLst>
              <a:ext uri="{C807C97D-BFC1-408E-A445-0C87EB9F89A2}">
                <ask:lineSketchStyleProps xmlns:ask="http://schemas.microsoft.com/office/drawing/2018/sketchyshapes" sd="2154465978">
                  <a:prstGeom prst="rect">
                    <a:avLst/>
                  </a:prstGeom>
                  <ask:type>
                    <ask:lineSketchFreehand/>
                  </ask:type>
                </ask:lineSketchStyleProps>
              </a:ext>
            </a:extLst>
          </a:ln>
        </p:spPr>
        <p:txBody>
          <a:bodyPr wrap="square">
            <a:spAutoFit/>
          </a:bodyPr>
          <a:lstStyle/>
          <a:p>
            <a:pPr algn="just"/>
            <a:r>
              <a:rPr lang="en-US" sz="2400" i="1" dirty="0"/>
              <a:t>Fluorescence</a:t>
            </a:r>
            <a:endParaRPr lang="en-US" sz="2400" dirty="0"/>
          </a:p>
        </p:txBody>
      </p:sp>
      <p:grpSp>
        <p:nvGrpSpPr>
          <p:cNvPr id="1064" name="Group 1063">
            <a:extLst>
              <a:ext uri="{FF2B5EF4-FFF2-40B4-BE49-F238E27FC236}">
                <a16:creationId xmlns:a16="http://schemas.microsoft.com/office/drawing/2014/main" id="{68E485B4-422A-4CC1-D479-7739F4B0CBF2}"/>
              </a:ext>
            </a:extLst>
          </p:cNvPr>
          <p:cNvGrpSpPr/>
          <p:nvPr/>
        </p:nvGrpSpPr>
        <p:grpSpPr>
          <a:xfrm>
            <a:off x="4097135" y="1915286"/>
            <a:ext cx="4778655" cy="4704488"/>
            <a:chOff x="623508" y="2398168"/>
            <a:chExt cx="3369371" cy="3317077"/>
          </a:xfrm>
        </p:grpSpPr>
        <p:sp>
          <p:nvSpPr>
            <p:cNvPr id="1054" name="Rectangle 1053">
              <a:extLst>
                <a:ext uri="{FF2B5EF4-FFF2-40B4-BE49-F238E27FC236}">
                  <a16:creationId xmlns:a16="http://schemas.microsoft.com/office/drawing/2014/main" id="{2DDAA91E-8109-1D1C-5B76-941F24DEAAA2}"/>
                </a:ext>
              </a:extLst>
            </p:cNvPr>
            <p:cNvSpPr/>
            <p:nvPr/>
          </p:nvSpPr>
          <p:spPr>
            <a:xfrm>
              <a:off x="918136" y="2855407"/>
              <a:ext cx="1197864" cy="411480"/>
            </a:xfrm>
            <a:prstGeom prst="rect">
              <a:avLst/>
            </a:prstGeom>
            <a:gradFill>
              <a:gsLst>
                <a:gs pos="0">
                  <a:schemeClr val="accent1">
                    <a:lumMod val="5000"/>
                    <a:lumOff val="95000"/>
                    <a:alpha val="5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55" name="Rectangle 1054">
              <a:extLst>
                <a:ext uri="{FF2B5EF4-FFF2-40B4-BE49-F238E27FC236}">
                  <a16:creationId xmlns:a16="http://schemas.microsoft.com/office/drawing/2014/main" id="{7D84A294-8D5B-4CA2-690E-C6BC0A09CF05}"/>
                </a:ext>
              </a:extLst>
            </p:cNvPr>
            <p:cNvSpPr/>
            <p:nvPr/>
          </p:nvSpPr>
          <p:spPr>
            <a:xfrm>
              <a:off x="972662" y="5217642"/>
              <a:ext cx="1207008" cy="408084"/>
            </a:xfrm>
            <a:prstGeom prst="rect">
              <a:avLst/>
            </a:prstGeom>
            <a:gradFill>
              <a:gsLst>
                <a:gs pos="0">
                  <a:schemeClr val="accent1">
                    <a:lumMod val="5000"/>
                    <a:lumOff val="95000"/>
                    <a:alpha val="5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a:extLst>
                <a:ext uri="{FF2B5EF4-FFF2-40B4-BE49-F238E27FC236}">
                  <a16:creationId xmlns:a16="http://schemas.microsoft.com/office/drawing/2014/main" id="{E5145005-ABB4-78DA-CC1A-F197131D19CD}"/>
                </a:ext>
              </a:extLst>
            </p:cNvPr>
            <p:cNvCxnSpPr>
              <a:cxnSpLocks/>
            </p:cNvCxnSpPr>
            <p:nvPr/>
          </p:nvCxnSpPr>
          <p:spPr>
            <a:xfrm>
              <a:off x="913349" y="2861792"/>
              <a:ext cx="11946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FB18B5-7C2E-B589-5CBF-07712CFD6F64}"/>
                </a:ext>
              </a:extLst>
            </p:cNvPr>
            <p:cNvCxnSpPr>
              <a:cxnSpLocks/>
            </p:cNvCxnSpPr>
            <p:nvPr/>
          </p:nvCxnSpPr>
          <p:spPr>
            <a:xfrm>
              <a:off x="913349" y="2997682"/>
              <a:ext cx="11946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61D8DAE-37E3-53E0-362A-D743E7F26D3C}"/>
                </a:ext>
              </a:extLst>
            </p:cNvPr>
            <p:cNvCxnSpPr>
              <a:cxnSpLocks/>
            </p:cNvCxnSpPr>
            <p:nvPr/>
          </p:nvCxnSpPr>
          <p:spPr>
            <a:xfrm>
              <a:off x="913349" y="3116092"/>
              <a:ext cx="11946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FCCED4-44D5-F18A-A616-3ABBD9126DBE}"/>
                </a:ext>
              </a:extLst>
            </p:cNvPr>
            <p:cNvCxnSpPr>
              <a:cxnSpLocks/>
            </p:cNvCxnSpPr>
            <p:nvPr/>
          </p:nvCxnSpPr>
          <p:spPr>
            <a:xfrm>
              <a:off x="913349" y="3255021"/>
              <a:ext cx="11946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8FC5764-C38C-866E-411D-889CD73C3F00}"/>
                </a:ext>
              </a:extLst>
            </p:cNvPr>
            <p:cNvCxnSpPr>
              <a:cxnSpLocks/>
            </p:cNvCxnSpPr>
            <p:nvPr/>
          </p:nvCxnSpPr>
          <p:spPr>
            <a:xfrm>
              <a:off x="976849" y="5225282"/>
              <a:ext cx="11946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611E5F-4C4C-A91E-A230-088046A387D9}"/>
                </a:ext>
              </a:extLst>
            </p:cNvPr>
            <p:cNvCxnSpPr>
              <a:cxnSpLocks/>
            </p:cNvCxnSpPr>
            <p:nvPr/>
          </p:nvCxnSpPr>
          <p:spPr>
            <a:xfrm>
              <a:off x="976849" y="5345932"/>
              <a:ext cx="11946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32D7EB3-A14D-987A-7938-D5BDF843230F}"/>
                </a:ext>
              </a:extLst>
            </p:cNvPr>
            <p:cNvCxnSpPr>
              <a:cxnSpLocks/>
            </p:cNvCxnSpPr>
            <p:nvPr/>
          </p:nvCxnSpPr>
          <p:spPr>
            <a:xfrm>
              <a:off x="976849" y="5479582"/>
              <a:ext cx="11946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9E8355A-15DB-78C2-9960-8D0D4F237586}"/>
                </a:ext>
              </a:extLst>
            </p:cNvPr>
            <p:cNvCxnSpPr>
              <a:cxnSpLocks/>
            </p:cNvCxnSpPr>
            <p:nvPr/>
          </p:nvCxnSpPr>
          <p:spPr>
            <a:xfrm>
              <a:off x="976849" y="5618511"/>
              <a:ext cx="11946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B2CF273D-A626-D368-9E89-55FF927CC0D8}"/>
                </a:ext>
              </a:extLst>
            </p:cNvPr>
            <p:cNvSpPr/>
            <p:nvPr/>
          </p:nvSpPr>
          <p:spPr>
            <a:xfrm>
              <a:off x="984045" y="5512811"/>
              <a:ext cx="200842" cy="200842"/>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806A4EF-458D-AD4D-0690-ED47F32421A5}"/>
                </a:ext>
              </a:extLst>
            </p:cNvPr>
            <p:cNvSpPr/>
            <p:nvPr/>
          </p:nvSpPr>
          <p:spPr>
            <a:xfrm>
              <a:off x="1813761" y="5514403"/>
              <a:ext cx="200842" cy="20084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1EB5AEB9-E9CE-0E2E-F0D1-884614722AC3}"/>
                </a:ext>
              </a:extLst>
            </p:cNvPr>
            <p:cNvCxnSpPr>
              <a:stCxn id="42" idx="0"/>
              <a:endCxn id="40" idx="4"/>
            </p:cNvCxnSpPr>
            <p:nvPr/>
          </p:nvCxnSpPr>
          <p:spPr>
            <a:xfrm flipV="1">
              <a:off x="1084466" y="2948847"/>
              <a:ext cx="0" cy="256396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F9909C96-9A6E-81CB-5179-9540FA9CD5FB}"/>
                </a:ext>
              </a:extLst>
            </p:cNvPr>
            <p:cNvCxnSpPr/>
            <p:nvPr/>
          </p:nvCxnSpPr>
          <p:spPr>
            <a:xfrm>
              <a:off x="1914182" y="5331891"/>
              <a:ext cx="0" cy="189682"/>
            </a:xfrm>
            <a:prstGeom prst="line">
              <a:avLst/>
            </a:prstGeom>
            <a:ln w="28575">
              <a:solidFill>
                <a:srgbClr val="00B05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035" name="Group 1034">
              <a:extLst>
                <a:ext uri="{FF2B5EF4-FFF2-40B4-BE49-F238E27FC236}">
                  <a16:creationId xmlns:a16="http://schemas.microsoft.com/office/drawing/2014/main" id="{8BBA839A-C4CE-E893-4655-AE2EC9A2287C}"/>
                </a:ext>
              </a:extLst>
            </p:cNvPr>
            <p:cNvGrpSpPr/>
            <p:nvPr/>
          </p:nvGrpSpPr>
          <p:grpSpPr>
            <a:xfrm>
              <a:off x="1886557" y="3340341"/>
              <a:ext cx="108299" cy="1984529"/>
              <a:chOff x="1902017" y="3252521"/>
              <a:chExt cx="108299" cy="1984529"/>
            </a:xfrm>
          </p:grpSpPr>
          <p:sp>
            <p:nvSpPr>
              <p:cNvPr id="57" name="Freeform: Shape 56">
                <a:extLst>
                  <a:ext uri="{FF2B5EF4-FFF2-40B4-BE49-F238E27FC236}">
                    <a16:creationId xmlns:a16="http://schemas.microsoft.com/office/drawing/2014/main" id="{3A866599-B85B-C21F-92C8-D652B47929C9}"/>
                  </a:ext>
                </a:extLst>
              </p:cNvPr>
              <p:cNvSpPr/>
              <p:nvPr/>
            </p:nvSpPr>
            <p:spPr>
              <a:xfrm>
                <a:off x="1902017" y="3252521"/>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Group 1033">
                <a:extLst>
                  <a:ext uri="{FF2B5EF4-FFF2-40B4-BE49-F238E27FC236}">
                    <a16:creationId xmlns:a16="http://schemas.microsoft.com/office/drawing/2014/main" id="{1AA8B6C6-8AD1-526F-3DA2-109B8BA10623}"/>
                  </a:ext>
                </a:extLst>
              </p:cNvPr>
              <p:cNvGrpSpPr/>
              <p:nvPr/>
            </p:nvGrpSpPr>
            <p:grpSpPr>
              <a:xfrm>
                <a:off x="1902017" y="3451605"/>
                <a:ext cx="108299" cy="1785445"/>
                <a:chOff x="1902017" y="3451605"/>
                <a:chExt cx="108299" cy="1785445"/>
              </a:xfrm>
            </p:grpSpPr>
            <p:sp>
              <p:nvSpPr>
                <p:cNvPr id="58" name="Freeform: Shape 57">
                  <a:extLst>
                    <a:ext uri="{FF2B5EF4-FFF2-40B4-BE49-F238E27FC236}">
                      <a16:creationId xmlns:a16="http://schemas.microsoft.com/office/drawing/2014/main" id="{5264708B-7632-9CD2-3377-E0DFD0E15A22}"/>
                    </a:ext>
                  </a:extLst>
                </p:cNvPr>
                <p:cNvSpPr/>
                <p:nvPr/>
              </p:nvSpPr>
              <p:spPr>
                <a:xfrm>
                  <a:off x="1902017" y="3451605"/>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5952E436-EED7-CF55-AE05-7361B0EF72D6}"/>
                    </a:ext>
                  </a:extLst>
                </p:cNvPr>
                <p:cNvSpPr/>
                <p:nvPr/>
              </p:nvSpPr>
              <p:spPr>
                <a:xfrm>
                  <a:off x="1902017" y="3650688"/>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2726768-424B-AE9C-AF6C-B543C720C8A5}"/>
                    </a:ext>
                  </a:extLst>
                </p:cNvPr>
                <p:cNvSpPr/>
                <p:nvPr/>
              </p:nvSpPr>
              <p:spPr>
                <a:xfrm>
                  <a:off x="1902017" y="3849772"/>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12146478-1183-2654-0F3A-7AB0BD87E4F4}"/>
                    </a:ext>
                  </a:extLst>
                </p:cNvPr>
                <p:cNvSpPr/>
                <p:nvPr/>
              </p:nvSpPr>
              <p:spPr>
                <a:xfrm>
                  <a:off x="1902017" y="4048855"/>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C4A8E4A-6A23-9350-A449-42D36A091B07}"/>
                    </a:ext>
                  </a:extLst>
                </p:cNvPr>
                <p:cNvSpPr/>
                <p:nvPr/>
              </p:nvSpPr>
              <p:spPr>
                <a:xfrm>
                  <a:off x="1902017" y="4247939"/>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8EA6DDBF-2274-D498-ACE8-1A0386BC4C95}"/>
                    </a:ext>
                  </a:extLst>
                </p:cNvPr>
                <p:cNvSpPr/>
                <p:nvPr/>
              </p:nvSpPr>
              <p:spPr>
                <a:xfrm>
                  <a:off x="1902017" y="4443869"/>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Freeform: Shape 1023">
                  <a:extLst>
                    <a:ext uri="{FF2B5EF4-FFF2-40B4-BE49-F238E27FC236}">
                      <a16:creationId xmlns:a16="http://schemas.microsoft.com/office/drawing/2014/main" id="{E3AE1782-5ACA-EA45-9E43-CCB6B6669E89}"/>
                    </a:ext>
                  </a:extLst>
                </p:cNvPr>
                <p:cNvSpPr/>
                <p:nvPr/>
              </p:nvSpPr>
              <p:spPr>
                <a:xfrm>
                  <a:off x="1902017" y="4642953"/>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Freeform: Shape 1024">
                  <a:extLst>
                    <a:ext uri="{FF2B5EF4-FFF2-40B4-BE49-F238E27FC236}">
                      <a16:creationId xmlns:a16="http://schemas.microsoft.com/office/drawing/2014/main" id="{C78486E1-8A68-3AC8-1B83-D8B8311DF19B}"/>
                    </a:ext>
                  </a:extLst>
                </p:cNvPr>
                <p:cNvSpPr/>
                <p:nvPr/>
              </p:nvSpPr>
              <p:spPr>
                <a:xfrm>
                  <a:off x="1902017" y="4838883"/>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Freeform: Shape 1026">
                  <a:extLst>
                    <a:ext uri="{FF2B5EF4-FFF2-40B4-BE49-F238E27FC236}">
                      <a16:creationId xmlns:a16="http://schemas.microsoft.com/office/drawing/2014/main" id="{ED6BFAF5-9D3F-D8F3-96CF-EAFA97A09CB5}"/>
                    </a:ext>
                  </a:extLst>
                </p:cNvPr>
                <p:cNvSpPr/>
                <p:nvPr/>
              </p:nvSpPr>
              <p:spPr>
                <a:xfrm>
                  <a:off x="1902017" y="5037966"/>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Oval 40">
              <a:extLst>
                <a:ext uri="{FF2B5EF4-FFF2-40B4-BE49-F238E27FC236}">
                  <a16:creationId xmlns:a16="http://schemas.microsoft.com/office/drawing/2014/main" id="{DFBEC389-8CD3-B088-9192-9398C25E34AA}"/>
                </a:ext>
              </a:extLst>
            </p:cNvPr>
            <p:cNvSpPr/>
            <p:nvPr/>
          </p:nvSpPr>
          <p:spPr>
            <a:xfrm>
              <a:off x="1813761" y="3149321"/>
              <a:ext cx="200842" cy="200842"/>
            </a:xfrm>
            <a:prstGeom prst="ellipse">
              <a:avLst/>
            </a:prstGeom>
            <a:solidFill>
              <a:srgbClr val="2EB51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extBox 1035">
              <a:extLst>
                <a:ext uri="{FF2B5EF4-FFF2-40B4-BE49-F238E27FC236}">
                  <a16:creationId xmlns:a16="http://schemas.microsoft.com/office/drawing/2014/main" id="{2B74E727-8C95-7F52-CA29-BC2CC97CA846}"/>
                </a:ext>
              </a:extLst>
            </p:cNvPr>
            <p:cNvSpPr txBox="1"/>
            <p:nvPr/>
          </p:nvSpPr>
          <p:spPr>
            <a:xfrm>
              <a:off x="623508" y="3474374"/>
              <a:ext cx="400110" cy="1254898"/>
            </a:xfrm>
            <a:prstGeom prst="rect">
              <a:avLst/>
            </a:prstGeom>
            <a:noFill/>
          </p:spPr>
          <p:txBody>
            <a:bodyPr vert="vert270" wrap="square" rtlCol="0">
              <a:spAutoFit/>
            </a:bodyPr>
            <a:lstStyle/>
            <a:p>
              <a:r>
                <a:rPr lang="en-US" sz="1400" dirty="0"/>
                <a:t>Absorption</a:t>
              </a:r>
            </a:p>
          </p:txBody>
        </p:sp>
        <p:sp>
          <p:nvSpPr>
            <p:cNvPr id="1037" name="TextBox 1036">
              <a:extLst>
                <a:ext uri="{FF2B5EF4-FFF2-40B4-BE49-F238E27FC236}">
                  <a16:creationId xmlns:a16="http://schemas.microsoft.com/office/drawing/2014/main" id="{06016AAD-6EC1-3FE5-38CD-661CAFCEC546}"/>
                </a:ext>
              </a:extLst>
            </p:cNvPr>
            <p:cNvSpPr txBox="1"/>
            <p:nvPr/>
          </p:nvSpPr>
          <p:spPr>
            <a:xfrm rot="5400000">
              <a:off x="2361110" y="3951552"/>
              <a:ext cx="615553" cy="768413"/>
            </a:xfrm>
            <a:prstGeom prst="rect">
              <a:avLst/>
            </a:prstGeom>
            <a:noFill/>
          </p:spPr>
          <p:txBody>
            <a:bodyPr vert="vert270" wrap="square" rtlCol="0">
              <a:spAutoFit/>
            </a:bodyPr>
            <a:lstStyle/>
            <a:p>
              <a:r>
                <a:rPr lang="en-US" sz="1400" dirty="0"/>
                <a:t>Loss of Energy</a:t>
              </a:r>
            </a:p>
          </p:txBody>
        </p:sp>
        <p:grpSp>
          <p:nvGrpSpPr>
            <p:cNvPr id="1051" name="Group 1050">
              <a:extLst>
                <a:ext uri="{FF2B5EF4-FFF2-40B4-BE49-F238E27FC236}">
                  <a16:creationId xmlns:a16="http://schemas.microsoft.com/office/drawing/2014/main" id="{33D0FEBC-4E8E-A04D-C260-989F61C61AED}"/>
                </a:ext>
              </a:extLst>
            </p:cNvPr>
            <p:cNvGrpSpPr/>
            <p:nvPr/>
          </p:nvGrpSpPr>
          <p:grpSpPr>
            <a:xfrm rot="17513568">
              <a:off x="1443842" y="2626502"/>
              <a:ext cx="107081" cy="776028"/>
              <a:chOff x="3228573" y="2756066"/>
              <a:chExt cx="108299" cy="767775"/>
            </a:xfrm>
          </p:grpSpPr>
          <p:sp>
            <p:nvSpPr>
              <p:cNvPr id="1047" name="Freeform: Shape 1046">
                <a:extLst>
                  <a:ext uri="{FF2B5EF4-FFF2-40B4-BE49-F238E27FC236}">
                    <a16:creationId xmlns:a16="http://schemas.microsoft.com/office/drawing/2014/main" id="{D60C1F66-3226-A8A2-C1CE-1102BBFA7B83}"/>
                  </a:ext>
                </a:extLst>
              </p:cNvPr>
              <p:cNvSpPr/>
              <p:nvPr/>
            </p:nvSpPr>
            <p:spPr>
              <a:xfrm>
                <a:off x="3228573" y="2756066"/>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66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7">
                <a:extLst>
                  <a:ext uri="{FF2B5EF4-FFF2-40B4-BE49-F238E27FC236}">
                    <a16:creationId xmlns:a16="http://schemas.microsoft.com/office/drawing/2014/main" id="{18A96AE0-710A-8357-AD67-FBE7BE55E2E5}"/>
                  </a:ext>
                </a:extLst>
              </p:cNvPr>
              <p:cNvSpPr/>
              <p:nvPr/>
            </p:nvSpPr>
            <p:spPr>
              <a:xfrm>
                <a:off x="3228573" y="2951996"/>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66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Shape 1048">
                <a:extLst>
                  <a:ext uri="{FF2B5EF4-FFF2-40B4-BE49-F238E27FC236}">
                    <a16:creationId xmlns:a16="http://schemas.microsoft.com/office/drawing/2014/main" id="{48716612-1458-7E9E-F0CC-67FF984E06B4}"/>
                  </a:ext>
                </a:extLst>
              </p:cNvPr>
              <p:cNvSpPr/>
              <p:nvPr/>
            </p:nvSpPr>
            <p:spPr>
              <a:xfrm>
                <a:off x="3228573" y="3151079"/>
                <a:ext cx="108299" cy="199084"/>
              </a:xfrm>
              <a:custGeom>
                <a:avLst/>
                <a:gdLst>
                  <a:gd name="connsiteX0" fmla="*/ 0 w 121930"/>
                  <a:gd name="connsiteY0" fmla="*/ 0 h 228600"/>
                  <a:gd name="connsiteX1" fmla="*/ 121920 w 121930"/>
                  <a:gd name="connsiteY1" fmla="*/ 121920 h 228600"/>
                  <a:gd name="connsiteX2" fmla="*/ 7620 w 121930"/>
                  <a:gd name="connsiteY2" fmla="*/ 228600 h 228600"/>
                  <a:gd name="connsiteX3" fmla="*/ 7620 w 12193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1930" h="228600">
                    <a:moveTo>
                      <a:pt x="0" y="0"/>
                    </a:moveTo>
                    <a:cubicBezTo>
                      <a:pt x="60325" y="41910"/>
                      <a:pt x="120650" y="83820"/>
                      <a:pt x="121920" y="121920"/>
                    </a:cubicBezTo>
                    <a:cubicBezTo>
                      <a:pt x="123190" y="160020"/>
                      <a:pt x="7620" y="228600"/>
                      <a:pt x="7620" y="228600"/>
                    </a:cubicBezTo>
                    <a:lnTo>
                      <a:pt x="7620" y="228600"/>
                    </a:lnTo>
                  </a:path>
                </a:pathLst>
              </a:custGeom>
              <a:noFill/>
              <a:ln w="38100">
                <a:solidFill>
                  <a:srgbClr val="66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0" name="Straight Connector 1049">
                <a:extLst>
                  <a:ext uri="{FF2B5EF4-FFF2-40B4-BE49-F238E27FC236}">
                    <a16:creationId xmlns:a16="http://schemas.microsoft.com/office/drawing/2014/main" id="{4745CFE5-9E37-A0D5-9484-07680745F5CD}"/>
                  </a:ext>
                </a:extLst>
              </p:cNvPr>
              <p:cNvCxnSpPr/>
              <p:nvPr/>
            </p:nvCxnSpPr>
            <p:spPr>
              <a:xfrm>
                <a:off x="3245375" y="3334159"/>
                <a:ext cx="0" cy="189682"/>
              </a:xfrm>
              <a:prstGeom prst="line">
                <a:avLst/>
              </a:prstGeom>
              <a:ln w="28575">
                <a:solidFill>
                  <a:srgbClr val="66FF33"/>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5D0B956F-1AEA-C994-DFF2-34CBEEC19FCE}"/>
                </a:ext>
              </a:extLst>
            </p:cNvPr>
            <p:cNvSpPr/>
            <p:nvPr/>
          </p:nvSpPr>
          <p:spPr>
            <a:xfrm>
              <a:off x="984045" y="2748005"/>
              <a:ext cx="200842" cy="200842"/>
            </a:xfrm>
            <a:prstGeom prst="ellipse">
              <a:avLst/>
            </a:prstGeom>
            <a:solidFill>
              <a:srgbClr val="66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extBox 1051">
              <a:extLst>
                <a:ext uri="{FF2B5EF4-FFF2-40B4-BE49-F238E27FC236}">
                  <a16:creationId xmlns:a16="http://schemas.microsoft.com/office/drawing/2014/main" id="{63DBA203-61C2-B5F5-EBF3-FA3B64C38097}"/>
                </a:ext>
              </a:extLst>
            </p:cNvPr>
            <p:cNvSpPr txBox="1"/>
            <p:nvPr/>
          </p:nvSpPr>
          <p:spPr>
            <a:xfrm rot="5400000">
              <a:off x="2881369" y="1916697"/>
              <a:ext cx="615553" cy="1578495"/>
            </a:xfrm>
            <a:prstGeom prst="rect">
              <a:avLst/>
            </a:prstGeom>
            <a:noFill/>
          </p:spPr>
          <p:txBody>
            <a:bodyPr vert="vert270" wrap="square" rtlCol="0">
              <a:spAutoFit/>
            </a:bodyPr>
            <a:lstStyle/>
            <a:p>
              <a:r>
                <a:rPr lang="en-US" sz="1400" dirty="0"/>
                <a:t>Higher Energy and vibration states</a:t>
              </a:r>
            </a:p>
          </p:txBody>
        </p:sp>
        <p:sp>
          <p:nvSpPr>
            <p:cNvPr id="1053" name="TextBox 1052">
              <a:extLst>
                <a:ext uri="{FF2B5EF4-FFF2-40B4-BE49-F238E27FC236}">
                  <a16:creationId xmlns:a16="http://schemas.microsoft.com/office/drawing/2014/main" id="{BC3ABF85-2B29-19B7-8D69-9DAEBDD3681E}"/>
                </a:ext>
              </a:extLst>
            </p:cNvPr>
            <p:cNvSpPr txBox="1"/>
            <p:nvPr/>
          </p:nvSpPr>
          <p:spPr>
            <a:xfrm rot="5400000">
              <a:off x="2895855" y="2547951"/>
              <a:ext cx="615553" cy="1578495"/>
            </a:xfrm>
            <a:prstGeom prst="rect">
              <a:avLst/>
            </a:prstGeom>
            <a:noFill/>
          </p:spPr>
          <p:txBody>
            <a:bodyPr vert="vert270" wrap="square" rtlCol="0">
              <a:spAutoFit/>
            </a:bodyPr>
            <a:lstStyle/>
            <a:p>
              <a:r>
                <a:rPr lang="en-US" sz="1400" dirty="0"/>
                <a:t>Lowest Singlet Excited state</a:t>
              </a:r>
            </a:p>
          </p:txBody>
        </p:sp>
        <p:cxnSp>
          <p:nvCxnSpPr>
            <p:cNvPr id="1056" name="Straight Connector 1055">
              <a:extLst>
                <a:ext uri="{FF2B5EF4-FFF2-40B4-BE49-F238E27FC236}">
                  <a16:creationId xmlns:a16="http://schemas.microsoft.com/office/drawing/2014/main" id="{87C5773C-1AED-28F8-4911-D4F55779CD74}"/>
                </a:ext>
              </a:extLst>
            </p:cNvPr>
            <p:cNvCxnSpPr>
              <a:cxnSpLocks/>
            </p:cNvCxnSpPr>
            <p:nvPr/>
          </p:nvCxnSpPr>
          <p:spPr>
            <a:xfrm>
              <a:off x="2179670" y="2848426"/>
              <a:ext cx="2130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B33DC8F9-FDCC-DB13-3913-E1822A7CD4D9}"/>
                </a:ext>
              </a:extLst>
            </p:cNvPr>
            <p:cNvCxnSpPr>
              <a:cxnSpLocks/>
            </p:cNvCxnSpPr>
            <p:nvPr/>
          </p:nvCxnSpPr>
          <p:spPr>
            <a:xfrm>
              <a:off x="2179670" y="3266887"/>
              <a:ext cx="2130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B7535FCF-1A08-CC39-9598-6ED37BBCAEE6}"/>
                </a:ext>
              </a:extLst>
            </p:cNvPr>
            <p:cNvCxnSpPr>
              <a:cxnSpLocks/>
            </p:cNvCxnSpPr>
            <p:nvPr/>
          </p:nvCxnSpPr>
          <p:spPr>
            <a:xfrm>
              <a:off x="2050987" y="4222660"/>
              <a:ext cx="2130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803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 name="Picture 1064" descr="A laser beam coming out of a machine&#10;&#10;Description automatically generated">
            <a:extLst>
              <a:ext uri="{FF2B5EF4-FFF2-40B4-BE49-F238E27FC236}">
                <a16:creationId xmlns:a16="http://schemas.microsoft.com/office/drawing/2014/main" id="{6BAC3235-89F9-F4B2-6EF1-9F834EF2A87A}"/>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55390"/>
            <a:ext cx="12192000" cy="6858000"/>
          </a:xfrm>
          <a:prstGeom prst="rect">
            <a:avLst/>
          </a:prstGeom>
        </p:spPr>
      </p:pic>
      <p:sp>
        <p:nvSpPr>
          <p:cNvPr id="2" name="A look inside the box">
            <a:extLst>
              <a:ext uri="{FF2B5EF4-FFF2-40B4-BE49-F238E27FC236}">
                <a16:creationId xmlns:a16="http://schemas.microsoft.com/office/drawing/2014/main" id="{BF72B368-E646-677D-794C-39D9309781EB}"/>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F757E2FA-5D50-D1EE-6A8A-C4BBE4820EB4}"/>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grpSp>
        <p:nvGrpSpPr>
          <p:cNvPr id="1062" name="Group 1061">
            <a:extLst>
              <a:ext uri="{FF2B5EF4-FFF2-40B4-BE49-F238E27FC236}">
                <a16:creationId xmlns:a16="http://schemas.microsoft.com/office/drawing/2014/main" id="{F193BEDD-E101-55B8-1D3A-708B20F9E834}"/>
              </a:ext>
            </a:extLst>
          </p:cNvPr>
          <p:cNvGrpSpPr/>
          <p:nvPr/>
        </p:nvGrpSpPr>
        <p:grpSpPr>
          <a:xfrm>
            <a:off x="1707294" y="2400521"/>
            <a:ext cx="9292534" cy="4457479"/>
            <a:chOff x="4325102" y="2755429"/>
            <a:chExt cx="6053137" cy="2903592"/>
          </a:xfrm>
        </p:grpSpPr>
        <p:sp>
          <p:nvSpPr>
            <p:cNvPr id="26" name="Freeform: Shape 25">
              <a:extLst>
                <a:ext uri="{FF2B5EF4-FFF2-40B4-BE49-F238E27FC236}">
                  <a16:creationId xmlns:a16="http://schemas.microsoft.com/office/drawing/2014/main" id="{18AA1019-20A9-EAD5-FEE1-06833F95089C}"/>
                </a:ext>
              </a:extLst>
            </p:cNvPr>
            <p:cNvSpPr/>
            <p:nvPr/>
          </p:nvSpPr>
          <p:spPr>
            <a:xfrm>
              <a:off x="6094159" y="3490280"/>
              <a:ext cx="1571705" cy="1738356"/>
            </a:xfrm>
            <a:custGeom>
              <a:avLst/>
              <a:gdLst>
                <a:gd name="connsiteX0" fmla="*/ 0 w 1588654"/>
                <a:gd name="connsiteY0" fmla="*/ 1690255 h 1727200"/>
                <a:gd name="connsiteX1" fmla="*/ 110836 w 1588654"/>
                <a:gd name="connsiteY1" fmla="*/ 1653310 h 1727200"/>
                <a:gd name="connsiteX2" fmla="*/ 138545 w 1588654"/>
                <a:gd name="connsiteY2" fmla="*/ 1644073 h 1727200"/>
                <a:gd name="connsiteX3" fmla="*/ 212436 w 1588654"/>
                <a:gd name="connsiteY3" fmla="*/ 1597891 h 1727200"/>
                <a:gd name="connsiteX4" fmla="*/ 277090 w 1588654"/>
                <a:gd name="connsiteY4" fmla="*/ 1560946 h 1727200"/>
                <a:gd name="connsiteX5" fmla="*/ 341745 w 1588654"/>
                <a:gd name="connsiteY5" fmla="*/ 1496291 h 1727200"/>
                <a:gd name="connsiteX6" fmla="*/ 378690 w 1588654"/>
                <a:gd name="connsiteY6" fmla="*/ 1431637 h 1727200"/>
                <a:gd name="connsiteX7" fmla="*/ 406400 w 1588654"/>
                <a:gd name="connsiteY7" fmla="*/ 1385455 h 1727200"/>
                <a:gd name="connsiteX8" fmla="*/ 443345 w 1588654"/>
                <a:gd name="connsiteY8" fmla="*/ 1339273 h 1727200"/>
                <a:gd name="connsiteX9" fmla="*/ 461818 w 1588654"/>
                <a:gd name="connsiteY9" fmla="*/ 1302328 h 1727200"/>
                <a:gd name="connsiteX10" fmla="*/ 489527 w 1588654"/>
                <a:gd name="connsiteY10" fmla="*/ 1256146 h 1727200"/>
                <a:gd name="connsiteX11" fmla="*/ 508000 w 1588654"/>
                <a:gd name="connsiteY11" fmla="*/ 1209964 h 1727200"/>
                <a:gd name="connsiteX12" fmla="*/ 535709 w 1588654"/>
                <a:gd name="connsiteY12" fmla="*/ 1173019 h 1727200"/>
                <a:gd name="connsiteX13" fmla="*/ 554181 w 1588654"/>
                <a:gd name="connsiteY13" fmla="*/ 1136073 h 1727200"/>
                <a:gd name="connsiteX14" fmla="*/ 581890 w 1588654"/>
                <a:gd name="connsiteY14" fmla="*/ 1062182 h 1727200"/>
                <a:gd name="connsiteX15" fmla="*/ 591127 w 1588654"/>
                <a:gd name="connsiteY15" fmla="*/ 1025237 h 1727200"/>
                <a:gd name="connsiteX16" fmla="*/ 600363 w 1588654"/>
                <a:gd name="connsiteY16" fmla="*/ 997528 h 1727200"/>
                <a:gd name="connsiteX17" fmla="*/ 609600 w 1588654"/>
                <a:gd name="connsiteY17" fmla="*/ 960582 h 1727200"/>
                <a:gd name="connsiteX18" fmla="*/ 628072 w 1588654"/>
                <a:gd name="connsiteY18" fmla="*/ 905164 h 1727200"/>
                <a:gd name="connsiteX19" fmla="*/ 646545 w 1588654"/>
                <a:gd name="connsiteY19" fmla="*/ 840510 h 1727200"/>
                <a:gd name="connsiteX20" fmla="*/ 665018 w 1588654"/>
                <a:gd name="connsiteY20" fmla="*/ 812800 h 1727200"/>
                <a:gd name="connsiteX21" fmla="*/ 692727 w 1588654"/>
                <a:gd name="connsiteY21" fmla="*/ 729673 h 1727200"/>
                <a:gd name="connsiteX22" fmla="*/ 729672 w 1588654"/>
                <a:gd name="connsiteY22" fmla="*/ 655782 h 1727200"/>
                <a:gd name="connsiteX23" fmla="*/ 748145 w 1588654"/>
                <a:gd name="connsiteY23" fmla="*/ 609600 h 1727200"/>
                <a:gd name="connsiteX24" fmla="*/ 757381 w 1588654"/>
                <a:gd name="connsiteY24" fmla="*/ 572655 h 1727200"/>
                <a:gd name="connsiteX25" fmla="*/ 775854 w 1588654"/>
                <a:gd name="connsiteY25" fmla="*/ 535710 h 1727200"/>
                <a:gd name="connsiteX26" fmla="*/ 794327 w 1588654"/>
                <a:gd name="connsiteY26" fmla="*/ 452582 h 1727200"/>
                <a:gd name="connsiteX27" fmla="*/ 822036 w 1588654"/>
                <a:gd name="connsiteY27" fmla="*/ 369455 h 1727200"/>
                <a:gd name="connsiteX28" fmla="*/ 840509 w 1588654"/>
                <a:gd name="connsiteY28" fmla="*/ 332510 h 1727200"/>
                <a:gd name="connsiteX29" fmla="*/ 849745 w 1588654"/>
                <a:gd name="connsiteY29" fmla="*/ 295564 h 1727200"/>
                <a:gd name="connsiteX30" fmla="*/ 858981 w 1588654"/>
                <a:gd name="connsiteY30" fmla="*/ 249382 h 1727200"/>
                <a:gd name="connsiteX31" fmla="*/ 877454 w 1588654"/>
                <a:gd name="connsiteY31" fmla="*/ 193964 h 1727200"/>
                <a:gd name="connsiteX32" fmla="*/ 905163 w 1588654"/>
                <a:gd name="connsiteY32" fmla="*/ 92364 h 1727200"/>
                <a:gd name="connsiteX33" fmla="*/ 914400 w 1588654"/>
                <a:gd name="connsiteY33" fmla="*/ 64655 h 1727200"/>
                <a:gd name="connsiteX34" fmla="*/ 960581 w 1588654"/>
                <a:gd name="connsiteY34" fmla="*/ 9237 h 1727200"/>
                <a:gd name="connsiteX35" fmla="*/ 1006763 w 1588654"/>
                <a:gd name="connsiteY35" fmla="*/ 0 h 1727200"/>
                <a:gd name="connsiteX36" fmla="*/ 1071418 w 1588654"/>
                <a:gd name="connsiteY36" fmla="*/ 9237 h 1727200"/>
                <a:gd name="connsiteX37" fmla="*/ 1117600 w 1588654"/>
                <a:gd name="connsiteY37" fmla="*/ 83128 h 1727200"/>
                <a:gd name="connsiteX38" fmla="*/ 1126836 w 1588654"/>
                <a:gd name="connsiteY38" fmla="*/ 129310 h 1727200"/>
                <a:gd name="connsiteX39" fmla="*/ 1145309 w 1588654"/>
                <a:gd name="connsiteY39" fmla="*/ 267855 h 1727200"/>
                <a:gd name="connsiteX40" fmla="*/ 1154545 w 1588654"/>
                <a:gd name="connsiteY40" fmla="*/ 628073 h 1727200"/>
                <a:gd name="connsiteX41" fmla="*/ 1163781 w 1588654"/>
                <a:gd name="connsiteY41" fmla="*/ 905164 h 1727200"/>
                <a:gd name="connsiteX42" fmla="*/ 1182254 w 1588654"/>
                <a:gd name="connsiteY42" fmla="*/ 969819 h 1727200"/>
                <a:gd name="connsiteX43" fmla="*/ 1209963 w 1588654"/>
                <a:gd name="connsiteY43" fmla="*/ 1089891 h 1727200"/>
                <a:gd name="connsiteX44" fmla="*/ 1219200 w 1588654"/>
                <a:gd name="connsiteY44" fmla="*/ 1126837 h 1727200"/>
                <a:gd name="connsiteX45" fmla="*/ 1237672 w 1588654"/>
                <a:gd name="connsiteY45" fmla="*/ 1163782 h 1727200"/>
                <a:gd name="connsiteX46" fmla="*/ 1256145 w 1588654"/>
                <a:gd name="connsiteY46" fmla="*/ 1219200 h 1727200"/>
                <a:gd name="connsiteX47" fmla="*/ 1265381 w 1588654"/>
                <a:gd name="connsiteY47" fmla="*/ 1246910 h 1727200"/>
                <a:gd name="connsiteX48" fmla="*/ 1283854 w 1588654"/>
                <a:gd name="connsiteY48" fmla="*/ 1274619 h 1727200"/>
                <a:gd name="connsiteX49" fmla="*/ 1311563 w 1588654"/>
                <a:gd name="connsiteY49" fmla="*/ 1357746 h 1727200"/>
                <a:gd name="connsiteX50" fmla="*/ 1348509 w 1588654"/>
                <a:gd name="connsiteY50" fmla="*/ 1440873 h 1727200"/>
                <a:gd name="connsiteX51" fmla="*/ 1357745 w 1588654"/>
                <a:gd name="connsiteY51" fmla="*/ 1468582 h 1727200"/>
                <a:gd name="connsiteX52" fmla="*/ 1385454 w 1588654"/>
                <a:gd name="connsiteY52" fmla="*/ 1505528 h 1727200"/>
                <a:gd name="connsiteX53" fmla="*/ 1403927 w 1588654"/>
                <a:gd name="connsiteY53" fmla="*/ 1533237 h 1727200"/>
                <a:gd name="connsiteX54" fmla="*/ 1450109 w 1588654"/>
                <a:gd name="connsiteY54" fmla="*/ 1597891 h 1727200"/>
                <a:gd name="connsiteX55" fmla="*/ 1468581 w 1588654"/>
                <a:gd name="connsiteY55" fmla="*/ 1634837 h 1727200"/>
                <a:gd name="connsiteX56" fmla="*/ 1533236 w 1588654"/>
                <a:gd name="connsiteY56" fmla="*/ 1690255 h 1727200"/>
                <a:gd name="connsiteX57" fmla="*/ 1560945 w 1588654"/>
                <a:gd name="connsiteY57" fmla="*/ 1699491 h 1727200"/>
                <a:gd name="connsiteX58" fmla="*/ 1588654 w 1588654"/>
                <a:gd name="connsiteY58" fmla="*/ 172720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88654" h="1727200">
                  <a:moveTo>
                    <a:pt x="0" y="1690255"/>
                  </a:moveTo>
                  <a:cubicBezTo>
                    <a:pt x="156836" y="1672829"/>
                    <a:pt x="34961" y="1703894"/>
                    <a:pt x="110836" y="1653310"/>
                  </a:cubicBezTo>
                  <a:cubicBezTo>
                    <a:pt x="118937" y="1647909"/>
                    <a:pt x="129837" y="1648427"/>
                    <a:pt x="138545" y="1644073"/>
                  </a:cubicBezTo>
                  <a:cubicBezTo>
                    <a:pt x="208246" y="1609222"/>
                    <a:pt x="161133" y="1627207"/>
                    <a:pt x="212436" y="1597891"/>
                  </a:cubicBezTo>
                  <a:cubicBezTo>
                    <a:pt x="235006" y="1584994"/>
                    <a:pt x="257520" y="1578559"/>
                    <a:pt x="277090" y="1560946"/>
                  </a:cubicBezTo>
                  <a:cubicBezTo>
                    <a:pt x="299745" y="1540557"/>
                    <a:pt x="328114" y="1523552"/>
                    <a:pt x="341745" y="1496291"/>
                  </a:cubicBezTo>
                  <a:cubicBezTo>
                    <a:pt x="373275" y="1433233"/>
                    <a:pt x="346056" y="1483851"/>
                    <a:pt x="378690" y="1431637"/>
                  </a:cubicBezTo>
                  <a:cubicBezTo>
                    <a:pt x="388205" y="1416413"/>
                    <a:pt x="396105" y="1400162"/>
                    <a:pt x="406400" y="1385455"/>
                  </a:cubicBezTo>
                  <a:cubicBezTo>
                    <a:pt x="417705" y="1369305"/>
                    <a:pt x="432410" y="1355676"/>
                    <a:pt x="443345" y="1339273"/>
                  </a:cubicBezTo>
                  <a:cubicBezTo>
                    <a:pt x="450982" y="1327817"/>
                    <a:pt x="455131" y="1314364"/>
                    <a:pt x="461818" y="1302328"/>
                  </a:cubicBezTo>
                  <a:cubicBezTo>
                    <a:pt x="470536" y="1286635"/>
                    <a:pt x="481498" y="1272203"/>
                    <a:pt x="489527" y="1256146"/>
                  </a:cubicBezTo>
                  <a:cubicBezTo>
                    <a:pt x="496942" y="1241317"/>
                    <a:pt x="499948" y="1224457"/>
                    <a:pt x="508000" y="1209964"/>
                  </a:cubicBezTo>
                  <a:cubicBezTo>
                    <a:pt x="515476" y="1196507"/>
                    <a:pt x="527550" y="1186073"/>
                    <a:pt x="535709" y="1173019"/>
                  </a:cubicBezTo>
                  <a:cubicBezTo>
                    <a:pt x="543006" y="1161343"/>
                    <a:pt x="548024" y="1148388"/>
                    <a:pt x="554181" y="1136073"/>
                  </a:cubicBezTo>
                  <a:cubicBezTo>
                    <a:pt x="577608" y="1018947"/>
                    <a:pt x="546216" y="1145421"/>
                    <a:pt x="581890" y="1062182"/>
                  </a:cubicBezTo>
                  <a:cubicBezTo>
                    <a:pt x="586890" y="1050514"/>
                    <a:pt x="587640" y="1037443"/>
                    <a:pt x="591127" y="1025237"/>
                  </a:cubicBezTo>
                  <a:cubicBezTo>
                    <a:pt x="593802" y="1015876"/>
                    <a:pt x="597688" y="1006889"/>
                    <a:pt x="600363" y="997528"/>
                  </a:cubicBezTo>
                  <a:cubicBezTo>
                    <a:pt x="603850" y="985322"/>
                    <a:pt x="605952" y="972741"/>
                    <a:pt x="609600" y="960582"/>
                  </a:cubicBezTo>
                  <a:cubicBezTo>
                    <a:pt x="615195" y="941931"/>
                    <a:pt x="623349" y="924054"/>
                    <a:pt x="628072" y="905164"/>
                  </a:cubicBezTo>
                  <a:cubicBezTo>
                    <a:pt x="631030" y="893332"/>
                    <a:pt x="639922" y="853757"/>
                    <a:pt x="646545" y="840510"/>
                  </a:cubicBezTo>
                  <a:cubicBezTo>
                    <a:pt x="651509" y="830581"/>
                    <a:pt x="658860" y="822037"/>
                    <a:pt x="665018" y="812800"/>
                  </a:cubicBezTo>
                  <a:cubicBezTo>
                    <a:pt x="675048" y="772680"/>
                    <a:pt x="673755" y="770780"/>
                    <a:pt x="692727" y="729673"/>
                  </a:cubicBezTo>
                  <a:cubicBezTo>
                    <a:pt x="704267" y="704670"/>
                    <a:pt x="719445" y="681350"/>
                    <a:pt x="729672" y="655782"/>
                  </a:cubicBezTo>
                  <a:cubicBezTo>
                    <a:pt x="735830" y="640388"/>
                    <a:pt x="742902" y="625329"/>
                    <a:pt x="748145" y="609600"/>
                  </a:cubicBezTo>
                  <a:cubicBezTo>
                    <a:pt x="752159" y="597557"/>
                    <a:pt x="752924" y="584541"/>
                    <a:pt x="757381" y="572655"/>
                  </a:cubicBezTo>
                  <a:cubicBezTo>
                    <a:pt x="762216" y="559763"/>
                    <a:pt x="769696" y="548025"/>
                    <a:pt x="775854" y="535710"/>
                  </a:cubicBezTo>
                  <a:cubicBezTo>
                    <a:pt x="780668" y="511637"/>
                    <a:pt x="786871" y="476815"/>
                    <a:pt x="794327" y="452582"/>
                  </a:cubicBezTo>
                  <a:cubicBezTo>
                    <a:pt x="802917" y="424666"/>
                    <a:pt x="808974" y="395579"/>
                    <a:pt x="822036" y="369455"/>
                  </a:cubicBezTo>
                  <a:lnTo>
                    <a:pt x="840509" y="332510"/>
                  </a:lnTo>
                  <a:cubicBezTo>
                    <a:pt x="843588" y="320195"/>
                    <a:pt x="846991" y="307956"/>
                    <a:pt x="849745" y="295564"/>
                  </a:cubicBezTo>
                  <a:cubicBezTo>
                    <a:pt x="853150" y="280239"/>
                    <a:pt x="854850" y="264528"/>
                    <a:pt x="858981" y="249382"/>
                  </a:cubicBezTo>
                  <a:cubicBezTo>
                    <a:pt x="864104" y="230596"/>
                    <a:pt x="872331" y="212750"/>
                    <a:pt x="877454" y="193964"/>
                  </a:cubicBezTo>
                  <a:cubicBezTo>
                    <a:pt x="916616" y="50371"/>
                    <a:pt x="849344" y="259815"/>
                    <a:pt x="905163" y="92364"/>
                  </a:cubicBezTo>
                  <a:lnTo>
                    <a:pt x="914400" y="64655"/>
                  </a:lnTo>
                  <a:cubicBezTo>
                    <a:pt x="925122" y="32490"/>
                    <a:pt x="921195" y="26742"/>
                    <a:pt x="960581" y="9237"/>
                  </a:cubicBezTo>
                  <a:cubicBezTo>
                    <a:pt x="974927" y="2861"/>
                    <a:pt x="991369" y="3079"/>
                    <a:pt x="1006763" y="0"/>
                  </a:cubicBezTo>
                  <a:cubicBezTo>
                    <a:pt x="1028315" y="3079"/>
                    <a:pt x="1051205" y="1152"/>
                    <a:pt x="1071418" y="9237"/>
                  </a:cubicBezTo>
                  <a:cubicBezTo>
                    <a:pt x="1099584" y="20504"/>
                    <a:pt x="1108577" y="60570"/>
                    <a:pt x="1117600" y="83128"/>
                  </a:cubicBezTo>
                  <a:cubicBezTo>
                    <a:pt x="1120679" y="98522"/>
                    <a:pt x="1124889" y="113732"/>
                    <a:pt x="1126836" y="129310"/>
                  </a:cubicBezTo>
                  <a:cubicBezTo>
                    <a:pt x="1145009" y="274701"/>
                    <a:pt x="1124917" y="186292"/>
                    <a:pt x="1145309" y="267855"/>
                  </a:cubicBezTo>
                  <a:cubicBezTo>
                    <a:pt x="1148388" y="387928"/>
                    <a:pt x="1151065" y="508011"/>
                    <a:pt x="1154545" y="628073"/>
                  </a:cubicBezTo>
                  <a:cubicBezTo>
                    <a:pt x="1157222" y="720449"/>
                    <a:pt x="1156312" y="813051"/>
                    <a:pt x="1163781" y="905164"/>
                  </a:cubicBezTo>
                  <a:cubicBezTo>
                    <a:pt x="1165592" y="927505"/>
                    <a:pt x="1177214" y="947979"/>
                    <a:pt x="1182254" y="969819"/>
                  </a:cubicBezTo>
                  <a:cubicBezTo>
                    <a:pt x="1232404" y="1187138"/>
                    <a:pt x="1141787" y="839921"/>
                    <a:pt x="1209963" y="1089891"/>
                  </a:cubicBezTo>
                  <a:cubicBezTo>
                    <a:pt x="1213303" y="1102138"/>
                    <a:pt x="1214743" y="1114951"/>
                    <a:pt x="1219200" y="1126837"/>
                  </a:cubicBezTo>
                  <a:cubicBezTo>
                    <a:pt x="1224034" y="1139729"/>
                    <a:pt x="1232559" y="1150998"/>
                    <a:pt x="1237672" y="1163782"/>
                  </a:cubicBezTo>
                  <a:cubicBezTo>
                    <a:pt x="1244904" y="1181861"/>
                    <a:pt x="1249987" y="1200727"/>
                    <a:pt x="1256145" y="1219200"/>
                  </a:cubicBezTo>
                  <a:cubicBezTo>
                    <a:pt x="1259224" y="1228437"/>
                    <a:pt x="1259980" y="1238809"/>
                    <a:pt x="1265381" y="1246910"/>
                  </a:cubicBezTo>
                  <a:lnTo>
                    <a:pt x="1283854" y="1274619"/>
                  </a:lnTo>
                  <a:cubicBezTo>
                    <a:pt x="1300661" y="1341849"/>
                    <a:pt x="1283739" y="1281231"/>
                    <a:pt x="1311563" y="1357746"/>
                  </a:cubicBezTo>
                  <a:cubicBezTo>
                    <a:pt x="1337943" y="1430290"/>
                    <a:pt x="1316728" y="1393203"/>
                    <a:pt x="1348509" y="1440873"/>
                  </a:cubicBezTo>
                  <a:cubicBezTo>
                    <a:pt x="1351588" y="1450109"/>
                    <a:pt x="1352915" y="1460129"/>
                    <a:pt x="1357745" y="1468582"/>
                  </a:cubicBezTo>
                  <a:cubicBezTo>
                    <a:pt x="1365382" y="1481948"/>
                    <a:pt x="1376506" y="1493001"/>
                    <a:pt x="1385454" y="1505528"/>
                  </a:cubicBezTo>
                  <a:cubicBezTo>
                    <a:pt x="1391906" y="1514561"/>
                    <a:pt x="1397769" y="1524001"/>
                    <a:pt x="1403927" y="1533237"/>
                  </a:cubicBezTo>
                  <a:cubicBezTo>
                    <a:pt x="1423571" y="1592171"/>
                    <a:pt x="1397512" y="1527762"/>
                    <a:pt x="1450109" y="1597891"/>
                  </a:cubicBezTo>
                  <a:cubicBezTo>
                    <a:pt x="1458370" y="1608906"/>
                    <a:pt x="1460578" y="1623633"/>
                    <a:pt x="1468581" y="1634837"/>
                  </a:cubicBezTo>
                  <a:cubicBezTo>
                    <a:pt x="1479876" y="1650651"/>
                    <a:pt x="1518013" y="1681556"/>
                    <a:pt x="1533236" y="1690255"/>
                  </a:cubicBezTo>
                  <a:cubicBezTo>
                    <a:pt x="1541689" y="1695085"/>
                    <a:pt x="1551709" y="1696412"/>
                    <a:pt x="1560945" y="1699491"/>
                  </a:cubicBezTo>
                  <a:lnTo>
                    <a:pt x="1588654" y="1727200"/>
                  </a:lnTo>
                </a:path>
              </a:pathLst>
            </a:cu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4">
              <a:extLst>
                <a:ext uri="{FF2B5EF4-FFF2-40B4-BE49-F238E27FC236}">
                  <a16:creationId xmlns:a16="http://schemas.microsoft.com/office/drawing/2014/main" id="{4E3582C7-D3CD-8073-B203-84E0BEE5BA7D}"/>
                </a:ext>
              </a:extLst>
            </p:cNvPr>
            <p:cNvSpPr>
              <a:spLocks noChangeArrowheads="1"/>
            </p:cNvSpPr>
            <p:nvPr/>
          </p:nvSpPr>
          <p:spPr bwMode="auto">
            <a:xfrm>
              <a:off x="4828339" y="2755429"/>
              <a:ext cx="5549900" cy="24638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0" name="Line 7">
              <a:extLst>
                <a:ext uri="{FF2B5EF4-FFF2-40B4-BE49-F238E27FC236}">
                  <a16:creationId xmlns:a16="http://schemas.microsoft.com/office/drawing/2014/main" id="{D71EA928-5059-7659-58BC-4B61D65B6FB1}"/>
                </a:ext>
              </a:extLst>
            </p:cNvPr>
            <p:cNvSpPr>
              <a:spLocks noChangeShapeType="1"/>
            </p:cNvSpPr>
            <p:nvPr/>
          </p:nvSpPr>
          <p:spPr bwMode="auto">
            <a:xfrm>
              <a:off x="7024394" y="3145904"/>
              <a:ext cx="622322"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0">
              <a:extLst>
                <a:ext uri="{FF2B5EF4-FFF2-40B4-BE49-F238E27FC236}">
                  <a16:creationId xmlns:a16="http://schemas.microsoft.com/office/drawing/2014/main" id="{9DED42DD-9384-73E6-EA0F-EF0BED85EA33}"/>
                </a:ext>
              </a:extLst>
            </p:cNvPr>
            <p:cNvSpPr>
              <a:spLocks noChangeArrowheads="1"/>
            </p:cNvSpPr>
            <p:nvPr/>
          </p:nvSpPr>
          <p:spPr bwMode="auto">
            <a:xfrm>
              <a:off x="6755099" y="3157010"/>
              <a:ext cx="73417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mn-lt"/>
                </a:rPr>
                <a:t>495 nm</a:t>
              </a:r>
            </a:p>
          </p:txBody>
        </p:sp>
        <p:sp>
          <p:nvSpPr>
            <p:cNvPr id="15" name="Rectangle 12">
              <a:extLst>
                <a:ext uri="{FF2B5EF4-FFF2-40B4-BE49-F238E27FC236}">
                  <a16:creationId xmlns:a16="http://schemas.microsoft.com/office/drawing/2014/main" id="{CE461F7A-3E79-B25C-804D-204BF25FB852}"/>
                </a:ext>
              </a:extLst>
            </p:cNvPr>
            <p:cNvSpPr>
              <a:spLocks noChangeArrowheads="1"/>
            </p:cNvSpPr>
            <p:nvPr/>
          </p:nvSpPr>
          <p:spPr bwMode="auto">
            <a:xfrm>
              <a:off x="6626515" y="2792429"/>
              <a:ext cx="1680461"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mn-lt"/>
                </a:rPr>
                <a:t>Stokes Shift is 24 nm</a:t>
              </a:r>
            </a:p>
          </p:txBody>
        </p:sp>
        <p:sp>
          <p:nvSpPr>
            <p:cNvPr id="16" name="Rectangle 13">
              <a:extLst>
                <a:ext uri="{FF2B5EF4-FFF2-40B4-BE49-F238E27FC236}">
                  <a16:creationId xmlns:a16="http://schemas.microsoft.com/office/drawing/2014/main" id="{4C0E3A15-4F6C-7ECE-A745-5396323E9C13}"/>
                </a:ext>
              </a:extLst>
            </p:cNvPr>
            <p:cNvSpPr>
              <a:spLocks noChangeArrowheads="1"/>
            </p:cNvSpPr>
            <p:nvPr/>
          </p:nvSpPr>
          <p:spPr bwMode="auto">
            <a:xfrm>
              <a:off x="5077577" y="2861792"/>
              <a:ext cx="2183176" cy="7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mn-lt"/>
                </a:rPr>
                <a:t>FITC</a:t>
              </a:r>
            </a:p>
            <a:p>
              <a:pPr>
                <a:spcBef>
                  <a:spcPct val="0"/>
                </a:spcBef>
                <a:buFontTx/>
                <a:buNone/>
              </a:pPr>
              <a:r>
                <a:rPr lang="en-US" altLang="en-US" sz="1400" dirty="0">
                  <a:latin typeface="+mn-lt"/>
                </a:rPr>
                <a:t>(Fluorescein-5-isothiocyanate)</a:t>
              </a:r>
            </a:p>
          </p:txBody>
        </p:sp>
        <p:sp>
          <p:nvSpPr>
            <p:cNvPr id="17" name="Rectangle 14">
              <a:extLst>
                <a:ext uri="{FF2B5EF4-FFF2-40B4-BE49-F238E27FC236}">
                  <a16:creationId xmlns:a16="http://schemas.microsoft.com/office/drawing/2014/main" id="{E82DCE93-7F7F-384A-7EE1-76637A9DEC0E}"/>
                </a:ext>
              </a:extLst>
            </p:cNvPr>
            <p:cNvSpPr>
              <a:spLocks noChangeArrowheads="1"/>
            </p:cNvSpPr>
            <p:nvPr/>
          </p:nvSpPr>
          <p:spPr bwMode="auto">
            <a:xfrm rot="-5400000">
              <a:off x="3321008" y="3792861"/>
              <a:ext cx="2371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mn-lt"/>
                </a:rPr>
                <a:t>Fluorescence Intensity</a:t>
              </a:r>
            </a:p>
          </p:txBody>
        </p:sp>
        <p:sp>
          <p:nvSpPr>
            <p:cNvPr id="18" name="Rectangle 15">
              <a:extLst>
                <a:ext uri="{FF2B5EF4-FFF2-40B4-BE49-F238E27FC236}">
                  <a16:creationId xmlns:a16="http://schemas.microsoft.com/office/drawing/2014/main" id="{033D0FF8-45B5-03AD-4DDA-8776D196862C}"/>
                </a:ext>
              </a:extLst>
            </p:cNvPr>
            <p:cNvSpPr>
              <a:spLocks noChangeArrowheads="1"/>
            </p:cNvSpPr>
            <p:nvPr/>
          </p:nvSpPr>
          <p:spPr bwMode="auto">
            <a:xfrm>
              <a:off x="6839702" y="5292254"/>
              <a:ext cx="1298498"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mn-lt"/>
                </a:rPr>
                <a:t>Wavelength</a:t>
              </a:r>
            </a:p>
          </p:txBody>
        </p:sp>
        <p:cxnSp>
          <p:nvCxnSpPr>
            <p:cNvPr id="20" name="Straight Connector 19">
              <a:extLst>
                <a:ext uri="{FF2B5EF4-FFF2-40B4-BE49-F238E27FC236}">
                  <a16:creationId xmlns:a16="http://schemas.microsoft.com/office/drawing/2014/main" id="{6A651B68-5D2B-7084-C803-B43F9E228EE0}"/>
                </a:ext>
              </a:extLst>
            </p:cNvPr>
            <p:cNvCxnSpPr/>
            <p:nvPr/>
          </p:nvCxnSpPr>
          <p:spPr>
            <a:xfrm>
              <a:off x="4919573" y="2891472"/>
              <a:ext cx="0" cy="232706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C50E3F7B-3E71-CC86-6893-87D55E9B7C5F}"/>
                </a:ext>
              </a:extLst>
            </p:cNvPr>
            <p:cNvSpPr/>
            <p:nvPr/>
          </p:nvSpPr>
          <p:spPr>
            <a:xfrm>
              <a:off x="6934103" y="3404720"/>
              <a:ext cx="1089897" cy="1813211"/>
            </a:xfrm>
            <a:custGeom>
              <a:avLst/>
              <a:gdLst>
                <a:gd name="connsiteX0" fmla="*/ 0 w 1055454"/>
                <a:gd name="connsiteY0" fmla="*/ 1773382 h 1773382"/>
                <a:gd name="connsiteX1" fmla="*/ 64655 w 1055454"/>
                <a:gd name="connsiteY1" fmla="*/ 1764145 h 1773382"/>
                <a:gd name="connsiteX2" fmla="*/ 175491 w 1055454"/>
                <a:gd name="connsiteY2" fmla="*/ 1671782 h 1773382"/>
                <a:gd name="connsiteX3" fmla="*/ 212437 w 1055454"/>
                <a:gd name="connsiteY3" fmla="*/ 1616364 h 1773382"/>
                <a:gd name="connsiteX4" fmla="*/ 249382 w 1055454"/>
                <a:gd name="connsiteY4" fmla="*/ 1542473 h 1773382"/>
                <a:gd name="connsiteX5" fmla="*/ 258619 w 1055454"/>
                <a:gd name="connsiteY5" fmla="*/ 1514764 h 1773382"/>
                <a:gd name="connsiteX6" fmla="*/ 267855 w 1055454"/>
                <a:gd name="connsiteY6" fmla="*/ 1477818 h 1773382"/>
                <a:gd name="connsiteX7" fmla="*/ 286328 w 1055454"/>
                <a:gd name="connsiteY7" fmla="*/ 1431636 h 1773382"/>
                <a:gd name="connsiteX8" fmla="*/ 304800 w 1055454"/>
                <a:gd name="connsiteY8" fmla="*/ 1357745 h 1773382"/>
                <a:gd name="connsiteX9" fmla="*/ 314037 w 1055454"/>
                <a:gd name="connsiteY9" fmla="*/ 1320800 h 1773382"/>
                <a:gd name="connsiteX10" fmla="*/ 332509 w 1055454"/>
                <a:gd name="connsiteY10" fmla="*/ 1283854 h 1773382"/>
                <a:gd name="connsiteX11" fmla="*/ 341746 w 1055454"/>
                <a:gd name="connsiteY11" fmla="*/ 1228436 h 1773382"/>
                <a:gd name="connsiteX12" fmla="*/ 360219 w 1055454"/>
                <a:gd name="connsiteY12" fmla="*/ 1200727 h 1773382"/>
                <a:gd name="connsiteX13" fmla="*/ 369455 w 1055454"/>
                <a:gd name="connsiteY13" fmla="*/ 1136073 h 1773382"/>
                <a:gd name="connsiteX14" fmla="*/ 378691 w 1055454"/>
                <a:gd name="connsiteY14" fmla="*/ 1080654 h 1773382"/>
                <a:gd name="connsiteX15" fmla="*/ 387928 w 1055454"/>
                <a:gd name="connsiteY15" fmla="*/ 1052945 h 1773382"/>
                <a:gd name="connsiteX16" fmla="*/ 397164 w 1055454"/>
                <a:gd name="connsiteY16" fmla="*/ 1016000 h 1773382"/>
                <a:gd name="connsiteX17" fmla="*/ 415637 w 1055454"/>
                <a:gd name="connsiteY17" fmla="*/ 923636 h 1773382"/>
                <a:gd name="connsiteX18" fmla="*/ 424873 w 1055454"/>
                <a:gd name="connsiteY18" fmla="*/ 849745 h 1773382"/>
                <a:gd name="connsiteX19" fmla="*/ 434109 w 1055454"/>
                <a:gd name="connsiteY19" fmla="*/ 803564 h 1773382"/>
                <a:gd name="connsiteX20" fmla="*/ 443346 w 1055454"/>
                <a:gd name="connsiteY20" fmla="*/ 729673 h 1773382"/>
                <a:gd name="connsiteX21" fmla="*/ 461819 w 1055454"/>
                <a:gd name="connsiteY21" fmla="*/ 674254 h 1773382"/>
                <a:gd name="connsiteX22" fmla="*/ 471055 w 1055454"/>
                <a:gd name="connsiteY22" fmla="*/ 609600 h 1773382"/>
                <a:gd name="connsiteX23" fmla="*/ 498764 w 1055454"/>
                <a:gd name="connsiteY23" fmla="*/ 461818 h 1773382"/>
                <a:gd name="connsiteX24" fmla="*/ 517237 w 1055454"/>
                <a:gd name="connsiteY24" fmla="*/ 314036 h 1773382"/>
                <a:gd name="connsiteX25" fmla="*/ 535709 w 1055454"/>
                <a:gd name="connsiteY25" fmla="*/ 240145 h 1773382"/>
                <a:gd name="connsiteX26" fmla="*/ 563419 w 1055454"/>
                <a:gd name="connsiteY26" fmla="*/ 147782 h 1773382"/>
                <a:gd name="connsiteX27" fmla="*/ 572655 w 1055454"/>
                <a:gd name="connsiteY27" fmla="*/ 120073 h 1773382"/>
                <a:gd name="connsiteX28" fmla="*/ 591128 w 1055454"/>
                <a:gd name="connsiteY28" fmla="*/ 92364 h 1773382"/>
                <a:gd name="connsiteX29" fmla="*/ 600364 w 1055454"/>
                <a:gd name="connsiteY29" fmla="*/ 64654 h 1773382"/>
                <a:gd name="connsiteX30" fmla="*/ 655782 w 1055454"/>
                <a:gd name="connsiteY30" fmla="*/ 0 h 1773382"/>
                <a:gd name="connsiteX31" fmla="*/ 692728 w 1055454"/>
                <a:gd name="connsiteY31" fmla="*/ 9236 h 1773382"/>
                <a:gd name="connsiteX32" fmla="*/ 701964 w 1055454"/>
                <a:gd name="connsiteY32" fmla="*/ 36945 h 1773382"/>
                <a:gd name="connsiteX33" fmla="*/ 720437 w 1055454"/>
                <a:gd name="connsiteY33" fmla="*/ 120073 h 1773382"/>
                <a:gd name="connsiteX34" fmla="*/ 729673 w 1055454"/>
                <a:gd name="connsiteY34" fmla="*/ 286327 h 1773382"/>
                <a:gd name="connsiteX35" fmla="*/ 748146 w 1055454"/>
                <a:gd name="connsiteY35" fmla="*/ 461818 h 1773382"/>
                <a:gd name="connsiteX36" fmla="*/ 757382 w 1055454"/>
                <a:gd name="connsiteY36" fmla="*/ 803564 h 1773382"/>
                <a:gd name="connsiteX37" fmla="*/ 785091 w 1055454"/>
                <a:gd name="connsiteY37" fmla="*/ 1025236 h 1773382"/>
                <a:gd name="connsiteX38" fmla="*/ 794328 w 1055454"/>
                <a:gd name="connsiteY38" fmla="*/ 1228436 h 1773382"/>
                <a:gd name="connsiteX39" fmla="*/ 803564 w 1055454"/>
                <a:gd name="connsiteY39" fmla="*/ 1256145 h 1773382"/>
                <a:gd name="connsiteX40" fmla="*/ 822037 w 1055454"/>
                <a:gd name="connsiteY40" fmla="*/ 1330036 h 1773382"/>
                <a:gd name="connsiteX41" fmla="*/ 840509 w 1055454"/>
                <a:gd name="connsiteY41" fmla="*/ 1459345 h 1773382"/>
                <a:gd name="connsiteX42" fmla="*/ 868219 w 1055454"/>
                <a:gd name="connsiteY42" fmla="*/ 1524000 h 1773382"/>
                <a:gd name="connsiteX43" fmla="*/ 886691 w 1055454"/>
                <a:gd name="connsiteY43" fmla="*/ 1588654 h 1773382"/>
                <a:gd name="connsiteX44" fmla="*/ 895928 w 1055454"/>
                <a:gd name="connsiteY44" fmla="*/ 1625600 h 1773382"/>
                <a:gd name="connsiteX45" fmla="*/ 923637 w 1055454"/>
                <a:gd name="connsiteY45" fmla="*/ 1662545 h 1773382"/>
                <a:gd name="connsiteX46" fmla="*/ 942109 w 1055454"/>
                <a:gd name="connsiteY46" fmla="*/ 1690254 h 1773382"/>
                <a:gd name="connsiteX47" fmla="*/ 997528 w 1055454"/>
                <a:gd name="connsiteY47" fmla="*/ 1736436 h 1773382"/>
                <a:gd name="connsiteX48" fmla="*/ 1016000 w 1055454"/>
                <a:gd name="connsiteY48" fmla="*/ 1764145 h 1773382"/>
                <a:gd name="connsiteX49" fmla="*/ 1052946 w 1055454"/>
                <a:gd name="connsiteY49" fmla="*/ 1773382 h 1773382"/>
                <a:gd name="connsiteX50" fmla="*/ 969819 w 1055454"/>
                <a:gd name="connsiteY50" fmla="*/ 1764145 h 1773382"/>
                <a:gd name="connsiteX51" fmla="*/ 932873 w 1055454"/>
                <a:gd name="connsiteY51" fmla="*/ 1754909 h 17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55454" h="1773382">
                  <a:moveTo>
                    <a:pt x="0" y="1773382"/>
                  </a:moveTo>
                  <a:cubicBezTo>
                    <a:pt x="21552" y="1770303"/>
                    <a:pt x="45183" y="1773881"/>
                    <a:pt x="64655" y="1764145"/>
                  </a:cubicBezTo>
                  <a:cubicBezTo>
                    <a:pt x="73725" y="1759610"/>
                    <a:pt x="154354" y="1698958"/>
                    <a:pt x="175491" y="1671782"/>
                  </a:cubicBezTo>
                  <a:cubicBezTo>
                    <a:pt x="189121" y="1654257"/>
                    <a:pt x="202508" y="1636222"/>
                    <a:pt x="212437" y="1616364"/>
                  </a:cubicBezTo>
                  <a:cubicBezTo>
                    <a:pt x="224752" y="1591734"/>
                    <a:pt x="240673" y="1568597"/>
                    <a:pt x="249382" y="1542473"/>
                  </a:cubicBezTo>
                  <a:cubicBezTo>
                    <a:pt x="252461" y="1533237"/>
                    <a:pt x="255944" y="1524125"/>
                    <a:pt x="258619" y="1514764"/>
                  </a:cubicBezTo>
                  <a:cubicBezTo>
                    <a:pt x="262106" y="1502558"/>
                    <a:pt x="263841" y="1489861"/>
                    <a:pt x="267855" y="1477818"/>
                  </a:cubicBezTo>
                  <a:cubicBezTo>
                    <a:pt x="273098" y="1462089"/>
                    <a:pt x="281452" y="1447483"/>
                    <a:pt x="286328" y="1431636"/>
                  </a:cubicBezTo>
                  <a:cubicBezTo>
                    <a:pt x="293794" y="1407370"/>
                    <a:pt x="298642" y="1382375"/>
                    <a:pt x="304800" y="1357745"/>
                  </a:cubicBezTo>
                  <a:cubicBezTo>
                    <a:pt x="307879" y="1345430"/>
                    <a:pt x="308360" y="1332154"/>
                    <a:pt x="314037" y="1320800"/>
                  </a:cubicBezTo>
                  <a:lnTo>
                    <a:pt x="332509" y="1283854"/>
                  </a:lnTo>
                  <a:cubicBezTo>
                    <a:pt x="335588" y="1265381"/>
                    <a:pt x="335824" y="1246202"/>
                    <a:pt x="341746" y="1228436"/>
                  </a:cubicBezTo>
                  <a:cubicBezTo>
                    <a:pt x="345256" y="1217905"/>
                    <a:pt x="357029" y="1211360"/>
                    <a:pt x="360219" y="1200727"/>
                  </a:cubicBezTo>
                  <a:cubicBezTo>
                    <a:pt x="366475" y="1179875"/>
                    <a:pt x="366145" y="1157590"/>
                    <a:pt x="369455" y="1136073"/>
                  </a:cubicBezTo>
                  <a:cubicBezTo>
                    <a:pt x="372303" y="1117563"/>
                    <a:pt x="374628" y="1098936"/>
                    <a:pt x="378691" y="1080654"/>
                  </a:cubicBezTo>
                  <a:cubicBezTo>
                    <a:pt x="380803" y="1071150"/>
                    <a:pt x="385253" y="1062306"/>
                    <a:pt x="387928" y="1052945"/>
                  </a:cubicBezTo>
                  <a:cubicBezTo>
                    <a:pt x="391415" y="1040739"/>
                    <a:pt x="394675" y="1028447"/>
                    <a:pt x="397164" y="1016000"/>
                  </a:cubicBezTo>
                  <a:cubicBezTo>
                    <a:pt x="419806" y="902786"/>
                    <a:pt x="394185" y="1009439"/>
                    <a:pt x="415637" y="923636"/>
                  </a:cubicBezTo>
                  <a:cubicBezTo>
                    <a:pt x="418716" y="899006"/>
                    <a:pt x="421099" y="874278"/>
                    <a:pt x="424873" y="849745"/>
                  </a:cubicBezTo>
                  <a:cubicBezTo>
                    <a:pt x="427260" y="834229"/>
                    <a:pt x="431722" y="819080"/>
                    <a:pt x="434109" y="803564"/>
                  </a:cubicBezTo>
                  <a:cubicBezTo>
                    <a:pt x="437883" y="779031"/>
                    <a:pt x="438145" y="753944"/>
                    <a:pt x="443346" y="729673"/>
                  </a:cubicBezTo>
                  <a:cubicBezTo>
                    <a:pt x="447426" y="710633"/>
                    <a:pt x="461819" y="674254"/>
                    <a:pt x="461819" y="674254"/>
                  </a:cubicBezTo>
                  <a:cubicBezTo>
                    <a:pt x="464898" y="652703"/>
                    <a:pt x="467272" y="631039"/>
                    <a:pt x="471055" y="609600"/>
                  </a:cubicBezTo>
                  <a:cubicBezTo>
                    <a:pt x="482752" y="543316"/>
                    <a:pt x="490599" y="521698"/>
                    <a:pt x="498764" y="461818"/>
                  </a:cubicBezTo>
                  <a:cubicBezTo>
                    <a:pt x="505472" y="412629"/>
                    <a:pt x="505197" y="362198"/>
                    <a:pt x="517237" y="314036"/>
                  </a:cubicBezTo>
                  <a:cubicBezTo>
                    <a:pt x="523394" y="289406"/>
                    <a:pt x="530730" y="265040"/>
                    <a:pt x="535709" y="240145"/>
                  </a:cubicBezTo>
                  <a:cubicBezTo>
                    <a:pt x="549842" y="169485"/>
                    <a:pt x="537379" y="217222"/>
                    <a:pt x="563419" y="147782"/>
                  </a:cubicBezTo>
                  <a:cubicBezTo>
                    <a:pt x="566837" y="138666"/>
                    <a:pt x="568301" y="128781"/>
                    <a:pt x="572655" y="120073"/>
                  </a:cubicBezTo>
                  <a:cubicBezTo>
                    <a:pt x="577619" y="110144"/>
                    <a:pt x="584970" y="101600"/>
                    <a:pt x="591128" y="92364"/>
                  </a:cubicBezTo>
                  <a:cubicBezTo>
                    <a:pt x="594207" y="83127"/>
                    <a:pt x="595534" y="73107"/>
                    <a:pt x="600364" y="64654"/>
                  </a:cubicBezTo>
                  <a:cubicBezTo>
                    <a:pt x="616161" y="37009"/>
                    <a:pt x="633946" y="21836"/>
                    <a:pt x="655782" y="0"/>
                  </a:cubicBezTo>
                  <a:cubicBezTo>
                    <a:pt x="668097" y="3079"/>
                    <a:pt x="682815" y="1306"/>
                    <a:pt x="692728" y="9236"/>
                  </a:cubicBezTo>
                  <a:cubicBezTo>
                    <a:pt x="700331" y="15318"/>
                    <a:pt x="699289" y="27584"/>
                    <a:pt x="701964" y="36945"/>
                  </a:cubicBezTo>
                  <a:cubicBezTo>
                    <a:pt x="710658" y="67374"/>
                    <a:pt x="714089" y="88337"/>
                    <a:pt x="720437" y="120073"/>
                  </a:cubicBezTo>
                  <a:cubicBezTo>
                    <a:pt x="723516" y="175491"/>
                    <a:pt x="726414" y="230919"/>
                    <a:pt x="729673" y="286327"/>
                  </a:cubicBezTo>
                  <a:cubicBezTo>
                    <a:pt x="738813" y="441717"/>
                    <a:pt x="723439" y="387701"/>
                    <a:pt x="748146" y="461818"/>
                  </a:cubicBezTo>
                  <a:cubicBezTo>
                    <a:pt x="751225" y="575733"/>
                    <a:pt x="753241" y="689682"/>
                    <a:pt x="757382" y="803564"/>
                  </a:cubicBezTo>
                  <a:cubicBezTo>
                    <a:pt x="763698" y="977256"/>
                    <a:pt x="750471" y="921374"/>
                    <a:pt x="785091" y="1025236"/>
                  </a:cubicBezTo>
                  <a:cubicBezTo>
                    <a:pt x="788170" y="1092969"/>
                    <a:pt x="788921" y="1160849"/>
                    <a:pt x="794328" y="1228436"/>
                  </a:cubicBezTo>
                  <a:cubicBezTo>
                    <a:pt x="795104" y="1238141"/>
                    <a:pt x="801002" y="1246752"/>
                    <a:pt x="803564" y="1256145"/>
                  </a:cubicBezTo>
                  <a:cubicBezTo>
                    <a:pt x="810244" y="1280639"/>
                    <a:pt x="815879" y="1305406"/>
                    <a:pt x="822037" y="1330036"/>
                  </a:cubicBezTo>
                  <a:cubicBezTo>
                    <a:pt x="827783" y="1381756"/>
                    <a:pt x="828746" y="1412296"/>
                    <a:pt x="840509" y="1459345"/>
                  </a:cubicBezTo>
                  <a:cubicBezTo>
                    <a:pt x="852911" y="1508952"/>
                    <a:pt x="847074" y="1465851"/>
                    <a:pt x="868219" y="1524000"/>
                  </a:cubicBezTo>
                  <a:cubicBezTo>
                    <a:pt x="875879" y="1545064"/>
                    <a:pt x="880794" y="1567030"/>
                    <a:pt x="886691" y="1588654"/>
                  </a:cubicBezTo>
                  <a:cubicBezTo>
                    <a:pt x="890031" y="1600901"/>
                    <a:pt x="890251" y="1614246"/>
                    <a:pt x="895928" y="1625600"/>
                  </a:cubicBezTo>
                  <a:cubicBezTo>
                    <a:pt x="902812" y="1639369"/>
                    <a:pt x="914690" y="1650019"/>
                    <a:pt x="923637" y="1662545"/>
                  </a:cubicBezTo>
                  <a:cubicBezTo>
                    <a:pt x="930089" y="1671578"/>
                    <a:pt x="935003" y="1681726"/>
                    <a:pt x="942109" y="1690254"/>
                  </a:cubicBezTo>
                  <a:cubicBezTo>
                    <a:pt x="964334" y="1716924"/>
                    <a:pt x="970282" y="1718273"/>
                    <a:pt x="997528" y="1736436"/>
                  </a:cubicBezTo>
                  <a:cubicBezTo>
                    <a:pt x="1003685" y="1745672"/>
                    <a:pt x="1006764" y="1757987"/>
                    <a:pt x="1016000" y="1764145"/>
                  </a:cubicBezTo>
                  <a:cubicBezTo>
                    <a:pt x="1026562" y="1771187"/>
                    <a:pt x="1065640" y="1773382"/>
                    <a:pt x="1052946" y="1773382"/>
                  </a:cubicBezTo>
                  <a:cubicBezTo>
                    <a:pt x="1025066" y="1773382"/>
                    <a:pt x="997528" y="1767224"/>
                    <a:pt x="969819" y="1764145"/>
                  </a:cubicBezTo>
                  <a:lnTo>
                    <a:pt x="932873" y="1754909"/>
                  </a:ln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3">
              <a:extLst>
                <a:ext uri="{FF2B5EF4-FFF2-40B4-BE49-F238E27FC236}">
                  <a16:creationId xmlns:a16="http://schemas.microsoft.com/office/drawing/2014/main" id="{E9FD6BDE-98C1-BE61-825E-343DE4F153C1}"/>
                </a:ext>
              </a:extLst>
            </p:cNvPr>
            <p:cNvSpPr>
              <a:spLocks noChangeArrowheads="1"/>
            </p:cNvSpPr>
            <p:nvPr/>
          </p:nvSpPr>
          <p:spPr bwMode="auto">
            <a:xfrm>
              <a:off x="7973515" y="4659819"/>
              <a:ext cx="1144584" cy="459100"/>
            </a:xfrm>
            <a:prstGeom prst="rect">
              <a:avLst/>
            </a:prstGeom>
            <a:noFill/>
            <a:ln>
              <a:noFill/>
            </a:ln>
            <a:effec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latin typeface="+mn-lt"/>
                </a:rPr>
                <a:t>Emission spectrum</a:t>
              </a:r>
            </a:p>
          </p:txBody>
        </p:sp>
        <p:sp>
          <p:nvSpPr>
            <p:cNvPr id="11" name="Line 8">
              <a:extLst>
                <a:ext uri="{FF2B5EF4-FFF2-40B4-BE49-F238E27FC236}">
                  <a16:creationId xmlns:a16="http://schemas.microsoft.com/office/drawing/2014/main" id="{A8CF1869-26CC-CAE0-1CF5-2A6F1B54C1EE}"/>
                </a:ext>
              </a:extLst>
            </p:cNvPr>
            <p:cNvSpPr>
              <a:spLocks noChangeShapeType="1"/>
            </p:cNvSpPr>
            <p:nvPr/>
          </p:nvSpPr>
          <p:spPr bwMode="auto">
            <a:xfrm>
              <a:off x="7079404" y="3461997"/>
              <a:ext cx="0" cy="169227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9">
              <a:extLst>
                <a:ext uri="{FF2B5EF4-FFF2-40B4-BE49-F238E27FC236}">
                  <a16:creationId xmlns:a16="http://schemas.microsoft.com/office/drawing/2014/main" id="{DBA7BA76-09A4-FA9C-1BCF-C07570D06F3A}"/>
                </a:ext>
              </a:extLst>
            </p:cNvPr>
            <p:cNvSpPr>
              <a:spLocks noChangeShapeType="1"/>
            </p:cNvSpPr>
            <p:nvPr/>
          </p:nvSpPr>
          <p:spPr bwMode="auto">
            <a:xfrm>
              <a:off x="7601212" y="3461997"/>
              <a:ext cx="0" cy="17208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1">
              <a:extLst>
                <a:ext uri="{FF2B5EF4-FFF2-40B4-BE49-F238E27FC236}">
                  <a16:creationId xmlns:a16="http://schemas.microsoft.com/office/drawing/2014/main" id="{BDE526AA-0196-44EF-4AC6-E0B4AF9240CE}"/>
                </a:ext>
              </a:extLst>
            </p:cNvPr>
            <p:cNvSpPr>
              <a:spLocks noChangeArrowheads="1"/>
            </p:cNvSpPr>
            <p:nvPr/>
          </p:nvSpPr>
          <p:spPr bwMode="auto">
            <a:xfrm>
              <a:off x="7399214" y="3155316"/>
              <a:ext cx="73417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mn-lt"/>
                </a:rPr>
                <a:t>519 nm</a:t>
              </a:r>
            </a:p>
          </p:txBody>
        </p:sp>
        <p:sp>
          <p:nvSpPr>
            <p:cNvPr id="29" name="Rectangle 13">
              <a:extLst>
                <a:ext uri="{FF2B5EF4-FFF2-40B4-BE49-F238E27FC236}">
                  <a16:creationId xmlns:a16="http://schemas.microsoft.com/office/drawing/2014/main" id="{6687BAF8-FAD6-2520-0E88-1C623044D935}"/>
                </a:ext>
              </a:extLst>
            </p:cNvPr>
            <p:cNvSpPr>
              <a:spLocks noChangeArrowheads="1"/>
            </p:cNvSpPr>
            <p:nvPr/>
          </p:nvSpPr>
          <p:spPr bwMode="auto">
            <a:xfrm>
              <a:off x="5499695" y="4681459"/>
              <a:ext cx="1144584" cy="459100"/>
            </a:xfrm>
            <a:prstGeom prst="rect">
              <a:avLst/>
            </a:prstGeom>
            <a:noFill/>
            <a:ln>
              <a:noFill/>
            </a:ln>
            <a:effec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latin typeface="+mn-lt"/>
                </a:rPr>
                <a:t>Excitation spectrum</a:t>
              </a:r>
            </a:p>
          </p:txBody>
        </p:sp>
        <p:cxnSp>
          <p:nvCxnSpPr>
            <p:cNvPr id="22" name="Straight Connector 21">
              <a:extLst>
                <a:ext uri="{FF2B5EF4-FFF2-40B4-BE49-F238E27FC236}">
                  <a16:creationId xmlns:a16="http://schemas.microsoft.com/office/drawing/2014/main" id="{CE7BD4D8-2B35-77F9-26A8-998EC494675A}"/>
                </a:ext>
              </a:extLst>
            </p:cNvPr>
            <p:cNvCxnSpPr>
              <a:cxnSpLocks/>
            </p:cNvCxnSpPr>
            <p:nvPr/>
          </p:nvCxnSpPr>
          <p:spPr>
            <a:xfrm flipV="1">
              <a:off x="4919573" y="5196275"/>
              <a:ext cx="3907504" cy="21367"/>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61" name="TextBox 1060">
            <a:extLst>
              <a:ext uri="{FF2B5EF4-FFF2-40B4-BE49-F238E27FC236}">
                <a16:creationId xmlns:a16="http://schemas.microsoft.com/office/drawing/2014/main" id="{0E79E94F-C2B3-BAE0-21C1-BC1A45C61725}"/>
              </a:ext>
            </a:extLst>
          </p:cNvPr>
          <p:cNvSpPr txBox="1"/>
          <p:nvPr/>
        </p:nvSpPr>
        <p:spPr>
          <a:xfrm>
            <a:off x="5158035" y="1681977"/>
            <a:ext cx="1651069" cy="461665"/>
          </a:xfrm>
          <a:custGeom>
            <a:avLst/>
            <a:gdLst>
              <a:gd name="connsiteX0" fmla="*/ 0 w 1651069"/>
              <a:gd name="connsiteY0" fmla="*/ 0 h 461665"/>
              <a:gd name="connsiteX1" fmla="*/ 550356 w 1651069"/>
              <a:gd name="connsiteY1" fmla="*/ 0 h 461665"/>
              <a:gd name="connsiteX2" fmla="*/ 1133734 w 1651069"/>
              <a:gd name="connsiteY2" fmla="*/ 0 h 461665"/>
              <a:gd name="connsiteX3" fmla="*/ 1651069 w 1651069"/>
              <a:gd name="connsiteY3" fmla="*/ 0 h 461665"/>
              <a:gd name="connsiteX4" fmla="*/ 1651069 w 1651069"/>
              <a:gd name="connsiteY4" fmla="*/ 461665 h 461665"/>
              <a:gd name="connsiteX5" fmla="*/ 1133734 w 1651069"/>
              <a:gd name="connsiteY5" fmla="*/ 461665 h 461665"/>
              <a:gd name="connsiteX6" fmla="*/ 632910 w 1651069"/>
              <a:gd name="connsiteY6" fmla="*/ 461665 h 461665"/>
              <a:gd name="connsiteX7" fmla="*/ 0 w 1651069"/>
              <a:gd name="connsiteY7" fmla="*/ 461665 h 461665"/>
              <a:gd name="connsiteX8" fmla="*/ 0 w 1651069"/>
              <a:gd name="connsiteY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069" h="461665" fill="none" extrusionOk="0">
                <a:moveTo>
                  <a:pt x="0" y="0"/>
                </a:moveTo>
                <a:cubicBezTo>
                  <a:pt x="144366" y="12210"/>
                  <a:pt x="326229" y="9687"/>
                  <a:pt x="550356" y="0"/>
                </a:cubicBezTo>
                <a:cubicBezTo>
                  <a:pt x="774483" y="-9687"/>
                  <a:pt x="958766" y="4262"/>
                  <a:pt x="1133734" y="0"/>
                </a:cubicBezTo>
                <a:cubicBezTo>
                  <a:pt x="1308702" y="-4262"/>
                  <a:pt x="1427704" y="-20565"/>
                  <a:pt x="1651069" y="0"/>
                </a:cubicBezTo>
                <a:cubicBezTo>
                  <a:pt x="1654743" y="93773"/>
                  <a:pt x="1633076" y="331729"/>
                  <a:pt x="1651069" y="461665"/>
                </a:cubicBezTo>
                <a:cubicBezTo>
                  <a:pt x="1540455" y="466086"/>
                  <a:pt x="1358953" y="450601"/>
                  <a:pt x="1133734" y="461665"/>
                </a:cubicBezTo>
                <a:cubicBezTo>
                  <a:pt x="908516" y="472729"/>
                  <a:pt x="738541" y="479157"/>
                  <a:pt x="632910" y="461665"/>
                </a:cubicBezTo>
                <a:cubicBezTo>
                  <a:pt x="527279" y="444173"/>
                  <a:pt x="233770" y="460274"/>
                  <a:pt x="0" y="461665"/>
                </a:cubicBezTo>
                <a:cubicBezTo>
                  <a:pt x="19014" y="281451"/>
                  <a:pt x="18320" y="184738"/>
                  <a:pt x="0" y="0"/>
                </a:cubicBezTo>
                <a:close/>
              </a:path>
              <a:path w="1651069" h="461665" stroke="0" extrusionOk="0">
                <a:moveTo>
                  <a:pt x="0" y="0"/>
                </a:moveTo>
                <a:cubicBezTo>
                  <a:pt x="241965" y="-18523"/>
                  <a:pt x="327057" y="-23784"/>
                  <a:pt x="517335" y="0"/>
                </a:cubicBezTo>
                <a:cubicBezTo>
                  <a:pt x="707614" y="23784"/>
                  <a:pt x="800856" y="-16634"/>
                  <a:pt x="1034670" y="0"/>
                </a:cubicBezTo>
                <a:cubicBezTo>
                  <a:pt x="1268484" y="16634"/>
                  <a:pt x="1379374" y="-22087"/>
                  <a:pt x="1651069" y="0"/>
                </a:cubicBezTo>
                <a:cubicBezTo>
                  <a:pt x="1641262" y="108069"/>
                  <a:pt x="1662135" y="349792"/>
                  <a:pt x="1651069" y="461665"/>
                </a:cubicBezTo>
                <a:cubicBezTo>
                  <a:pt x="1400265" y="458714"/>
                  <a:pt x="1318873" y="464006"/>
                  <a:pt x="1067691" y="461665"/>
                </a:cubicBezTo>
                <a:cubicBezTo>
                  <a:pt x="816509" y="459324"/>
                  <a:pt x="752738" y="447832"/>
                  <a:pt x="484314" y="461665"/>
                </a:cubicBezTo>
                <a:cubicBezTo>
                  <a:pt x="215890" y="475498"/>
                  <a:pt x="189621" y="475871"/>
                  <a:pt x="0" y="461665"/>
                </a:cubicBezTo>
                <a:cubicBezTo>
                  <a:pt x="-22424" y="320367"/>
                  <a:pt x="-5216" y="227203"/>
                  <a:pt x="0" y="0"/>
                </a:cubicBezTo>
                <a:close/>
              </a:path>
            </a:pathLst>
          </a:custGeom>
          <a:solidFill>
            <a:schemeClr val="bg1"/>
          </a:solidFill>
          <a:ln>
            <a:solidFill>
              <a:schemeClr val="tx1"/>
            </a:solidFill>
            <a:extLst>
              <a:ext uri="{C807C97D-BFC1-408E-A445-0C87EB9F89A2}">
                <ask:lineSketchStyleProps xmlns:ask="http://schemas.microsoft.com/office/drawing/2018/sketchyshapes" sd="2154465978">
                  <a:prstGeom prst="rect">
                    <a:avLst/>
                  </a:prstGeom>
                  <ask:type>
                    <ask:lineSketchFreehand/>
                  </ask:type>
                </ask:lineSketchStyleProps>
              </a:ext>
            </a:extLst>
          </a:ln>
        </p:spPr>
        <p:txBody>
          <a:bodyPr wrap="square">
            <a:spAutoFit/>
          </a:bodyPr>
          <a:lstStyle/>
          <a:p>
            <a:pPr algn="just"/>
            <a:r>
              <a:rPr lang="en-US" sz="2400" i="1" dirty="0"/>
              <a:t>Stokes Shift</a:t>
            </a:r>
            <a:endParaRPr lang="en-US" sz="2400" dirty="0"/>
          </a:p>
        </p:txBody>
      </p:sp>
    </p:spTree>
    <p:extLst>
      <p:ext uri="{BB962C8B-B14F-4D97-AF65-F5344CB8AC3E}">
        <p14:creationId xmlns:p14="http://schemas.microsoft.com/office/powerpoint/2010/main" val="411770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circle with grey stars&#10;&#10;Description automatically generated">
            <a:extLst>
              <a:ext uri="{FF2B5EF4-FFF2-40B4-BE49-F238E27FC236}">
                <a16:creationId xmlns:a16="http://schemas.microsoft.com/office/drawing/2014/main" id="{447F87F0-5E3B-C5B3-0214-FAFC40551C1D}"/>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337566" y="3060287"/>
            <a:ext cx="11784070" cy="1810003"/>
          </a:xfrm>
          <a:prstGeom prst="rect">
            <a:avLst/>
          </a:prstGeom>
          <a:noFill/>
          <a:effectLst>
            <a:softEdge rad="0"/>
          </a:effectLst>
        </p:spPr>
      </p:pic>
      <p:pic>
        <p:nvPicPr>
          <p:cNvPr id="8" name="Picture 7" descr="A laser beam coming out of a machine&#10;&#10;Description automatically generated">
            <a:extLst>
              <a:ext uri="{FF2B5EF4-FFF2-40B4-BE49-F238E27FC236}">
                <a16:creationId xmlns:a16="http://schemas.microsoft.com/office/drawing/2014/main" id="{3FCB4F64-5FCD-25DE-4DDD-535545B1AFA5}"/>
              </a:ext>
            </a:extLst>
          </p:cNvPr>
          <p:cNvPicPr>
            <a:picLocks noChangeAspect="1"/>
          </p:cNvPicPr>
          <p:nvPr/>
        </p:nvPicPr>
        <p:blipFill>
          <a:blip r:embed="rId5">
            <a:alphaModFix amt="10000"/>
            <a:extLst>
              <a:ext uri="{28A0092B-C50C-407E-A947-70E740481C1C}">
                <a14:useLocalDpi xmlns:a14="http://schemas.microsoft.com/office/drawing/2010/main" val="0"/>
              </a:ext>
            </a:extLst>
          </a:blip>
          <a:stretch>
            <a:fillRect/>
          </a:stretch>
        </p:blipFill>
        <p:spPr>
          <a:xfrm>
            <a:off x="0" y="947"/>
            <a:ext cx="12192000" cy="6858000"/>
          </a:xfrm>
          <a:prstGeom prst="rect">
            <a:avLst/>
          </a:prstGeom>
        </p:spPr>
      </p:pic>
      <p:sp>
        <p:nvSpPr>
          <p:cNvPr id="6" name="A look inside the box">
            <a:extLst>
              <a:ext uri="{FF2B5EF4-FFF2-40B4-BE49-F238E27FC236}">
                <a16:creationId xmlns:a16="http://schemas.microsoft.com/office/drawing/2014/main" id="{ADE73F98-392B-FB6E-DAF4-374C976AC0DE}"/>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7" name="TextBox 6">
            <a:extLst>
              <a:ext uri="{FF2B5EF4-FFF2-40B4-BE49-F238E27FC236}">
                <a16:creationId xmlns:a16="http://schemas.microsoft.com/office/drawing/2014/main" id="{0D3A13F5-C4A0-05CE-A927-A9AB0AFF817B}"/>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sp>
        <p:nvSpPr>
          <p:cNvPr id="10" name="TextBox 9">
            <a:extLst>
              <a:ext uri="{FF2B5EF4-FFF2-40B4-BE49-F238E27FC236}">
                <a16:creationId xmlns:a16="http://schemas.microsoft.com/office/drawing/2014/main" id="{93FA1902-0022-A3B8-727D-B0AA9D7A98A8}"/>
              </a:ext>
            </a:extLst>
          </p:cNvPr>
          <p:cNvSpPr txBox="1"/>
          <p:nvPr/>
        </p:nvSpPr>
        <p:spPr>
          <a:xfrm>
            <a:off x="4288633" y="1450341"/>
            <a:ext cx="3397250" cy="461665"/>
          </a:xfrm>
          <a:custGeom>
            <a:avLst/>
            <a:gdLst>
              <a:gd name="connsiteX0" fmla="*/ 0 w 3397250"/>
              <a:gd name="connsiteY0" fmla="*/ 0 h 461665"/>
              <a:gd name="connsiteX1" fmla="*/ 532236 w 3397250"/>
              <a:gd name="connsiteY1" fmla="*/ 0 h 461665"/>
              <a:gd name="connsiteX2" fmla="*/ 1166389 w 3397250"/>
              <a:gd name="connsiteY2" fmla="*/ 0 h 461665"/>
              <a:gd name="connsiteX3" fmla="*/ 1766570 w 3397250"/>
              <a:gd name="connsiteY3" fmla="*/ 0 h 461665"/>
              <a:gd name="connsiteX4" fmla="*/ 2332778 w 3397250"/>
              <a:gd name="connsiteY4" fmla="*/ 0 h 461665"/>
              <a:gd name="connsiteX5" fmla="*/ 2831042 w 3397250"/>
              <a:gd name="connsiteY5" fmla="*/ 0 h 461665"/>
              <a:gd name="connsiteX6" fmla="*/ 3397250 w 3397250"/>
              <a:gd name="connsiteY6" fmla="*/ 0 h 461665"/>
              <a:gd name="connsiteX7" fmla="*/ 3397250 w 3397250"/>
              <a:gd name="connsiteY7" fmla="*/ 461665 h 461665"/>
              <a:gd name="connsiteX8" fmla="*/ 2932959 w 3397250"/>
              <a:gd name="connsiteY8" fmla="*/ 461665 h 461665"/>
              <a:gd name="connsiteX9" fmla="*/ 2298806 w 3397250"/>
              <a:gd name="connsiteY9" fmla="*/ 461665 h 461665"/>
              <a:gd name="connsiteX10" fmla="*/ 1834515 w 3397250"/>
              <a:gd name="connsiteY10" fmla="*/ 461665 h 461665"/>
              <a:gd name="connsiteX11" fmla="*/ 1234334 w 3397250"/>
              <a:gd name="connsiteY11" fmla="*/ 461665 h 461665"/>
              <a:gd name="connsiteX12" fmla="*/ 770043 w 3397250"/>
              <a:gd name="connsiteY12" fmla="*/ 461665 h 461665"/>
              <a:gd name="connsiteX13" fmla="*/ 0 w 3397250"/>
              <a:gd name="connsiteY13" fmla="*/ 461665 h 461665"/>
              <a:gd name="connsiteX14" fmla="*/ 0 w 3397250"/>
              <a:gd name="connsiteY1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97250" h="461665" fill="none" extrusionOk="0">
                <a:moveTo>
                  <a:pt x="0" y="0"/>
                </a:moveTo>
                <a:cubicBezTo>
                  <a:pt x="209375" y="-52750"/>
                  <a:pt x="362705" y="44910"/>
                  <a:pt x="532236" y="0"/>
                </a:cubicBezTo>
                <a:cubicBezTo>
                  <a:pt x="701767" y="-44910"/>
                  <a:pt x="875768" y="31486"/>
                  <a:pt x="1166389" y="0"/>
                </a:cubicBezTo>
                <a:cubicBezTo>
                  <a:pt x="1457010" y="-31486"/>
                  <a:pt x="1627653" y="31397"/>
                  <a:pt x="1766570" y="0"/>
                </a:cubicBezTo>
                <a:cubicBezTo>
                  <a:pt x="1905487" y="-31397"/>
                  <a:pt x="2157605" y="41301"/>
                  <a:pt x="2332778" y="0"/>
                </a:cubicBezTo>
                <a:cubicBezTo>
                  <a:pt x="2507951" y="-41301"/>
                  <a:pt x="2665740" y="41651"/>
                  <a:pt x="2831042" y="0"/>
                </a:cubicBezTo>
                <a:cubicBezTo>
                  <a:pt x="2996344" y="-41651"/>
                  <a:pt x="3219911" y="28034"/>
                  <a:pt x="3397250" y="0"/>
                </a:cubicBezTo>
                <a:cubicBezTo>
                  <a:pt x="3423954" y="140342"/>
                  <a:pt x="3349216" y="247720"/>
                  <a:pt x="3397250" y="461665"/>
                </a:cubicBezTo>
                <a:cubicBezTo>
                  <a:pt x="3241175" y="492805"/>
                  <a:pt x="3161041" y="414767"/>
                  <a:pt x="2932959" y="461665"/>
                </a:cubicBezTo>
                <a:cubicBezTo>
                  <a:pt x="2704877" y="508563"/>
                  <a:pt x="2597300" y="396744"/>
                  <a:pt x="2298806" y="461665"/>
                </a:cubicBezTo>
                <a:cubicBezTo>
                  <a:pt x="2000312" y="526586"/>
                  <a:pt x="1988845" y="432361"/>
                  <a:pt x="1834515" y="461665"/>
                </a:cubicBezTo>
                <a:cubicBezTo>
                  <a:pt x="1680185" y="490969"/>
                  <a:pt x="1498389" y="426952"/>
                  <a:pt x="1234334" y="461665"/>
                </a:cubicBezTo>
                <a:cubicBezTo>
                  <a:pt x="970279" y="496378"/>
                  <a:pt x="958560" y="419121"/>
                  <a:pt x="770043" y="461665"/>
                </a:cubicBezTo>
                <a:cubicBezTo>
                  <a:pt x="581526" y="504209"/>
                  <a:pt x="246373" y="388745"/>
                  <a:pt x="0" y="461665"/>
                </a:cubicBezTo>
                <a:cubicBezTo>
                  <a:pt x="-15159" y="355823"/>
                  <a:pt x="1527" y="209422"/>
                  <a:pt x="0" y="0"/>
                </a:cubicBezTo>
                <a:close/>
              </a:path>
              <a:path w="3397250" h="461665" stroke="0" extrusionOk="0">
                <a:moveTo>
                  <a:pt x="0" y="0"/>
                </a:moveTo>
                <a:cubicBezTo>
                  <a:pt x="188223" y="-40856"/>
                  <a:pt x="312578" y="13671"/>
                  <a:pt x="566208" y="0"/>
                </a:cubicBezTo>
                <a:cubicBezTo>
                  <a:pt x="819838" y="-13671"/>
                  <a:pt x="839811" y="61235"/>
                  <a:pt x="1098444" y="0"/>
                </a:cubicBezTo>
                <a:cubicBezTo>
                  <a:pt x="1357077" y="-61235"/>
                  <a:pt x="1420292" y="32906"/>
                  <a:pt x="1664653" y="0"/>
                </a:cubicBezTo>
                <a:cubicBezTo>
                  <a:pt x="1909014" y="-32906"/>
                  <a:pt x="2096531" y="72984"/>
                  <a:pt x="2298806" y="0"/>
                </a:cubicBezTo>
                <a:cubicBezTo>
                  <a:pt x="2501081" y="-72984"/>
                  <a:pt x="2599641" y="15335"/>
                  <a:pt x="2831042" y="0"/>
                </a:cubicBezTo>
                <a:cubicBezTo>
                  <a:pt x="3062443" y="-15335"/>
                  <a:pt x="3180436" y="12845"/>
                  <a:pt x="3397250" y="0"/>
                </a:cubicBezTo>
                <a:cubicBezTo>
                  <a:pt x="3416967" y="212191"/>
                  <a:pt x="3374740" y="348282"/>
                  <a:pt x="3397250" y="461665"/>
                </a:cubicBezTo>
                <a:cubicBezTo>
                  <a:pt x="3166892" y="484996"/>
                  <a:pt x="3042301" y="431884"/>
                  <a:pt x="2831042" y="461665"/>
                </a:cubicBezTo>
                <a:cubicBezTo>
                  <a:pt x="2619783" y="491446"/>
                  <a:pt x="2506657" y="432955"/>
                  <a:pt x="2298806" y="461665"/>
                </a:cubicBezTo>
                <a:cubicBezTo>
                  <a:pt x="2090955" y="490375"/>
                  <a:pt x="1927473" y="400438"/>
                  <a:pt x="1766570" y="461665"/>
                </a:cubicBezTo>
                <a:cubicBezTo>
                  <a:pt x="1605667" y="522892"/>
                  <a:pt x="1399618" y="444722"/>
                  <a:pt x="1302279" y="461665"/>
                </a:cubicBezTo>
                <a:cubicBezTo>
                  <a:pt x="1204940" y="478608"/>
                  <a:pt x="937458" y="445468"/>
                  <a:pt x="736071" y="461665"/>
                </a:cubicBezTo>
                <a:cubicBezTo>
                  <a:pt x="534684" y="477862"/>
                  <a:pt x="333480" y="459367"/>
                  <a:pt x="0" y="461665"/>
                </a:cubicBezTo>
                <a:cubicBezTo>
                  <a:pt x="-4809" y="343662"/>
                  <a:pt x="10193" y="201602"/>
                  <a:pt x="0" y="0"/>
                </a:cubicBezTo>
                <a:close/>
              </a:path>
            </a:pathLst>
          </a:custGeom>
          <a:solidFill>
            <a:schemeClr val="bg1"/>
          </a:solidFill>
          <a:ln>
            <a:solidFill>
              <a:schemeClr val="tx1"/>
            </a:solidFill>
            <a:extLst>
              <a:ext uri="{C807C97D-BFC1-408E-A445-0C87EB9F89A2}">
                <ask:lineSketchStyleProps xmlns:ask="http://schemas.microsoft.com/office/drawing/2018/sketchyshapes" sd="1261455210">
                  <a:prstGeom prst="rect">
                    <a:avLst/>
                  </a:prstGeom>
                  <ask:type>
                    <ask:lineSketchScribble/>
                  </ask:type>
                </ask:lineSketchStyleProps>
              </a:ext>
            </a:extLst>
          </a:ln>
        </p:spPr>
        <p:txBody>
          <a:bodyPr wrap="square">
            <a:spAutoFit/>
          </a:bodyPr>
          <a:lstStyle/>
          <a:p>
            <a:r>
              <a:rPr lang="en-US" sz="2400" dirty="0"/>
              <a:t>Classes of fluorochromes</a:t>
            </a:r>
          </a:p>
        </p:txBody>
      </p:sp>
      <p:sp>
        <p:nvSpPr>
          <p:cNvPr id="11" name="Rectangle 3">
            <a:extLst>
              <a:ext uri="{FF2B5EF4-FFF2-40B4-BE49-F238E27FC236}">
                <a16:creationId xmlns:a16="http://schemas.microsoft.com/office/drawing/2014/main" id="{65FE8325-BAE6-0AE1-A50D-7FA6200C3FA1}"/>
              </a:ext>
            </a:extLst>
          </p:cNvPr>
          <p:cNvSpPr txBox="1">
            <a:spLocks noChangeArrowheads="1"/>
          </p:cNvSpPr>
          <p:nvPr/>
        </p:nvSpPr>
        <p:spPr>
          <a:xfrm>
            <a:off x="203963" y="2436851"/>
            <a:ext cx="2129336" cy="460731"/>
          </a:xfrm>
          <a:custGeom>
            <a:avLst/>
            <a:gdLst>
              <a:gd name="connsiteX0" fmla="*/ 0 w 2129336"/>
              <a:gd name="connsiteY0" fmla="*/ 0 h 460731"/>
              <a:gd name="connsiteX1" fmla="*/ 532334 w 2129336"/>
              <a:gd name="connsiteY1" fmla="*/ 0 h 460731"/>
              <a:gd name="connsiteX2" fmla="*/ 1107255 w 2129336"/>
              <a:gd name="connsiteY2" fmla="*/ 0 h 460731"/>
              <a:gd name="connsiteX3" fmla="*/ 1618295 w 2129336"/>
              <a:gd name="connsiteY3" fmla="*/ 0 h 460731"/>
              <a:gd name="connsiteX4" fmla="*/ 2129336 w 2129336"/>
              <a:gd name="connsiteY4" fmla="*/ 0 h 460731"/>
              <a:gd name="connsiteX5" fmla="*/ 2129336 w 2129336"/>
              <a:gd name="connsiteY5" fmla="*/ 460731 h 460731"/>
              <a:gd name="connsiteX6" fmla="*/ 1660882 w 2129336"/>
              <a:gd name="connsiteY6" fmla="*/ 460731 h 460731"/>
              <a:gd name="connsiteX7" fmla="*/ 1128548 w 2129336"/>
              <a:gd name="connsiteY7" fmla="*/ 460731 h 460731"/>
              <a:gd name="connsiteX8" fmla="*/ 617507 w 2129336"/>
              <a:gd name="connsiteY8" fmla="*/ 460731 h 460731"/>
              <a:gd name="connsiteX9" fmla="*/ 0 w 2129336"/>
              <a:gd name="connsiteY9" fmla="*/ 460731 h 460731"/>
              <a:gd name="connsiteX10" fmla="*/ 0 w 2129336"/>
              <a:gd name="connsiteY10"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9336" h="460731" fill="none" extrusionOk="0">
                <a:moveTo>
                  <a:pt x="0" y="0"/>
                </a:moveTo>
                <a:cubicBezTo>
                  <a:pt x="263236" y="-16477"/>
                  <a:pt x="402128" y="11463"/>
                  <a:pt x="532334" y="0"/>
                </a:cubicBezTo>
                <a:cubicBezTo>
                  <a:pt x="662540" y="-11463"/>
                  <a:pt x="860369" y="28457"/>
                  <a:pt x="1107255" y="0"/>
                </a:cubicBezTo>
                <a:cubicBezTo>
                  <a:pt x="1354141" y="-28457"/>
                  <a:pt x="1450179" y="18304"/>
                  <a:pt x="1618295" y="0"/>
                </a:cubicBezTo>
                <a:cubicBezTo>
                  <a:pt x="1786411" y="-18304"/>
                  <a:pt x="2010210" y="49542"/>
                  <a:pt x="2129336" y="0"/>
                </a:cubicBezTo>
                <a:cubicBezTo>
                  <a:pt x="2139904" y="168783"/>
                  <a:pt x="2091513" y="241229"/>
                  <a:pt x="2129336" y="460731"/>
                </a:cubicBezTo>
                <a:cubicBezTo>
                  <a:pt x="2026575" y="502951"/>
                  <a:pt x="1819988" y="412267"/>
                  <a:pt x="1660882" y="460731"/>
                </a:cubicBezTo>
                <a:cubicBezTo>
                  <a:pt x="1501776" y="509195"/>
                  <a:pt x="1301510" y="406225"/>
                  <a:pt x="1128548" y="460731"/>
                </a:cubicBezTo>
                <a:cubicBezTo>
                  <a:pt x="955586" y="515237"/>
                  <a:pt x="799302" y="442362"/>
                  <a:pt x="617507" y="460731"/>
                </a:cubicBezTo>
                <a:cubicBezTo>
                  <a:pt x="435712" y="479100"/>
                  <a:pt x="189047" y="440793"/>
                  <a:pt x="0" y="460731"/>
                </a:cubicBezTo>
                <a:cubicBezTo>
                  <a:pt x="-34049" y="273967"/>
                  <a:pt x="13532" y="156461"/>
                  <a:pt x="0" y="0"/>
                </a:cubicBezTo>
                <a:close/>
              </a:path>
              <a:path w="2129336" h="460731" stroke="0" extrusionOk="0">
                <a:moveTo>
                  <a:pt x="0" y="0"/>
                </a:moveTo>
                <a:cubicBezTo>
                  <a:pt x="185288" y="-55281"/>
                  <a:pt x="293789" y="41725"/>
                  <a:pt x="532334" y="0"/>
                </a:cubicBezTo>
                <a:cubicBezTo>
                  <a:pt x="770879" y="-41725"/>
                  <a:pt x="861003" y="43474"/>
                  <a:pt x="1107255" y="0"/>
                </a:cubicBezTo>
                <a:cubicBezTo>
                  <a:pt x="1353507" y="-43474"/>
                  <a:pt x="1757801" y="46568"/>
                  <a:pt x="2129336" y="0"/>
                </a:cubicBezTo>
                <a:cubicBezTo>
                  <a:pt x="2134316" y="115966"/>
                  <a:pt x="2127230" y="270385"/>
                  <a:pt x="2129336" y="460731"/>
                </a:cubicBezTo>
                <a:cubicBezTo>
                  <a:pt x="1924362" y="489367"/>
                  <a:pt x="1763655" y="443399"/>
                  <a:pt x="1639589" y="460731"/>
                </a:cubicBezTo>
                <a:cubicBezTo>
                  <a:pt x="1515523" y="478063"/>
                  <a:pt x="1241313" y="411515"/>
                  <a:pt x="1128548" y="460731"/>
                </a:cubicBezTo>
                <a:cubicBezTo>
                  <a:pt x="1015783" y="509947"/>
                  <a:pt x="807270" y="451113"/>
                  <a:pt x="638801" y="460731"/>
                </a:cubicBezTo>
                <a:cubicBezTo>
                  <a:pt x="470332" y="470349"/>
                  <a:pt x="195338" y="421761"/>
                  <a:pt x="0" y="460731"/>
                </a:cubicBezTo>
                <a:cubicBezTo>
                  <a:pt x="-33206" y="313808"/>
                  <a:pt x="38466" y="214740"/>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Small organic dyes </a:t>
            </a:r>
            <a:endParaRPr lang="en-US" altLang="en-US" sz="1600" dirty="0"/>
          </a:p>
        </p:txBody>
      </p:sp>
      <p:sp>
        <p:nvSpPr>
          <p:cNvPr id="12" name="Rectangle 3">
            <a:extLst>
              <a:ext uri="{FF2B5EF4-FFF2-40B4-BE49-F238E27FC236}">
                <a16:creationId xmlns:a16="http://schemas.microsoft.com/office/drawing/2014/main" id="{DF48AE86-4E3F-B91D-7C32-0D708D11FE02}"/>
              </a:ext>
            </a:extLst>
          </p:cNvPr>
          <p:cNvSpPr txBox="1">
            <a:spLocks noChangeArrowheads="1"/>
          </p:cNvSpPr>
          <p:nvPr/>
        </p:nvSpPr>
        <p:spPr>
          <a:xfrm>
            <a:off x="2550778" y="2436851"/>
            <a:ext cx="2129336" cy="460731"/>
          </a:xfrm>
          <a:custGeom>
            <a:avLst/>
            <a:gdLst>
              <a:gd name="connsiteX0" fmla="*/ 0 w 2129336"/>
              <a:gd name="connsiteY0" fmla="*/ 0 h 460731"/>
              <a:gd name="connsiteX1" fmla="*/ 532334 w 2129336"/>
              <a:gd name="connsiteY1" fmla="*/ 0 h 460731"/>
              <a:gd name="connsiteX2" fmla="*/ 1107255 w 2129336"/>
              <a:gd name="connsiteY2" fmla="*/ 0 h 460731"/>
              <a:gd name="connsiteX3" fmla="*/ 1618295 w 2129336"/>
              <a:gd name="connsiteY3" fmla="*/ 0 h 460731"/>
              <a:gd name="connsiteX4" fmla="*/ 2129336 w 2129336"/>
              <a:gd name="connsiteY4" fmla="*/ 0 h 460731"/>
              <a:gd name="connsiteX5" fmla="*/ 2129336 w 2129336"/>
              <a:gd name="connsiteY5" fmla="*/ 460731 h 460731"/>
              <a:gd name="connsiteX6" fmla="*/ 1660882 w 2129336"/>
              <a:gd name="connsiteY6" fmla="*/ 460731 h 460731"/>
              <a:gd name="connsiteX7" fmla="*/ 1128548 w 2129336"/>
              <a:gd name="connsiteY7" fmla="*/ 460731 h 460731"/>
              <a:gd name="connsiteX8" fmla="*/ 617507 w 2129336"/>
              <a:gd name="connsiteY8" fmla="*/ 460731 h 460731"/>
              <a:gd name="connsiteX9" fmla="*/ 0 w 2129336"/>
              <a:gd name="connsiteY9" fmla="*/ 460731 h 460731"/>
              <a:gd name="connsiteX10" fmla="*/ 0 w 2129336"/>
              <a:gd name="connsiteY10"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9336" h="460731" fill="none" extrusionOk="0">
                <a:moveTo>
                  <a:pt x="0" y="0"/>
                </a:moveTo>
                <a:cubicBezTo>
                  <a:pt x="263236" y="-16477"/>
                  <a:pt x="402128" y="11463"/>
                  <a:pt x="532334" y="0"/>
                </a:cubicBezTo>
                <a:cubicBezTo>
                  <a:pt x="662540" y="-11463"/>
                  <a:pt x="860369" y="28457"/>
                  <a:pt x="1107255" y="0"/>
                </a:cubicBezTo>
                <a:cubicBezTo>
                  <a:pt x="1354141" y="-28457"/>
                  <a:pt x="1450179" y="18304"/>
                  <a:pt x="1618295" y="0"/>
                </a:cubicBezTo>
                <a:cubicBezTo>
                  <a:pt x="1786411" y="-18304"/>
                  <a:pt x="2010210" y="49542"/>
                  <a:pt x="2129336" y="0"/>
                </a:cubicBezTo>
                <a:cubicBezTo>
                  <a:pt x="2139904" y="168783"/>
                  <a:pt x="2091513" y="241229"/>
                  <a:pt x="2129336" y="460731"/>
                </a:cubicBezTo>
                <a:cubicBezTo>
                  <a:pt x="2026575" y="502951"/>
                  <a:pt x="1819988" y="412267"/>
                  <a:pt x="1660882" y="460731"/>
                </a:cubicBezTo>
                <a:cubicBezTo>
                  <a:pt x="1501776" y="509195"/>
                  <a:pt x="1301510" y="406225"/>
                  <a:pt x="1128548" y="460731"/>
                </a:cubicBezTo>
                <a:cubicBezTo>
                  <a:pt x="955586" y="515237"/>
                  <a:pt x="799302" y="442362"/>
                  <a:pt x="617507" y="460731"/>
                </a:cubicBezTo>
                <a:cubicBezTo>
                  <a:pt x="435712" y="479100"/>
                  <a:pt x="189047" y="440793"/>
                  <a:pt x="0" y="460731"/>
                </a:cubicBezTo>
                <a:cubicBezTo>
                  <a:pt x="-34049" y="273967"/>
                  <a:pt x="13532" y="156461"/>
                  <a:pt x="0" y="0"/>
                </a:cubicBezTo>
                <a:close/>
              </a:path>
              <a:path w="2129336" h="460731" stroke="0" extrusionOk="0">
                <a:moveTo>
                  <a:pt x="0" y="0"/>
                </a:moveTo>
                <a:cubicBezTo>
                  <a:pt x="185288" y="-55281"/>
                  <a:pt x="293789" y="41725"/>
                  <a:pt x="532334" y="0"/>
                </a:cubicBezTo>
                <a:cubicBezTo>
                  <a:pt x="770879" y="-41725"/>
                  <a:pt x="861003" y="43474"/>
                  <a:pt x="1107255" y="0"/>
                </a:cubicBezTo>
                <a:cubicBezTo>
                  <a:pt x="1353507" y="-43474"/>
                  <a:pt x="1757801" y="46568"/>
                  <a:pt x="2129336" y="0"/>
                </a:cubicBezTo>
                <a:cubicBezTo>
                  <a:pt x="2134316" y="115966"/>
                  <a:pt x="2127230" y="270385"/>
                  <a:pt x="2129336" y="460731"/>
                </a:cubicBezTo>
                <a:cubicBezTo>
                  <a:pt x="1924362" y="489367"/>
                  <a:pt x="1763655" y="443399"/>
                  <a:pt x="1639589" y="460731"/>
                </a:cubicBezTo>
                <a:cubicBezTo>
                  <a:pt x="1515523" y="478063"/>
                  <a:pt x="1241313" y="411515"/>
                  <a:pt x="1128548" y="460731"/>
                </a:cubicBezTo>
                <a:cubicBezTo>
                  <a:pt x="1015783" y="509947"/>
                  <a:pt x="807270" y="451113"/>
                  <a:pt x="638801" y="460731"/>
                </a:cubicBezTo>
                <a:cubicBezTo>
                  <a:pt x="470332" y="470349"/>
                  <a:pt x="195338" y="421761"/>
                  <a:pt x="0" y="460731"/>
                </a:cubicBezTo>
                <a:cubicBezTo>
                  <a:pt x="-33206" y="313808"/>
                  <a:pt x="38466" y="214740"/>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Large Protein Based Molecules</a:t>
            </a:r>
            <a:endParaRPr lang="en-US" altLang="en-US" sz="2400" dirty="0"/>
          </a:p>
        </p:txBody>
      </p:sp>
      <p:sp>
        <p:nvSpPr>
          <p:cNvPr id="13" name="Rectangle 3">
            <a:extLst>
              <a:ext uri="{FF2B5EF4-FFF2-40B4-BE49-F238E27FC236}">
                <a16:creationId xmlns:a16="http://schemas.microsoft.com/office/drawing/2014/main" id="{156D817A-04C9-4719-EC7F-342F45BF7053}"/>
              </a:ext>
            </a:extLst>
          </p:cNvPr>
          <p:cNvSpPr txBox="1">
            <a:spLocks noChangeArrowheads="1"/>
          </p:cNvSpPr>
          <p:nvPr/>
        </p:nvSpPr>
        <p:spPr>
          <a:xfrm>
            <a:off x="5126557" y="2436851"/>
            <a:ext cx="2129336" cy="460731"/>
          </a:xfrm>
          <a:custGeom>
            <a:avLst/>
            <a:gdLst>
              <a:gd name="connsiteX0" fmla="*/ 0 w 2129336"/>
              <a:gd name="connsiteY0" fmla="*/ 0 h 460731"/>
              <a:gd name="connsiteX1" fmla="*/ 532334 w 2129336"/>
              <a:gd name="connsiteY1" fmla="*/ 0 h 460731"/>
              <a:gd name="connsiteX2" fmla="*/ 1107255 w 2129336"/>
              <a:gd name="connsiteY2" fmla="*/ 0 h 460731"/>
              <a:gd name="connsiteX3" fmla="*/ 1618295 w 2129336"/>
              <a:gd name="connsiteY3" fmla="*/ 0 h 460731"/>
              <a:gd name="connsiteX4" fmla="*/ 2129336 w 2129336"/>
              <a:gd name="connsiteY4" fmla="*/ 0 h 460731"/>
              <a:gd name="connsiteX5" fmla="*/ 2129336 w 2129336"/>
              <a:gd name="connsiteY5" fmla="*/ 460731 h 460731"/>
              <a:gd name="connsiteX6" fmla="*/ 1660882 w 2129336"/>
              <a:gd name="connsiteY6" fmla="*/ 460731 h 460731"/>
              <a:gd name="connsiteX7" fmla="*/ 1128548 w 2129336"/>
              <a:gd name="connsiteY7" fmla="*/ 460731 h 460731"/>
              <a:gd name="connsiteX8" fmla="*/ 617507 w 2129336"/>
              <a:gd name="connsiteY8" fmla="*/ 460731 h 460731"/>
              <a:gd name="connsiteX9" fmla="*/ 0 w 2129336"/>
              <a:gd name="connsiteY9" fmla="*/ 460731 h 460731"/>
              <a:gd name="connsiteX10" fmla="*/ 0 w 2129336"/>
              <a:gd name="connsiteY10"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9336" h="460731" fill="none" extrusionOk="0">
                <a:moveTo>
                  <a:pt x="0" y="0"/>
                </a:moveTo>
                <a:cubicBezTo>
                  <a:pt x="263236" y="-16477"/>
                  <a:pt x="402128" y="11463"/>
                  <a:pt x="532334" y="0"/>
                </a:cubicBezTo>
                <a:cubicBezTo>
                  <a:pt x="662540" y="-11463"/>
                  <a:pt x="860369" y="28457"/>
                  <a:pt x="1107255" y="0"/>
                </a:cubicBezTo>
                <a:cubicBezTo>
                  <a:pt x="1354141" y="-28457"/>
                  <a:pt x="1450179" y="18304"/>
                  <a:pt x="1618295" y="0"/>
                </a:cubicBezTo>
                <a:cubicBezTo>
                  <a:pt x="1786411" y="-18304"/>
                  <a:pt x="2010210" y="49542"/>
                  <a:pt x="2129336" y="0"/>
                </a:cubicBezTo>
                <a:cubicBezTo>
                  <a:pt x="2139904" y="168783"/>
                  <a:pt x="2091513" y="241229"/>
                  <a:pt x="2129336" y="460731"/>
                </a:cubicBezTo>
                <a:cubicBezTo>
                  <a:pt x="2026575" y="502951"/>
                  <a:pt x="1819988" y="412267"/>
                  <a:pt x="1660882" y="460731"/>
                </a:cubicBezTo>
                <a:cubicBezTo>
                  <a:pt x="1501776" y="509195"/>
                  <a:pt x="1301510" y="406225"/>
                  <a:pt x="1128548" y="460731"/>
                </a:cubicBezTo>
                <a:cubicBezTo>
                  <a:pt x="955586" y="515237"/>
                  <a:pt x="799302" y="442362"/>
                  <a:pt x="617507" y="460731"/>
                </a:cubicBezTo>
                <a:cubicBezTo>
                  <a:pt x="435712" y="479100"/>
                  <a:pt x="189047" y="440793"/>
                  <a:pt x="0" y="460731"/>
                </a:cubicBezTo>
                <a:cubicBezTo>
                  <a:pt x="-34049" y="273967"/>
                  <a:pt x="13532" y="156461"/>
                  <a:pt x="0" y="0"/>
                </a:cubicBezTo>
                <a:close/>
              </a:path>
              <a:path w="2129336" h="460731" stroke="0" extrusionOk="0">
                <a:moveTo>
                  <a:pt x="0" y="0"/>
                </a:moveTo>
                <a:cubicBezTo>
                  <a:pt x="185288" y="-55281"/>
                  <a:pt x="293789" y="41725"/>
                  <a:pt x="532334" y="0"/>
                </a:cubicBezTo>
                <a:cubicBezTo>
                  <a:pt x="770879" y="-41725"/>
                  <a:pt x="861003" y="43474"/>
                  <a:pt x="1107255" y="0"/>
                </a:cubicBezTo>
                <a:cubicBezTo>
                  <a:pt x="1353507" y="-43474"/>
                  <a:pt x="1757801" y="46568"/>
                  <a:pt x="2129336" y="0"/>
                </a:cubicBezTo>
                <a:cubicBezTo>
                  <a:pt x="2134316" y="115966"/>
                  <a:pt x="2127230" y="270385"/>
                  <a:pt x="2129336" y="460731"/>
                </a:cubicBezTo>
                <a:cubicBezTo>
                  <a:pt x="1924362" y="489367"/>
                  <a:pt x="1763655" y="443399"/>
                  <a:pt x="1639589" y="460731"/>
                </a:cubicBezTo>
                <a:cubicBezTo>
                  <a:pt x="1515523" y="478063"/>
                  <a:pt x="1241313" y="411515"/>
                  <a:pt x="1128548" y="460731"/>
                </a:cubicBezTo>
                <a:cubicBezTo>
                  <a:pt x="1015783" y="509947"/>
                  <a:pt x="807270" y="451113"/>
                  <a:pt x="638801" y="460731"/>
                </a:cubicBezTo>
                <a:cubicBezTo>
                  <a:pt x="470332" y="470349"/>
                  <a:pt x="195338" y="421761"/>
                  <a:pt x="0" y="460731"/>
                </a:cubicBezTo>
                <a:cubicBezTo>
                  <a:pt x="-33206" y="313808"/>
                  <a:pt x="38466" y="214740"/>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Inorganic Fluorescent Nanocrystals</a:t>
            </a:r>
            <a:endParaRPr lang="en-US" altLang="en-US" sz="1600" dirty="0"/>
          </a:p>
        </p:txBody>
      </p:sp>
      <p:sp>
        <p:nvSpPr>
          <p:cNvPr id="14" name="Rectangle 3">
            <a:extLst>
              <a:ext uri="{FF2B5EF4-FFF2-40B4-BE49-F238E27FC236}">
                <a16:creationId xmlns:a16="http://schemas.microsoft.com/office/drawing/2014/main" id="{5F577172-D9CE-1E24-35BF-521A8C3D4127}"/>
              </a:ext>
            </a:extLst>
          </p:cNvPr>
          <p:cNvSpPr txBox="1">
            <a:spLocks noChangeArrowheads="1"/>
          </p:cNvSpPr>
          <p:nvPr/>
        </p:nvSpPr>
        <p:spPr>
          <a:xfrm>
            <a:off x="7696594" y="2436851"/>
            <a:ext cx="2129336" cy="460731"/>
          </a:xfrm>
          <a:custGeom>
            <a:avLst/>
            <a:gdLst>
              <a:gd name="connsiteX0" fmla="*/ 0 w 2129336"/>
              <a:gd name="connsiteY0" fmla="*/ 0 h 460731"/>
              <a:gd name="connsiteX1" fmla="*/ 532334 w 2129336"/>
              <a:gd name="connsiteY1" fmla="*/ 0 h 460731"/>
              <a:gd name="connsiteX2" fmla="*/ 1107255 w 2129336"/>
              <a:gd name="connsiteY2" fmla="*/ 0 h 460731"/>
              <a:gd name="connsiteX3" fmla="*/ 1618295 w 2129336"/>
              <a:gd name="connsiteY3" fmla="*/ 0 h 460731"/>
              <a:gd name="connsiteX4" fmla="*/ 2129336 w 2129336"/>
              <a:gd name="connsiteY4" fmla="*/ 0 h 460731"/>
              <a:gd name="connsiteX5" fmla="*/ 2129336 w 2129336"/>
              <a:gd name="connsiteY5" fmla="*/ 460731 h 460731"/>
              <a:gd name="connsiteX6" fmla="*/ 1660882 w 2129336"/>
              <a:gd name="connsiteY6" fmla="*/ 460731 h 460731"/>
              <a:gd name="connsiteX7" fmla="*/ 1128548 w 2129336"/>
              <a:gd name="connsiteY7" fmla="*/ 460731 h 460731"/>
              <a:gd name="connsiteX8" fmla="*/ 617507 w 2129336"/>
              <a:gd name="connsiteY8" fmla="*/ 460731 h 460731"/>
              <a:gd name="connsiteX9" fmla="*/ 0 w 2129336"/>
              <a:gd name="connsiteY9" fmla="*/ 460731 h 460731"/>
              <a:gd name="connsiteX10" fmla="*/ 0 w 2129336"/>
              <a:gd name="connsiteY10"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9336" h="460731" fill="none" extrusionOk="0">
                <a:moveTo>
                  <a:pt x="0" y="0"/>
                </a:moveTo>
                <a:cubicBezTo>
                  <a:pt x="263236" y="-16477"/>
                  <a:pt x="402128" y="11463"/>
                  <a:pt x="532334" y="0"/>
                </a:cubicBezTo>
                <a:cubicBezTo>
                  <a:pt x="662540" y="-11463"/>
                  <a:pt x="860369" y="28457"/>
                  <a:pt x="1107255" y="0"/>
                </a:cubicBezTo>
                <a:cubicBezTo>
                  <a:pt x="1354141" y="-28457"/>
                  <a:pt x="1450179" y="18304"/>
                  <a:pt x="1618295" y="0"/>
                </a:cubicBezTo>
                <a:cubicBezTo>
                  <a:pt x="1786411" y="-18304"/>
                  <a:pt x="2010210" y="49542"/>
                  <a:pt x="2129336" y="0"/>
                </a:cubicBezTo>
                <a:cubicBezTo>
                  <a:pt x="2139904" y="168783"/>
                  <a:pt x="2091513" y="241229"/>
                  <a:pt x="2129336" y="460731"/>
                </a:cubicBezTo>
                <a:cubicBezTo>
                  <a:pt x="2026575" y="502951"/>
                  <a:pt x="1819988" y="412267"/>
                  <a:pt x="1660882" y="460731"/>
                </a:cubicBezTo>
                <a:cubicBezTo>
                  <a:pt x="1501776" y="509195"/>
                  <a:pt x="1301510" y="406225"/>
                  <a:pt x="1128548" y="460731"/>
                </a:cubicBezTo>
                <a:cubicBezTo>
                  <a:pt x="955586" y="515237"/>
                  <a:pt x="799302" y="442362"/>
                  <a:pt x="617507" y="460731"/>
                </a:cubicBezTo>
                <a:cubicBezTo>
                  <a:pt x="435712" y="479100"/>
                  <a:pt x="189047" y="440793"/>
                  <a:pt x="0" y="460731"/>
                </a:cubicBezTo>
                <a:cubicBezTo>
                  <a:pt x="-34049" y="273967"/>
                  <a:pt x="13532" y="156461"/>
                  <a:pt x="0" y="0"/>
                </a:cubicBezTo>
                <a:close/>
              </a:path>
              <a:path w="2129336" h="460731" stroke="0" extrusionOk="0">
                <a:moveTo>
                  <a:pt x="0" y="0"/>
                </a:moveTo>
                <a:cubicBezTo>
                  <a:pt x="185288" y="-55281"/>
                  <a:pt x="293789" y="41725"/>
                  <a:pt x="532334" y="0"/>
                </a:cubicBezTo>
                <a:cubicBezTo>
                  <a:pt x="770879" y="-41725"/>
                  <a:pt x="861003" y="43474"/>
                  <a:pt x="1107255" y="0"/>
                </a:cubicBezTo>
                <a:cubicBezTo>
                  <a:pt x="1353507" y="-43474"/>
                  <a:pt x="1757801" y="46568"/>
                  <a:pt x="2129336" y="0"/>
                </a:cubicBezTo>
                <a:cubicBezTo>
                  <a:pt x="2134316" y="115966"/>
                  <a:pt x="2127230" y="270385"/>
                  <a:pt x="2129336" y="460731"/>
                </a:cubicBezTo>
                <a:cubicBezTo>
                  <a:pt x="1924362" y="489367"/>
                  <a:pt x="1763655" y="443399"/>
                  <a:pt x="1639589" y="460731"/>
                </a:cubicBezTo>
                <a:cubicBezTo>
                  <a:pt x="1515523" y="478063"/>
                  <a:pt x="1241313" y="411515"/>
                  <a:pt x="1128548" y="460731"/>
                </a:cubicBezTo>
                <a:cubicBezTo>
                  <a:pt x="1015783" y="509947"/>
                  <a:pt x="807270" y="451113"/>
                  <a:pt x="638801" y="460731"/>
                </a:cubicBezTo>
                <a:cubicBezTo>
                  <a:pt x="470332" y="470349"/>
                  <a:pt x="195338" y="421761"/>
                  <a:pt x="0" y="460731"/>
                </a:cubicBezTo>
                <a:cubicBezTo>
                  <a:pt x="-33206" y="313808"/>
                  <a:pt x="38466" y="214740"/>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Organic Polymers</a:t>
            </a:r>
            <a:endParaRPr lang="en-US" altLang="en-US" sz="1600" dirty="0"/>
          </a:p>
        </p:txBody>
      </p:sp>
      <p:sp>
        <p:nvSpPr>
          <p:cNvPr id="15" name="Rectangle 3">
            <a:extLst>
              <a:ext uri="{FF2B5EF4-FFF2-40B4-BE49-F238E27FC236}">
                <a16:creationId xmlns:a16="http://schemas.microsoft.com/office/drawing/2014/main" id="{00BFA8EE-7656-D280-737B-5F5EA031CBD2}"/>
              </a:ext>
            </a:extLst>
          </p:cNvPr>
          <p:cNvSpPr txBox="1">
            <a:spLocks noChangeArrowheads="1"/>
          </p:cNvSpPr>
          <p:nvPr/>
        </p:nvSpPr>
        <p:spPr>
          <a:xfrm>
            <a:off x="10062664" y="2436851"/>
            <a:ext cx="2129336" cy="460731"/>
          </a:xfrm>
          <a:custGeom>
            <a:avLst/>
            <a:gdLst>
              <a:gd name="connsiteX0" fmla="*/ 0 w 2129336"/>
              <a:gd name="connsiteY0" fmla="*/ 0 h 460731"/>
              <a:gd name="connsiteX1" fmla="*/ 532334 w 2129336"/>
              <a:gd name="connsiteY1" fmla="*/ 0 h 460731"/>
              <a:gd name="connsiteX2" fmla="*/ 1107255 w 2129336"/>
              <a:gd name="connsiteY2" fmla="*/ 0 h 460731"/>
              <a:gd name="connsiteX3" fmla="*/ 1618295 w 2129336"/>
              <a:gd name="connsiteY3" fmla="*/ 0 h 460731"/>
              <a:gd name="connsiteX4" fmla="*/ 2129336 w 2129336"/>
              <a:gd name="connsiteY4" fmla="*/ 0 h 460731"/>
              <a:gd name="connsiteX5" fmla="*/ 2129336 w 2129336"/>
              <a:gd name="connsiteY5" fmla="*/ 460731 h 460731"/>
              <a:gd name="connsiteX6" fmla="*/ 1660882 w 2129336"/>
              <a:gd name="connsiteY6" fmla="*/ 460731 h 460731"/>
              <a:gd name="connsiteX7" fmla="*/ 1128548 w 2129336"/>
              <a:gd name="connsiteY7" fmla="*/ 460731 h 460731"/>
              <a:gd name="connsiteX8" fmla="*/ 617507 w 2129336"/>
              <a:gd name="connsiteY8" fmla="*/ 460731 h 460731"/>
              <a:gd name="connsiteX9" fmla="*/ 0 w 2129336"/>
              <a:gd name="connsiteY9" fmla="*/ 460731 h 460731"/>
              <a:gd name="connsiteX10" fmla="*/ 0 w 2129336"/>
              <a:gd name="connsiteY10"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9336" h="460731" fill="none" extrusionOk="0">
                <a:moveTo>
                  <a:pt x="0" y="0"/>
                </a:moveTo>
                <a:cubicBezTo>
                  <a:pt x="263236" y="-16477"/>
                  <a:pt x="402128" y="11463"/>
                  <a:pt x="532334" y="0"/>
                </a:cubicBezTo>
                <a:cubicBezTo>
                  <a:pt x="662540" y="-11463"/>
                  <a:pt x="860369" y="28457"/>
                  <a:pt x="1107255" y="0"/>
                </a:cubicBezTo>
                <a:cubicBezTo>
                  <a:pt x="1354141" y="-28457"/>
                  <a:pt x="1450179" y="18304"/>
                  <a:pt x="1618295" y="0"/>
                </a:cubicBezTo>
                <a:cubicBezTo>
                  <a:pt x="1786411" y="-18304"/>
                  <a:pt x="2010210" y="49542"/>
                  <a:pt x="2129336" y="0"/>
                </a:cubicBezTo>
                <a:cubicBezTo>
                  <a:pt x="2139904" y="168783"/>
                  <a:pt x="2091513" y="241229"/>
                  <a:pt x="2129336" y="460731"/>
                </a:cubicBezTo>
                <a:cubicBezTo>
                  <a:pt x="2026575" y="502951"/>
                  <a:pt x="1819988" y="412267"/>
                  <a:pt x="1660882" y="460731"/>
                </a:cubicBezTo>
                <a:cubicBezTo>
                  <a:pt x="1501776" y="509195"/>
                  <a:pt x="1301510" y="406225"/>
                  <a:pt x="1128548" y="460731"/>
                </a:cubicBezTo>
                <a:cubicBezTo>
                  <a:pt x="955586" y="515237"/>
                  <a:pt x="799302" y="442362"/>
                  <a:pt x="617507" y="460731"/>
                </a:cubicBezTo>
                <a:cubicBezTo>
                  <a:pt x="435712" y="479100"/>
                  <a:pt x="189047" y="440793"/>
                  <a:pt x="0" y="460731"/>
                </a:cubicBezTo>
                <a:cubicBezTo>
                  <a:pt x="-34049" y="273967"/>
                  <a:pt x="13532" y="156461"/>
                  <a:pt x="0" y="0"/>
                </a:cubicBezTo>
                <a:close/>
              </a:path>
              <a:path w="2129336" h="460731" stroke="0" extrusionOk="0">
                <a:moveTo>
                  <a:pt x="0" y="0"/>
                </a:moveTo>
                <a:cubicBezTo>
                  <a:pt x="185288" y="-55281"/>
                  <a:pt x="293789" y="41725"/>
                  <a:pt x="532334" y="0"/>
                </a:cubicBezTo>
                <a:cubicBezTo>
                  <a:pt x="770879" y="-41725"/>
                  <a:pt x="861003" y="43474"/>
                  <a:pt x="1107255" y="0"/>
                </a:cubicBezTo>
                <a:cubicBezTo>
                  <a:pt x="1353507" y="-43474"/>
                  <a:pt x="1757801" y="46568"/>
                  <a:pt x="2129336" y="0"/>
                </a:cubicBezTo>
                <a:cubicBezTo>
                  <a:pt x="2134316" y="115966"/>
                  <a:pt x="2127230" y="270385"/>
                  <a:pt x="2129336" y="460731"/>
                </a:cubicBezTo>
                <a:cubicBezTo>
                  <a:pt x="1924362" y="489367"/>
                  <a:pt x="1763655" y="443399"/>
                  <a:pt x="1639589" y="460731"/>
                </a:cubicBezTo>
                <a:cubicBezTo>
                  <a:pt x="1515523" y="478063"/>
                  <a:pt x="1241313" y="411515"/>
                  <a:pt x="1128548" y="460731"/>
                </a:cubicBezTo>
                <a:cubicBezTo>
                  <a:pt x="1015783" y="509947"/>
                  <a:pt x="807270" y="451113"/>
                  <a:pt x="638801" y="460731"/>
                </a:cubicBezTo>
                <a:cubicBezTo>
                  <a:pt x="470332" y="470349"/>
                  <a:pt x="195338" y="421761"/>
                  <a:pt x="0" y="460731"/>
                </a:cubicBezTo>
                <a:cubicBezTo>
                  <a:pt x="-33206" y="313808"/>
                  <a:pt x="38466" y="214740"/>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Synthetic Dyes </a:t>
            </a:r>
            <a:endParaRPr lang="en-US" altLang="en-US" sz="1600" dirty="0"/>
          </a:p>
        </p:txBody>
      </p:sp>
      <p:sp>
        <p:nvSpPr>
          <p:cNvPr id="16" name="Rectangle 3">
            <a:extLst>
              <a:ext uri="{FF2B5EF4-FFF2-40B4-BE49-F238E27FC236}">
                <a16:creationId xmlns:a16="http://schemas.microsoft.com/office/drawing/2014/main" id="{EDA05174-396E-8BC5-4C8A-E4C35999B50B}"/>
              </a:ext>
            </a:extLst>
          </p:cNvPr>
          <p:cNvSpPr txBox="1">
            <a:spLocks noChangeArrowheads="1"/>
          </p:cNvSpPr>
          <p:nvPr/>
        </p:nvSpPr>
        <p:spPr>
          <a:xfrm>
            <a:off x="739123" y="4972027"/>
            <a:ext cx="1059016" cy="460731"/>
          </a:xfrm>
          <a:custGeom>
            <a:avLst/>
            <a:gdLst>
              <a:gd name="connsiteX0" fmla="*/ 0 w 1059016"/>
              <a:gd name="connsiteY0" fmla="*/ 0 h 460731"/>
              <a:gd name="connsiteX1" fmla="*/ 497738 w 1059016"/>
              <a:gd name="connsiteY1" fmla="*/ 0 h 460731"/>
              <a:gd name="connsiteX2" fmla="*/ 1059016 w 1059016"/>
              <a:gd name="connsiteY2" fmla="*/ 0 h 460731"/>
              <a:gd name="connsiteX3" fmla="*/ 1059016 w 1059016"/>
              <a:gd name="connsiteY3" fmla="*/ 460731 h 460731"/>
              <a:gd name="connsiteX4" fmla="*/ 540098 w 1059016"/>
              <a:gd name="connsiteY4" fmla="*/ 460731 h 460731"/>
              <a:gd name="connsiteX5" fmla="*/ 0 w 1059016"/>
              <a:gd name="connsiteY5" fmla="*/ 460731 h 460731"/>
              <a:gd name="connsiteX6" fmla="*/ 0 w 1059016"/>
              <a:gd name="connsiteY6"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16" h="460731" fill="none" extrusionOk="0">
                <a:moveTo>
                  <a:pt x="0" y="0"/>
                </a:moveTo>
                <a:cubicBezTo>
                  <a:pt x="129841" y="-4847"/>
                  <a:pt x="320396" y="27167"/>
                  <a:pt x="497738" y="0"/>
                </a:cubicBezTo>
                <a:cubicBezTo>
                  <a:pt x="675080" y="-27167"/>
                  <a:pt x="811430" y="11619"/>
                  <a:pt x="1059016" y="0"/>
                </a:cubicBezTo>
                <a:cubicBezTo>
                  <a:pt x="1113514" y="201967"/>
                  <a:pt x="1014059" y="339165"/>
                  <a:pt x="1059016" y="460731"/>
                </a:cubicBezTo>
                <a:cubicBezTo>
                  <a:pt x="893727" y="479531"/>
                  <a:pt x="703979" y="422386"/>
                  <a:pt x="540098" y="460731"/>
                </a:cubicBezTo>
                <a:cubicBezTo>
                  <a:pt x="376217" y="499076"/>
                  <a:pt x="146489" y="398016"/>
                  <a:pt x="0" y="460731"/>
                </a:cubicBezTo>
                <a:cubicBezTo>
                  <a:pt x="-21807" y="236446"/>
                  <a:pt x="44720" y="153729"/>
                  <a:pt x="0" y="0"/>
                </a:cubicBezTo>
                <a:close/>
              </a:path>
              <a:path w="1059016" h="460731" stroke="0" extrusionOk="0">
                <a:moveTo>
                  <a:pt x="0" y="0"/>
                </a:moveTo>
                <a:cubicBezTo>
                  <a:pt x="121019" y="-3100"/>
                  <a:pt x="418709" y="49383"/>
                  <a:pt x="529508" y="0"/>
                </a:cubicBezTo>
                <a:cubicBezTo>
                  <a:pt x="640307" y="-49383"/>
                  <a:pt x="799826" y="6047"/>
                  <a:pt x="1059016" y="0"/>
                </a:cubicBezTo>
                <a:cubicBezTo>
                  <a:pt x="1077240" y="115553"/>
                  <a:pt x="1006121" y="250188"/>
                  <a:pt x="1059016" y="460731"/>
                </a:cubicBezTo>
                <a:cubicBezTo>
                  <a:pt x="792896" y="476559"/>
                  <a:pt x="651610" y="404983"/>
                  <a:pt x="518918" y="460731"/>
                </a:cubicBezTo>
                <a:cubicBezTo>
                  <a:pt x="386226" y="516479"/>
                  <a:pt x="150431" y="455481"/>
                  <a:pt x="0" y="460731"/>
                </a:cubicBezTo>
                <a:cubicBezTo>
                  <a:pt x="-34046" y="353492"/>
                  <a:pt x="51742" y="186056"/>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e.g., FITC</a:t>
            </a:r>
            <a:endParaRPr lang="en-US" altLang="en-US" sz="1600" dirty="0"/>
          </a:p>
        </p:txBody>
      </p:sp>
      <p:sp>
        <p:nvSpPr>
          <p:cNvPr id="17" name="Rectangle 3">
            <a:extLst>
              <a:ext uri="{FF2B5EF4-FFF2-40B4-BE49-F238E27FC236}">
                <a16:creationId xmlns:a16="http://schemas.microsoft.com/office/drawing/2014/main" id="{6E634B46-F2A6-370C-3DC8-DD63EC4D79AC}"/>
              </a:ext>
            </a:extLst>
          </p:cNvPr>
          <p:cNvSpPr txBox="1">
            <a:spLocks noChangeArrowheads="1"/>
          </p:cNvSpPr>
          <p:nvPr/>
        </p:nvSpPr>
        <p:spPr>
          <a:xfrm>
            <a:off x="2987140" y="4972027"/>
            <a:ext cx="1256611" cy="460731"/>
          </a:xfrm>
          <a:custGeom>
            <a:avLst/>
            <a:gdLst>
              <a:gd name="connsiteX0" fmla="*/ 0 w 1256611"/>
              <a:gd name="connsiteY0" fmla="*/ 0 h 460731"/>
              <a:gd name="connsiteX1" fmla="*/ 393738 w 1256611"/>
              <a:gd name="connsiteY1" fmla="*/ 0 h 460731"/>
              <a:gd name="connsiteX2" fmla="*/ 825175 w 1256611"/>
              <a:gd name="connsiteY2" fmla="*/ 0 h 460731"/>
              <a:gd name="connsiteX3" fmla="*/ 1256611 w 1256611"/>
              <a:gd name="connsiteY3" fmla="*/ 0 h 460731"/>
              <a:gd name="connsiteX4" fmla="*/ 1256611 w 1256611"/>
              <a:gd name="connsiteY4" fmla="*/ 460731 h 460731"/>
              <a:gd name="connsiteX5" fmla="*/ 812608 w 1256611"/>
              <a:gd name="connsiteY5" fmla="*/ 460731 h 460731"/>
              <a:gd name="connsiteX6" fmla="*/ 381172 w 1256611"/>
              <a:gd name="connsiteY6" fmla="*/ 460731 h 460731"/>
              <a:gd name="connsiteX7" fmla="*/ 0 w 1256611"/>
              <a:gd name="connsiteY7" fmla="*/ 460731 h 460731"/>
              <a:gd name="connsiteX8" fmla="*/ 0 w 1256611"/>
              <a:gd name="connsiteY8"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611" h="460731" fill="none" extrusionOk="0">
                <a:moveTo>
                  <a:pt x="0" y="0"/>
                </a:moveTo>
                <a:cubicBezTo>
                  <a:pt x="110206" y="-2914"/>
                  <a:pt x="264995" y="45523"/>
                  <a:pt x="393738" y="0"/>
                </a:cubicBezTo>
                <a:cubicBezTo>
                  <a:pt x="522481" y="-45523"/>
                  <a:pt x="673017" y="30500"/>
                  <a:pt x="825175" y="0"/>
                </a:cubicBezTo>
                <a:cubicBezTo>
                  <a:pt x="977333" y="-30500"/>
                  <a:pt x="1109607" y="47981"/>
                  <a:pt x="1256611" y="0"/>
                </a:cubicBezTo>
                <a:cubicBezTo>
                  <a:pt x="1258914" y="202928"/>
                  <a:pt x="1216710" y="292636"/>
                  <a:pt x="1256611" y="460731"/>
                </a:cubicBezTo>
                <a:cubicBezTo>
                  <a:pt x="1125066" y="461529"/>
                  <a:pt x="912133" y="456055"/>
                  <a:pt x="812608" y="460731"/>
                </a:cubicBezTo>
                <a:cubicBezTo>
                  <a:pt x="713083" y="465407"/>
                  <a:pt x="511365" y="450191"/>
                  <a:pt x="381172" y="460731"/>
                </a:cubicBezTo>
                <a:cubicBezTo>
                  <a:pt x="250979" y="471271"/>
                  <a:pt x="111796" y="451857"/>
                  <a:pt x="0" y="460731"/>
                </a:cubicBezTo>
                <a:cubicBezTo>
                  <a:pt x="-33022" y="317086"/>
                  <a:pt x="13052" y="182222"/>
                  <a:pt x="0" y="0"/>
                </a:cubicBezTo>
                <a:close/>
              </a:path>
              <a:path w="1256611" h="460731" stroke="0" extrusionOk="0">
                <a:moveTo>
                  <a:pt x="0" y="0"/>
                </a:moveTo>
                <a:cubicBezTo>
                  <a:pt x="199674" y="-1814"/>
                  <a:pt x="316841" y="41684"/>
                  <a:pt x="418870" y="0"/>
                </a:cubicBezTo>
                <a:cubicBezTo>
                  <a:pt x="520899" y="-41684"/>
                  <a:pt x="713283" y="23799"/>
                  <a:pt x="862873" y="0"/>
                </a:cubicBezTo>
                <a:cubicBezTo>
                  <a:pt x="1012463" y="-23799"/>
                  <a:pt x="1080558" y="1948"/>
                  <a:pt x="1256611" y="0"/>
                </a:cubicBezTo>
                <a:cubicBezTo>
                  <a:pt x="1261591" y="115966"/>
                  <a:pt x="1254505" y="270385"/>
                  <a:pt x="1256611" y="460731"/>
                </a:cubicBezTo>
                <a:cubicBezTo>
                  <a:pt x="1079244" y="507951"/>
                  <a:pt x="1030050" y="434317"/>
                  <a:pt x="862873" y="460731"/>
                </a:cubicBezTo>
                <a:cubicBezTo>
                  <a:pt x="695696" y="487145"/>
                  <a:pt x="543523" y="437455"/>
                  <a:pt x="456569" y="460731"/>
                </a:cubicBezTo>
                <a:cubicBezTo>
                  <a:pt x="369615" y="484007"/>
                  <a:pt x="201160" y="435140"/>
                  <a:pt x="0" y="460731"/>
                </a:cubicBezTo>
                <a:cubicBezTo>
                  <a:pt x="-4557" y="282687"/>
                  <a:pt x="35086" y="145194"/>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e.g., PE, APC</a:t>
            </a:r>
            <a:endParaRPr lang="en-US" altLang="en-US" sz="1600" dirty="0"/>
          </a:p>
        </p:txBody>
      </p:sp>
      <p:sp>
        <p:nvSpPr>
          <p:cNvPr id="18" name="Rectangle 3">
            <a:extLst>
              <a:ext uri="{FF2B5EF4-FFF2-40B4-BE49-F238E27FC236}">
                <a16:creationId xmlns:a16="http://schemas.microsoft.com/office/drawing/2014/main" id="{4D98AF8A-3DA9-F4D9-0931-95E8EE892CDF}"/>
              </a:ext>
            </a:extLst>
          </p:cNvPr>
          <p:cNvSpPr txBox="1">
            <a:spLocks noChangeArrowheads="1"/>
          </p:cNvSpPr>
          <p:nvPr/>
        </p:nvSpPr>
        <p:spPr>
          <a:xfrm>
            <a:off x="5457750" y="4972027"/>
            <a:ext cx="1059016" cy="460731"/>
          </a:xfrm>
          <a:custGeom>
            <a:avLst/>
            <a:gdLst>
              <a:gd name="connsiteX0" fmla="*/ 0 w 1059016"/>
              <a:gd name="connsiteY0" fmla="*/ 0 h 460731"/>
              <a:gd name="connsiteX1" fmla="*/ 497738 w 1059016"/>
              <a:gd name="connsiteY1" fmla="*/ 0 h 460731"/>
              <a:gd name="connsiteX2" fmla="*/ 1059016 w 1059016"/>
              <a:gd name="connsiteY2" fmla="*/ 0 h 460731"/>
              <a:gd name="connsiteX3" fmla="*/ 1059016 w 1059016"/>
              <a:gd name="connsiteY3" fmla="*/ 460731 h 460731"/>
              <a:gd name="connsiteX4" fmla="*/ 540098 w 1059016"/>
              <a:gd name="connsiteY4" fmla="*/ 460731 h 460731"/>
              <a:gd name="connsiteX5" fmla="*/ 0 w 1059016"/>
              <a:gd name="connsiteY5" fmla="*/ 460731 h 460731"/>
              <a:gd name="connsiteX6" fmla="*/ 0 w 1059016"/>
              <a:gd name="connsiteY6"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16" h="460731" fill="none" extrusionOk="0">
                <a:moveTo>
                  <a:pt x="0" y="0"/>
                </a:moveTo>
                <a:cubicBezTo>
                  <a:pt x="129841" y="-4847"/>
                  <a:pt x="320396" y="27167"/>
                  <a:pt x="497738" y="0"/>
                </a:cubicBezTo>
                <a:cubicBezTo>
                  <a:pt x="675080" y="-27167"/>
                  <a:pt x="811430" y="11619"/>
                  <a:pt x="1059016" y="0"/>
                </a:cubicBezTo>
                <a:cubicBezTo>
                  <a:pt x="1113514" y="201967"/>
                  <a:pt x="1014059" y="339165"/>
                  <a:pt x="1059016" y="460731"/>
                </a:cubicBezTo>
                <a:cubicBezTo>
                  <a:pt x="893727" y="479531"/>
                  <a:pt x="703979" y="422386"/>
                  <a:pt x="540098" y="460731"/>
                </a:cubicBezTo>
                <a:cubicBezTo>
                  <a:pt x="376217" y="499076"/>
                  <a:pt x="146489" y="398016"/>
                  <a:pt x="0" y="460731"/>
                </a:cubicBezTo>
                <a:cubicBezTo>
                  <a:pt x="-21807" y="236446"/>
                  <a:pt x="44720" y="153729"/>
                  <a:pt x="0" y="0"/>
                </a:cubicBezTo>
                <a:close/>
              </a:path>
              <a:path w="1059016" h="460731" stroke="0" extrusionOk="0">
                <a:moveTo>
                  <a:pt x="0" y="0"/>
                </a:moveTo>
                <a:cubicBezTo>
                  <a:pt x="121019" y="-3100"/>
                  <a:pt x="418709" y="49383"/>
                  <a:pt x="529508" y="0"/>
                </a:cubicBezTo>
                <a:cubicBezTo>
                  <a:pt x="640307" y="-49383"/>
                  <a:pt x="799826" y="6047"/>
                  <a:pt x="1059016" y="0"/>
                </a:cubicBezTo>
                <a:cubicBezTo>
                  <a:pt x="1077240" y="115553"/>
                  <a:pt x="1006121" y="250188"/>
                  <a:pt x="1059016" y="460731"/>
                </a:cubicBezTo>
                <a:cubicBezTo>
                  <a:pt x="792896" y="476559"/>
                  <a:pt x="651610" y="404983"/>
                  <a:pt x="518918" y="460731"/>
                </a:cubicBezTo>
                <a:cubicBezTo>
                  <a:pt x="386226" y="516479"/>
                  <a:pt x="150431" y="455481"/>
                  <a:pt x="0" y="460731"/>
                </a:cubicBezTo>
                <a:cubicBezTo>
                  <a:pt x="-34046" y="353492"/>
                  <a:pt x="51742" y="186056"/>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e.g., </a:t>
            </a:r>
            <a:r>
              <a:rPr lang="en-US" sz="1600" dirty="0" err="1"/>
              <a:t>Qdot</a:t>
            </a:r>
            <a:endParaRPr lang="en-US" altLang="en-US" sz="1600" dirty="0"/>
          </a:p>
        </p:txBody>
      </p:sp>
      <p:sp>
        <p:nvSpPr>
          <p:cNvPr id="19" name="Rectangle 3">
            <a:extLst>
              <a:ext uri="{FF2B5EF4-FFF2-40B4-BE49-F238E27FC236}">
                <a16:creationId xmlns:a16="http://schemas.microsoft.com/office/drawing/2014/main" id="{C1C8FE25-CDC8-CEE6-526B-2FA7617A3140}"/>
              </a:ext>
            </a:extLst>
          </p:cNvPr>
          <p:cNvSpPr txBox="1">
            <a:spLocks noChangeArrowheads="1"/>
          </p:cNvSpPr>
          <p:nvPr/>
        </p:nvSpPr>
        <p:spPr>
          <a:xfrm>
            <a:off x="8096423" y="4972027"/>
            <a:ext cx="1256611" cy="460731"/>
          </a:xfrm>
          <a:custGeom>
            <a:avLst/>
            <a:gdLst>
              <a:gd name="connsiteX0" fmla="*/ 0 w 1256611"/>
              <a:gd name="connsiteY0" fmla="*/ 0 h 460731"/>
              <a:gd name="connsiteX1" fmla="*/ 393738 w 1256611"/>
              <a:gd name="connsiteY1" fmla="*/ 0 h 460731"/>
              <a:gd name="connsiteX2" fmla="*/ 825175 w 1256611"/>
              <a:gd name="connsiteY2" fmla="*/ 0 h 460731"/>
              <a:gd name="connsiteX3" fmla="*/ 1256611 w 1256611"/>
              <a:gd name="connsiteY3" fmla="*/ 0 h 460731"/>
              <a:gd name="connsiteX4" fmla="*/ 1256611 w 1256611"/>
              <a:gd name="connsiteY4" fmla="*/ 460731 h 460731"/>
              <a:gd name="connsiteX5" fmla="*/ 812608 w 1256611"/>
              <a:gd name="connsiteY5" fmla="*/ 460731 h 460731"/>
              <a:gd name="connsiteX6" fmla="*/ 381172 w 1256611"/>
              <a:gd name="connsiteY6" fmla="*/ 460731 h 460731"/>
              <a:gd name="connsiteX7" fmla="*/ 0 w 1256611"/>
              <a:gd name="connsiteY7" fmla="*/ 460731 h 460731"/>
              <a:gd name="connsiteX8" fmla="*/ 0 w 1256611"/>
              <a:gd name="connsiteY8"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611" h="460731" fill="none" extrusionOk="0">
                <a:moveTo>
                  <a:pt x="0" y="0"/>
                </a:moveTo>
                <a:cubicBezTo>
                  <a:pt x="110206" y="-2914"/>
                  <a:pt x="264995" y="45523"/>
                  <a:pt x="393738" y="0"/>
                </a:cubicBezTo>
                <a:cubicBezTo>
                  <a:pt x="522481" y="-45523"/>
                  <a:pt x="673017" y="30500"/>
                  <a:pt x="825175" y="0"/>
                </a:cubicBezTo>
                <a:cubicBezTo>
                  <a:pt x="977333" y="-30500"/>
                  <a:pt x="1109607" y="47981"/>
                  <a:pt x="1256611" y="0"/>
                </a:cubicBezTo>
                <a:cubicBezTo>
                  <a:pt x="1258914" y="202928"/>
                  <a:pt x="1216710" y="292636"/>
                  <a:pt x="1256611" y="460731"/>
                </a:cubicBezTo>
                <a:cubicBezTo>
                  <a:pt x="1125066" y="461529"/>
                  <a:pt x="912133" y="456055"/>
                  <a:pt x="812608" y="460731"/>
                </a:cubicBezTo>
                <a:cubicBezTo>
                  <a:pt x="713083" y="465407"/>
                  <a:pt x="511365" y="450191"/>
                  <a:pt x="381172" y="460731"/>
                </a:cubicBezTo>
                <a:cubicBezTo>
                  <a:pt x="250979" y="471271"/>
                  <a:pt x="111796" y="451857"/>
                  <a:pt x="0" y="460731"/>
                </a:cubicBezTo>
                <a:cubicBezTo>
                  <a:pt x="-33022" y="317086"/>
                  <a:pt x="13052" y="182222"/>
                  <a:pt x="0" y="0"/>
                </a:cubicBezTo>
                <a:close/>
              </a:path>
              <a:path w="1256611" h="460731" stroke="0" extrusionOk="0">
                <a:moveTo>
                  <a:pt x="0" y="0"/>
                </a:moveTo>
                <a:cubicBezTo>
                  <a:pt x="199674" y="-1814"/>
                  <a:pt x="316841" y="41684"/>
                  <a:pt x="418870" y="0"/>
                </a:cubicBezTo>
                <a:cubicBezTo>
                  <a:pt x="520899" y="-41684"/>
                  <a:pt x="713283" y="23799"/>
                  <a:pt x="862873" y="0"/>
                </a:cubicBezTo>
                <a:cubicBezTo>
                  <a:pt x="1012463" y="-23799"/>
                  <a:pt x="1080558" y="1948"/>
                  <a:pt x="1256611" y="0"/>
                </a:cubicBezTo>
                <a:cubicBezTo>
                  <a:pt x="1261591" y="115966"/>
                  <a:pt x="1254505" y="270385"/>
                  <a:pt x="1256611" y="460731"/>
                </a:cubicBezTo>
                <a:cubicBezTo>
                  <a:pt x="1079244" y="507951"/>
                  <a:pt x="1030050" y="434317"/>
                  <a:pt x="862873" y="460731"/>
                </a:cubicBezTo>
                <a:cubicBezTo>
                  <a:pt x="695696" y="487145"/>
                  <a:pt x="543523" y="437455"/>
                  <a:pt x="456569" y="460731"/>
                </a:cubicBezTo>
                <a:cubicBezTo>
                  <a:pt x="369615" y="484007"/>
                  <a:pt x="201160" y="435140"/>
                  <a:pt x="0" y="460731"/>
                </a:cubicBezTo>
                <a:cubicBezTo>
                  <a:pt x="-4557" y="282687"/>
                  <a:pt x="35086" y="145194"/>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e.g., </a:t>
            </a:r>
            <a:r>
              <a:rPr lang="en-US" sz="1600" dirty="0" err="1"/>
              <a:t>Briliant</a:t>
            </a:r>
            <a:endParaRPr lang="en-US" altLang="en-US" sz="1600" dirty="0"/>
          </a:p>
        </p:txBody>
      </p:sp>
      <p:sp>
        <p:nvSpPr>
          <p:cNvPr id="20" name="Rectangle 3">
            <a:extLst>
              <a:ext uri="{FF2B5EF4-FFF2-40B4-BE49-F238E27FC236}">
                <a16:creationId xmlns:a16="http://schemas.microsoft.com/office/drawing/2014/main" id="{645CEAC9-1B37-DB78-8C8A-89FD5DA396B8}"/>
              </a:ext>
            </a:extLst>
          </p:cNvPr>
          <p:cNvSpPr txBox="1">
            <a:spLocks noChangeArrowheads="1"/>
          </p:cNvSpPr>
          <p:nvPr/>
        </p:nvSpPr>
        <p:spPr>
          <a:xfrm>
            <a:off x="10597824" y="4972027"/>
            <a:ext cx="1059016" cy="460731"/>
          </a:xfrm>
          <a:custGeom>
            <a:avLst/>
            <a:gdLst>
              <a:gd name="connsiteX0" fmla="*/ 0 w 1059016"/>
              <a:gd name="connsiteY0" fmla="*/ 0 h 460731"/>
              <a:gd name="connsiteX1" fmla="*/ 497738 w 1059016"/>
              <a:gd name="connsiteY1" fmla="*/ 0 h 460731"/>
              <a:gd name="connsiteX2" fmla="*/ 1059016 w 1059016"/>
              <a:gd name="connsiteY2" fmla="*/ 0 h 460731"/>
              <a:gd name="connsiteX3" fmla="*/ 1059016 w 1059016"/>
              <a:gd name="connsiteY3" fmla="*/ 460731 h 460731"/>
              <a:gd name="connsiteX4" fmla="*/ 540098 w 1059016"/>
              <a:gd name="connsiteY4" fmla="*/ 460731 h 460731"/>
              <a:gd name="connsiteX5" fmla="*/ 0 w 1059016"/>
              <a:gd name="connsiteY5" fmla="*/ 460731 h 460731"/>
              <a:gd name="connsiteX6" fmla="*/ 0 w 1059016"/>
              <a:gd name="connsiteY6"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16" h="460731" fill="none" extrusionOk="0">
                <a:moveTo>
                  <a:pt x="0" y="0"/>
                </a:moveTo>
                <a:cubicBezTo>
                  <a:pt x="129841" y="-4847"/>
                  <a:pt x="320396" y="27167"/>
                  <a:pt x="497738" y="0"/>
                </a:cubicBezTo>
                <a:cubicBezTo>
                  <a:pt x="675080" y="-27167"/>
                  <a:pt x="811430" y="11619"/>
                  <a:pt x="1059016" y="0"/>
                </a:cubicBezTo>
                <a:cubicBezTo>
                  <a:pt x="1113514" y="201967"/>
                  <a:pt x="1014059" y="339165"/>
                  <a:pt x="1059016" y="460731"/>
                </a:cubicBezTo>
                <a:cubicBezTo>
                  <a:pt x="893727" y="479531"/>
                  <a:pt x="703979" y="422386"/>
                  <a:pt x="540098" y="460731"/>
                </a:cubicBezTo>
                <a:cubicBezTo>
                  <a:pt x="376217" y="499076"/>
                  <a:pt x="146489" y="398016"/>
                  <a:pt x="0" y="460731"/>
                </a:cubicBezTo>
                <a:cubicBezTo>
                  <a:pt x="-21807" y="236446"/>
                  <a:pt x="44720" y="153729"/>
                  <a:pt x="0" y="0"/>
                </a:cubicBezTo>
                <a:close/>
              </a:path>
              <a:path w="1059016" h="460731" stroke="0" extrusionOk="0">
                <a:moveTo>
                  <a:pt x="0" y="0"/>
                </a:moveTo>
                <a:cubicBezTo>
                  <a:pt x="121019" y="-3100"/>
                  <a:pt x="418709" y="49383"/>
                  <a:pt x="529508" y="0"/>
                </a:cubicBezTo>
                <a:cubicBezTo>
                  <a:pt x="640307" y="-49383"/>
                  <a:pt x="799826" y="6047"/>
                  <a:pt x="1059016" y="0"/>
                </a:cubicBezTo>
                <a:cubicBezTo>
                  <a:pt x="1077240" y="115553"/>
                  <a:pt x="1006121" y="250188"/>
                  <a:pt x="1059016" y="460731"/>
                </a:cubicBezTo>
                <a:cubicBezTo>
                  <a:pt x="792896" y="476559"/>
                  <a:pt x="651610" y="404983"/>
                  <a:pt x="518918" y="460731"/>
                </a:cubicBezTo>
                <a:cubicBezTo>
                  <a:pt x="386226" y="516479"/>
                  <a:pt x="150431" y="455481"/>
                  <a:pt x="0" y="460731"/>
                </a:cubicBezTo>
                <a:cubicBezTo>
                  <a:pt x="-34046" y="353492"/>
                  <a:pt x="51742" y="186056"/>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e.g., Cy5</a:t>
            </a:r>
            <a:endParaRPr lang="en-US" altLang="en-US" sz="1600" dirty="0"/>
          </a:p>
        </p:txBody>
      </p:sp>
    </p:spTree>
    <p:extLst>
      <p:ext uri="{BB962C8B-B14F-4D97-AF65-F5344CB8AC3E}">
        <p14:creationId xmlns:p14="http://schemas.microsoft.com/office/powerpoint/2010/main" val="1418904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1" name="Picture 100" descr="A laser beam coming out of a machine&#10;&#10;Description automatically generated">
            <a:extLst>
              <a:ext uri="{FF2B5EF4-FFF2-40B4-BE49-F238E27FC236}">
                <a16:creationId xmlns:a16="http://schemas.microsoft.com/office/drawing/2014/main" id="{8EAA5B89-796A-3711-2A3F-2C86CE0AEA1C}"/>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sp>
        <p:nvSpPr>
          <p:cNvPr id="2" name="A look inside the box">
            <a:extLst>
              <a:ext uri="{FF2B5EF4-FFF2-40B4-BE49-F238E27FC236}">
                <a16:creationId xmlns:a16="http://schemas.microsoft.com/office/drawing/2014/main" id="{DB46BF2E-1438-6CE9-F2A6-A5141FF939F0}"/>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4F29289A-782D-C912-86F2-B32BB5FA1F87}"/>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sp>
        <p:nvSpPr>
          <p:cNvPr id="4" name="TextBox 3">
            <a:extLst>
              <a:ext uri="{FF2B5EF4-FFF2-40B4-BE49-F238E27FC236}">
                <a16:creationId xmlns:a16="http://schemas.microsoft.com/office/drawing/2014/main" id="{E02001EB-C85A-680F-6F43-33C9762286F5}"/>
              </a:ext>
            </a:extLst>
          </p:cNvPr>
          <p:cNvSpPr txBox="1"/>
          <p:nvPr/>
        </p:nvSpPr>
        <p:spPr>
          <a:xfrm>
            <a:off x="4345285" y="1286893"/>
            <a:ext cx="2969915" cy="461665"/>
          </a:xfrm>
          <a:custGeom>
            <a:avLst/>
            <a:gdLst>
              <a:gd name="connsiteX0" fmla="*/ 0 w 2969915"/>
              <a:gd name="connsiteY0" fmla="*/ 0 h 461665"/>
              <a:gd name="connsiteX1" fmla="*/ 534585 w 2969915"/>
              <a:gd name="connsiteY1" fmla="*/ 0 h 461665"/>
              <a:gd name="connsiteX2" fmla="*/ 1069169 w 2969915"/>
              <a:gd name="connsiteY2" fmla="*/ 0 h 461665"/>
              <a:gd name="connsiteX3" fmla="*/ 1722551 w 2969915"/>
              <a:gd name="connsiteY3" fmla="*/ 0 h 461665"/>
              <a:gd name="connsiteX4" fmla="*/ 2286835 w 2969915"/>
              <a:gd name="connsiteY4" fmla="*/ 0 h 461665"/>
              <a:gd name="connsiteX5" fmla="*/ 2969915 w 2969915"/>
              <a:gd name="connsiteY5" fmla="*/ 0 h 461665"/>
              <a:gd name="connsiteX6" fmla="*/ 2969915 w 2969915"/>
              <a:gd name="connsiteY6" fmla="*/ 461665 h 461665"/>
              <a:gd name="connsiteX7" fmla="*/ 2346233 w 2969915"/>
              <a:gd name="connsiteY7" fmla="*/ 461665 h 461665"/>
              <a:gd name="connsiteX8" fmla="*/ 1841347 w 2969915"/>
              <a:gd name="connsiteY8" fmla="*/ 461665 h 461665"/>
              <a:gd name="connsiteX9" fmla="*/ 1336462 w 2969915"/>
              <a:gd name="connsiteY9" fmla="*/ 461665 h 461665"/>
              <a:gd name="connsiteX10" fmla="*/ 683080 w 2969915"/>
              <a:gd name="connsiteY10" fmla="*/ 461665 h 461665"/>
              <a:gd name="connsiteX11" fmla="*/ 0 w 2969915"/>
              <a:gd name="connsiteY11" fmla="*/ 461665 h 461665"/>
              <a:gd name="connsiteX12" fmla="*/ 0 w 2969915"/>
              <a:gd name="connsiteY12"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9915" h="461665" fill="none" extrusionOk="0">
                <a:moveTo>
                  <a:pt x="0" y="0"/>
                </a:moveTo>
                <a:cubicBezTo>
                  <a:pt x="257085" y="-24465"/>
                  <a:pt x="280066" y="17481"/>
                  <a:pt x="534585" y="0"/>
                </a:cubicBezTo>
                <a:cubicBezTo>
                  <a:pt x="789105" y="-17481"/>
                  <a:pt x="924375" y="9923"/>
                  <a:pt x="1069169" y="0"/>
                </a:cubicBezTo>
                <a:cubicBezTo>
                  <a:pt x="1213963" y="-9923"/>
                  <a:pt x="1580302" y="-14517"/>
                  <a:pt x="1722551" y="0"/>
                </a:cubicBezTo>
                <a:cubicBezTo>
                  <a:pt x="1864800" y="14517"/>
                  <a:pt x="2028568" y="-5982"/>
                  <a:pt x="2286835" y="0"/>
                </a:cubicBezTo>
                <a:cubicBezTo>
                  <a:pt x="2545102" y="5982"/>
                  <a:pt x="2718559" y="-15081"/>
                  <a:pt x="2969915" y="0"/>
                </a:cubicBezTo>
                <a:cubicBezTo>
                  <a:pt x="2951595" y="138428"/>
                  <a:pt x="2947485" y="278872"/>
                  <a:pt x="2969915" y="461665"/>
                </a:cubicBezTo>
                <a:cubicBezTo>
                  <a:pt x="2798670" y="462959"/>
                  <a:pt x="2601288" y="433519"/>
                  <a:pt x="2346233" y="461665"/>
                </a:cubicBezTo>
                <a:cubicBezTo>
                  <a:pt x="2091178" y="489811"/>
                  <a:pt x="2071252" y="445293"/>
                  <a:pt x="1841347" y="461665"/>
                </a:cubicBezTo>
                <a:cubicBezTo>
                  <a:pt x="1611442" y="478037"/>
                  <a:pt x="1506309" y="476681"/>
                  <a:pt x="1336462" y="461665"/>
                </a:cubicBezTo>
                <a:cubicBezTo>
                  <a:pt x="1166615" y="446649"/>
                  <a:pt x="856843" y="486420"/>
                  <a:pt x="683080" y="461665"/>
                </a:cubicBezTo>
                <a:cubicBezTo>
                  <a:pt x="509317" y="436910"/>
                  <a:pt x="216829" y="448983"/>
                  <a:pt x="0" y="461665"/>
                </a:cubicBezTo>
                <a:cubicBezTo>
                  <a:pt x="18659" y="258231"/>
                  <a:pt x="-22811" y="150176"/>
                  <a:pt x="0" y="0"/>
                </a:cubicBezTo>
                <a:close/>
              </a:path>
              <a:path w="2969915" h="461665" stroke="0" extrusionOk="0">
                <a:moveTo>
                  <a:pt x="0" y="0"/>
                </a:moveTo>
                <a:cubicBezTo>
                  <a:pt x="234425" y="-20941"/>
                  <a:pt x="416925" y="9016"/>
                  <a:pt x="534585" y="0"/>
                </a:cubicBezTo>
                <a:cubicBezTo>
                  <a:pt x="652245" y="-9016"/>
                  <a:pt x="929159" y="7035"/>
                  <a:pt x="1069169" y="0"/>
                </a:cubicBezTo>
                <a:cubicBezTo>
                  <a:pt x="1209179" y="-7035"/>
                  <a:pt x="1476638" y="16951"/>
                  <a:pt x="1663152" y="0"/>
                </a:cubicBezTo>
                <a:cubicBezTo>
                  <a:pt x="1849666" y="-16951"/>
                  <a:pt x="2041471" y="-4884"/>
                  <a:pt x="2197737" y="0"/>
                </a:cubicBezTo>
                <a:cubicBezTo>
                  <a:pt x="2354004" y="4884"/>
                  <a:pt x="2761671" y="2973"/>
                  <a:pt x="2969915" y="0"/>
                </a:cubicBezTo>
                <a:cubicBezTo>
                  <a:pt x="2984632" y="211225"/>
                  <a:pt x="2983878" y="337351"/>
                  <a:pt x="2969915" y="461665"/>
                </a:cubicBezTo>
                <a:cubicBezTo>
                  <a:pt x="2821967" y="469628"/>
                  <a:pt x="2482795" y="474576"/>
                  <a:pt x="2346233" y="461665"/>
                </a:cubicBezTo>
                <a:cubicBezTo>
                  <a:pt x="2209671" y="448754"/>
                  <a:pt x="2036375" y="487296"/>
                  <a:pt x="1811648" y="461665"/>
                </a:cubicBezTo>
                <a:cubicBezTo>
                  <a:pt x="1586922" y="436034"/>
                  <a:pt x="1483433" y="484028"/>
                  <a:pt x="1187966" y="461665"/>
                </a:cubicBezTo>
                <a:cubicBezTo>
                  <a:pt x="892499" y="439302"/>
                  <a:pt x="834563" y="470061"/>
                  <a:pt x="623682" y="461665"/>
                </a:cubicBezTo>
                <a:cubicBezTo>
                  <a:pt x="412801" y="453269"/>
                  <a:pt x="307865" y="463017"/>
                  <a:pt x="0" y="461665"/>
                </a:cubicBezTo>
                <a:cubicBezTo>
                  <a:pt x="-1630" y="236571"/>
                  <a:pt x="11099" y="199470"/>
                  <a:pt x="0" y="0"/>
                </a:cubicBezTo>
                <a:close/>
              </a:path>
            </a:pathLst>
          </a:custGeom>
          <a:solidFill>
            <a:schemeClr val="bg1"/>
          </a:solidFill>
          <a:ln>
            <a:solidFill>
              <a:schemeClr val="tx1"/>
            </a:solidFill>
            <a:extLst>
              <a:ext uri="{C807C97D-BFC1-408E-A445-0C87EB9F89A2}">
                <ask:lineSketchStyleProps xmlns:ask="http://schemas.microsoft.com/office/drawing/2018/sketchyshapes" sd="2154465978">
                  <a:prstGeom prst="rect">
                    <a:avLst/>
                  </a:prstGeom>
                  <ask:type>
                    <ask:lineSketchFreehand/>
                  </ask:type>
                </ask:lineSketchStyleProps>
              </a:ext>
            </a:extLst>
          </a:ln>
        </p:spPr>
        <p:txBody>
          <a:bodyPr wrap="square">
            <a:spAutoFit/>
          </a:bodyPr>
          <a:lstStyle/>
          <a:p>
            <a:pPr algn="just"/>
            <a:r>
              <a:rPr lang="en-US" sz="2400" i="1" dirty="0"/>
              <a:t>Fluorescence intensity</a:t>
            </a:r>
            <a:endParaRPr lang="en-US" sz="2400" dirty="0"/>
          </a:p>
        </p:txBody>
      </p:sp>
      <p:sp>
        <p:nvSpPr>
          <p:cNvPr id="7" name="Rectangle 4">
            <a:extLst>
              <a:ext uri="{FF2B5EF4-FFF2-40B4-BE49-F238E27FC236}">
                <a16:creationId xmlns:a16="http://schemas.microsoft.com/office/drawing/2014/main" id="{05DD0B27-3557-685D-A63F-154261A256BC}"/>
              </a:ext>
            </a:extLst>
          </p:cNvPr>
          <p:cNvSpPr>
            <a:spLocks noChangeArrowheads="1"/>
          </p:cNvSpPr>
          <p:nvPr/>
        </p:nvSpPr>
        <p:spPr bwMode="auto">
          <a:xfrm>
            <a:off x="6567094" y="2676243"/>
            <a:ext cx="5549900" cy="24638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95" name="Group 94">
            <a:extLst>
              <a:ext uri="{FF2B5EF4-FFF2-40B4-BE49-F238E27FC236}">
                <a16:creationId xmlns:a16="http://schemas.microsoft.com/office/drawing/2014/main" id="{10270584-E9A8-ED80-C784-73F25999DD60}"/>
              </a:ext>
            </a:extLst>
          </p:cNvPr>
          <p:cNvGrpSpPr/>
          <p:nvPr/>
        </p:nvGrpSpPr>
        <p:grpSpPr>
          <a:xfrm>
            <a:off x="269762" y="2310063"/>
            <a:ext cx="3966419" cy="2806480"/>
            <a:chOff x="863537" y="3005130"/>
            <a:chExt cx="3966419" cy="2806480"/>
          </a:xfrm>
        </p:grpSpPr>
        <p:sp>
          <p:nvSpPr>
            <p:cNvPr id="12" name="Rectangle 14">
              <a:extLst>
                <a:ext uri="{FF2B5EF4-FFF2-40B4-BE49-F238E27FC236}">
                  <a16:creationId xmlns:a16="http://schemas.microsoft.com/office/drawing/2014/main" id="{0A86CA0A-CF36-AC23-7364-2E9FB2070005}"/>
                </a:ext>
              </a:extLst>
            </p:cNvPr>
            <p:cNvSpPr>
              <a:spLocks noChangeArrowheads="1"/>
            </p:cNvSpPr>
            <p:nvPr/>
          </p:nvSpPr>
          <p:spPr bwMode="auto">
            <a:xfrm rot="16200000">
              <a:off x="679031" y="4020088"/>
              <a:ext cx="73578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mn-lt"/>
                </a:rPr>
                <a:t>CD 20</a:t>
              </a:r>
            </a:p>
          </p:txBody>
        </p:sp>
        <p:cxnSp>
          <p:nvCxnSpPr>
            <p:cNvPr id="14" name="Straight Connector 13">
              <a:extLst>
                <a:ext uri="{FF2B5EF4-FFF2-40B4-BE49-F238E27FC236}">
                  <a16:creationId xmlns:a16="http://schemas.microsoft.com/office/drawing/2014/main" id="{220C7C45-1E81-0D0B-E165-4DE1B53A9696}"/>
                </a:ext>
              </a:extLst>
            </p:cNvPr>
            <p:cNvCxnSpPr/>
            <p:nvPr/>
          </p:nvCxnSpPr>
          <p:spPr>
            <a:xfrm>
              <a:off x="1655436" y="3005130"/>
              <a:ext cx="0" cy="232706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33A998A-B2BD-5BBE-F9FD-FC4A526C7C63}"/>
                </a:ext>
              </a:extLst>
            </p:cNvPr>
            <p:cNvCxnSpPr>
              <a:cxnSpLocks/>
            </p:cNvCxnSpPr>
            <p:nvPr/>
          </p:nvCxnSpPr>
          <p:spPr>
            <a:xfrm flipV="1">
              <a:off x="1646105" y="5332887"/>
              <a:ext cx="2331720" cy="11348"/>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9EDEED7-C64A-FED1-6135-6ADC6CB5DAD5}"/>
                </a:ext>
              </a:extLst>
            </p:cNvPr>
            <p:cNvGrpSpPr/>
            <p:nvPr/>
          </p:nvGrpSpPr>
          <p:grpSpPr>
            <a:xfrm>
              <a:off x="1554871" y="3401019"/>
              <a:ext cx="111967" cy="1340499"/>
              <a:chOff x="6487269" y="3512975"/>
              <a:chExt cx="223935" cy="1340499"/>
            </a:xfrm>
          </p:grpSpPr>
          <p:cxnSp>
            <p:nvCxnSpPr>
              <p:cNvPr id="23" name="Straight Connector 22">
                <a:extLst>
                  <a:ext uri="{FF2B5EF4-FFF2-40B4-BE49-F238E27FC236}">
                    <a16:creationId xmlns:a16="http://schemas.microsoft.com/office/drawing/2014/main" id="{2D2921A6-DAAF-A7F4-E0DA-9C93F1D0FECB}"/>
                  </a:ext>
                </a:extLst>
              </p:cNvPr>
              <p:cNvCxnSpPr>
                <a:cxnSpLocks/>
              </p:cNvCxnSpPr>
              <p:nvPr/>
            </p:nvCxnSpPr>
            <p:spPr>
              <a:xfrm>
                <a:off x="6487269" y="3512975"/>
                <a:ext cx="2239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90E5612-0691-2C91-61A5-2F4D2E5DD1FE}"/>
                  </a:ext>
                </a:extLst>
              </p:cNvPr>
              <p:cNvCxnSpPr>
                <a:cxnSpLocks/>
              </p:cNvCxnSpPr>
              <p:nvPr/>
            </p:nvCxnSpPr>
            <p:spPr>
              <a:xfrm>
                <a:off x="6487269" y="4131905"/>
                <a:ext cx="2239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FEECD10-EA9F-9608-4B92-1AF5DC91B4F1}"/>
                  </a:ext>
                </a:extLst>
              </p:cNvPr>
              <p:cNvCxnSpPr>
                <a:cxnSpLocks/>
              </p:cNvCxnSpPr>
              <p:nvPr/>
            </p:nvCxnSpPr>
            <p:spPr>
              <a:xfrm>
                <a:off x="6487269" y="4853474"/>
                <a:ext cx="2239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14">
              <a:extLst>
                <a:ext uri="{FF2B5EF4-FFF2-40B4-BE49-F238E27FC236}">
                  <a16:creationId xmlns:a16="http://schemas.microsoft.com/office/drawing/2014/main" id="{4F13CD77-A4D8-2FAF-E2A8-AA4F17CDD5AB}"/>
                </a:ext>
              </a:extLst>
            </p:cNvPr>
            <p:cNvSpPr>
              <a:spLocks noChangeArrowheads="1"/>
            </p:cNvSpPr>
            <p:nvPr/>
          </p:nvSpPr>
          <p:spPr bwMode="auto">
            <a:xfrm>
              <a:off x="2477065" y="5444843"/>
              <a:ext cx="61876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mn-lt"/>
                </a:rPr>
                <a:t>CD 2</a:t>
              </a:r>
            </a:p>
          </p:txBody>
        </p:sp>
        <p:sp>
          <p:nvSpPr>
            <p:cNvPr id="36" name="Oval 35">
              <a:extLst>
                <a:ext uri="{FF2B5EF4-FFF2-40B4-BE49-F238E27FC236}">
                  <a16:creationId xmlns:a16="http://schemas.microsoft.com/office/drawing/2014/main" id="{0ED3B97E-74E9-A139-7506-F4E42D62902C}"/>
                </a:ext>
              </a:extLst>
            </p:cNvPr>
            <p:cNvSpPr/>
            <p:nvPr/>
          </p:nvSpPr>
          <p:spPr>
            <a:xfrm>
              <a:off x="1871435" y="3239293"/>
              <a:ext cx="627955" cy="99137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F200D6B-84F4-63DE-E4D3-E6B5BDFC7B5F}"/>
                </a:ext>
              </a:extLst>
            </p:cNvPr>
            <p:cNvSpPr txBox="1"/>
            <p:nvPr/>
          </p:nvSpPr>
          <p:spPr>
            <a:xfrm>
              <a:off x="1215221" y="4675232"/>
              <a:ext cx="393056" cy="276999"/>
            </a:xfrm>
            <a:prstGeom prst="rect">
              <a:avLst/>
            </a:prstGeom>
            <a:noFill/>
          </p:spPr>
          <p:txBody>
            <a:bodyPr wrap="none" rtlCol="0">
              <a:spAutoFit/>
            </a:bodyPr>
            <a:lstStyle/>
            <a:p>
              <a:r>
                <a:rPr lang="en-US" sz="1200" dirty="0"/>
                <a:t>10</a:t>
              </a:r>
              <a:r>
                <a:rPr lang="en-US" sz="1200" baseline="30000" dirty="0"/>
                <a:t>3</a:t>
              </a:r>
            </a:p>
          </p:txBody>
        </p:sp>
        <p:sp>
          <p:nvSpPr>
            <p:cNvPr id="38" name="TextBox 37">
              <a:extLst>
                <a:ext uri="{FF2B5EF4-FFF2-40B4-BE49-F238E27FC236}">
                  <a16:creationId xmlns:a16="http://schemas.microsoft.com/office/drawing/2014/main" id="{812AE197-A96C-EEC9-8977-C4349A80EE9D}"/>
                </a:ext>
              </a:extLst>
            </p:cNvPr>
            <p:cNvSpPr txBox="1"/>
            <p:nvPr/>
          </p:nvSpPr>
          <p:spPr>
            <a:xfrm>
              <a:off x="1213112" y="3953663"/>
              <a:ext cx="393056" cy="276999"/>
            </a:xfrm>
            <a:prstGeom prst="rect">
              <a:avLst/>
            </a:prstGeom>
            <a:noFill/>
          </p:spPr>
          <p:txBody>
            <a:bodyPr wrap="none" rtlCol="0">
              <a:spAutoFit/>
            </a:bodyPr>
            <a:lstStyle/>
            <a:p>
              <a:r>
                <a:rPr lang="en-US" sz="1200" dirty="0"/>
                <a:t>10</a:t>
              </a:r>
              <a:r>
                <a:rPr lang="en-US" sz="1200" baseline="30000" dirty="0"/>
                <a:t>4</a:t>
              </a:r>
            </a:p>
          </p:txBody>
        </p:sp>
        <p:sp>
          <p:nvSpPr>
            <p:cNvPr id="39" name="TextBox 38">
              <a:extLst>
                <a:ext uri="{FF2B5EF4-FFF2-40B4-BE49-F238E27FC236}">
                  <a16:creationId xmlns:a16="http://schemas.microsoft.com/office/drawing/2014/main" id="{0C3ABD53-D0BE-3F8D-9D7C-12A1116DF6DC}"/>
                </a:ext>
              </a:extLst>
            </p:cNvPr>
            <p:cNvSpPr txBox="1"/>
            <p:nvPr/>
          </p:nvSpPr>
          <p:spPr>
            <a:xfrm>
              <a:off x="1216197" y="3317044"/>
              <a:ext cx="393056" cy="276999"/>
            </a:xfrm>
            <a:prstGeom prst="rect">
              <a:avLst/>
            </a:prstGeom>
            <a:noFill/>
          </p:spPr>
          <p:txBody>
            <a:bodyPr wrap="none" rtlCol="0">
              <a:spAutoFit/>
            </a:bodyPr>
            <a:lstStyle/>
            <a:p>
              <a:r>
                <a:rPr lang="en-US" sz="1200" dirty="0"/>
                <a:t>10</a:t>
              </a:r>
              <a:r>
                <a:rPr lang="en-US" sz="1200" baseline="30000" dirty="0"/>
                <a:t>5</a:t>
              </a:r>
            </a:p>
          </p:txBody>
        </p:sp>
        <p:sp>
          <p:nvSpPr>
            <p:cNvPr id="40" name="Oval 39">
              <a:extLst>
                <a:ext uri="{FF2B5EF4-FFF2-40B4-BE49-F238E27FC236}">
                  <a16:creationId xmlns:a16="http://schemas.microsoft.com/office/drawing/2014/main" id="{4B02A419-5C66-79C4-B4ED-BC09C0C9C592}"/>
                </a:ext>
              </a:extLst>
            </p:cNvPr>
            <p:cNvSpPr/>
            <p:nvPr/>
          </p:nvSpPr>
          <p:spPr>
            <a:xfrm>
              <a:off x="2003442" y="4626678"/>
              <a:ext cx="407350" cy="37410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739F532-AFD6-C78B-8ABC-F4D3CB03D16D}"/>
                </a:ext>
              </a:extLst>
            </p:cNvPr>
            <p:cNvSpPr/>
            <p:nvPr/>
          </p:nvSpPr>
          <p:spPr>
            <a:xfrm>
              <a:off x="3095825" y="4619000"/>
              <a:ext cx="407350" cy="32555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E5DAE055-E6AC-687E-21DE-E08A67A41B55}"/>
                </a:ext>
              </a:extLst>
            </p:cNvPr>
            <p:cNvCxnSpPr>
              <a:cxnSpLocks/>
            </p:cNvCxnSpPr>
            <p:nvPr/>
          </p:nvCxnSpPr>
          <p:spPr>
            <a:xfrm flipH="1">
              <a:off x="1686420" y="3734978"/>
              <a:ext cx="1071203" cy="0"/>
            </a:xfrm>
            <a:prstGeom prst="straightConnector1">
              <a:avLst/>
            </a:prstGeom>
            <a:ln>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47" name="Rectangle 14">
              <a:extLst>
                <a:ext uri="{FF2B5EF4-FFF2-40B4-BE49-F238E27FC236}">
                  <a16:creationId xmlns:a16="http://schemas.microsoft.com/office/drawing/2014/main" id="{8F93D189-4904-C3CB-84F9-19A34D8036E1}"/>
                </a:ext>
              </a:extLst>
            </p:cNvPr>
            <p:cNvSpPr>
              <a:spLocks noChangeArrowheads="1"/>
            </p:cNvSpPr>
            <p:nvPr/>
          </p:nvSpPr>
          <p:spPr bwMode="auto">
            <a:xfrm>
              <a:off x="2795828" y="3474650"/>
              <a:ext cx="2034128"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mn-lt"/>
                </a:rPr>
                <a:t>Mean Fluorescence Intensity (MFI)</a:t>
              </a:r>
            </a:p>
          </p:txBody>
        </p:sp>
      </p:grpSp>
      <p:grpSp>
        <p:nvGrpSpPr>
          <p:cNvPr id="94" name="Group 93">
            <a:extLst>
              <a:ext uri="{FF2B5EF4-FFF2-40B4-BE49-F238E27FC236}">
                <a16:creationId xmlns:a16="http://schemas.microsoft.com/office/drawing/2014/main" id="{8A2781F5-E496-5280-600A-81CE925768A5}"/>
              </a:ext>
            </a:extLst>
          </p:cNvPr>
          <p:cNvGrpSpPr/>
          <p:nvPr/>
        </p:nvGrpSpPr>
        <p:grpSpPr>
          <a:xfrm>
            <a:off x="3956064" y="2310063"/>
            <a:ext cx="4010851" cy="2339105"/>
            <a:chOff x="4711688" y="3005130"/>
            <a:chExt cx="4010851" cy="2339105"/>
          </a:xfrm>
        </p:grpSpPr>
        <p:sp>
          <p:nvSpPr>
            <p:cNvPr id="48" name="Rectangle 14">
              <a:extLst>
                <a:ext uri="{FF2B5EF4-FFF2-40B4-BE49-F238E27FC236}">
                  <a16:creationId xmlns:a16="http://schemas.microsoft.com/office/drawing/2014/main" id="{F9D407F2-1A9A-7BB1-FACA-CD2B70CD54DF}"/>
                </a:ext>
              </a:extLst>
            </p:cNvPr>
            <p:cNvSpPr>
              <a:spLocks noChangeArrowheads="1"/>
            </p:cNvSpPr>
            <p:nvPr/>
          </p:nvSpPr>
          <p:spPr bwMode="auto">
            <a:xfrm rot="16200000">
              <a:off x="4527182" y="4020088"/>
              <a:ext cx="73578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mn-lt"/>
                </a:rPr>
                <a:t>CD 20</a:t>
              </a:r>
            </a:p>
          </p:txBody>
        </p:sp>
        <p:cxnSp>
          <p:nvCxnSpPr>
            <p:cNvPr id="49" name="Straight Connector 48">
              <a:extLst>
                <a:ext uri="{FF2B5EF4-FFF2-40B4-BE49-F238E27FC236}">
                  <a16:creationId xmlns:a16="http://schemas.microsoft.com/office/drawing/2014/main" id="{9C0A6AE5-3AA1-26CE-3DAB-45DD96172DC2}"/>
                </a:ext>
              </a:extLst>
            </p:cNvPr>
            <p:cNvCxnSpPr/>
            <p:nvPr/>
          </p:nvCxnSpPr>
          <p:spPr>
            <a:xfrm>
              <a:off x="5503587" y="3005130"/>
              <a:ext cx="0" cy="232706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6D1B39-2646-E856-6DEC-1A767A2357F8}"/>
                </a:ext>
              </a:extLst>
            </p:cNvPr>
            <p:cNvCxnSpPr>
              <a:cxnSpLocks/>
            </p:cNvCxnSpPr>
            <p:nvPr/>
          </p:nvCxnSpPr>
          <p:spPr>
            <a:xfrm flipV="1">
              <a:off x="5494256" y="5332887"/>
              <a:ext cx="2331720" cy="11348"/>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BB265218-69E3-AAFF-D894-6C50EDB46B48}"/>
                </a:ext>
              </a:extLst>
            </p:cNvPr>
            <p:cNvGrpSpPr/>
            <p:nvPr/>
          </p:nvGrpSpPr>
          <p:grpSpPr>
            <a:xfrm>
              <a:off x="5403022" y="3401019"/>
              <a:ext cx="111967" cy="1340499"/>
              <a:chOff x="6487269" y="3512975"/>
              <a:chExt cx="223935" cy="1340499"/>
            </a:xfrm>
          </p:grpSpPr>
          <p:cxnSp>
            <p:nvCxnSpPr>
              <p:cNvPr id="52" name="Straight Connector 51">
                <a:extLst>
                  <a:ext uri="{FF2B5EF4-FFF2-40B4-BE49-F238E27FC236}">
                    <a16:creationId xmlns:a16="http://schemas.microsoft.com/office/drawing/2014/main" id="{28D5231F-054E-AEAB-C9C4-3F0D2FED6FD0}"/>
                  </a:ext>
                </a:extLst>
              </p:cNvPr>
              <p:cNvCxnSpPr>
                <a:cxnSpLocks/>
              </p:cNvCxnSpPr>
              <p:nvPr/>
            </p:nvCxnSpPr>
            <p:spPr>
              <a:xfrm>
                <a:off x="6487269" y="3512975"/>
                <a:ext cx="2239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7052C5-541F-633A-0476-721795306542}"/>
                  </a:ext>
                </a:extLst>
              </p:cNvPr>
              <p:cNvCxnSpPr>
                <a:cxnSpLocks/>
              </p:cNvCxnSpPr>
              <p:nvPr/>
            </p:nvCxnSpPr>
            <p:spPr>
              <a:xfrm>
                <a:off x="6487269" y="4131905"/>
                <a:ext cx="2239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CBD47FF-9E14-739F-0C9C-25A64983A520}"/>
                  </a:ext>
                </a:extLst>
              </p:cNvPr>
              <p:cNvCxnSpPr>
                <a:cxnSpLocks/>
              </p:cNvCxnSpPr>
              <p:nvPr/>
            </p:nvCxnSpPr>
            <p:spPr>
              <a:xfrm>
                <a:off x="6487269" y="4853474"/>
                <a:ext cx="2239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Oval 55">
              <a:extLst>
                <a:ext uri="{FF2B5EF4-FFF2-40B4-BE49-F238E27FC236}">
                  <a16:creationId xmlns:a16="http://schemas.microsoft.com/office/drawing/2014/main" id="{2F818AD2-3DF8-C029-14E9-F690E8B9DB37}"/>
                </a:ext>
              </a:extLst>
            </p:cNvPr>
            <p:cNvSpPr/>
            <p:nvPr/>
          </p:nvSpPr>
          <p:spPr>
            <a:xfrm>
              <a:off x="5804276" y="3161551"/>
              <a:ext cx="363221" cy="57342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985BAB4-C2DC-0771-B2A0-F5EC889401EC}"/>
                </a:ext>
              </a:extLst>
            </p:cNvPr>
            <p:cNvSpPr txBox="1"/>
            <p:nvPr/>
          </p:nvSpPr>
          <p:spPr>
            <a:xfrm>
              <a:off x="5063372" y="4675232"/>
              <a:ext cx="393056" cy="276999"/>
            </a:xfrm>
            <a:prstGeom prst="rect">
              <a:avLst/>
            </a:prstGeom>
            <a:noFill/>
          </p:spPr>
          <p:txBody>
            <a:bodyPr wrap="none" rtlCol="0">
              <a:spAutoFit/>
            </a:bodyPr>
            <a:lstStyle/>
            <a:p>
              <a:r>
                <a:rPr lang="en-US" sz="1200" dirty="0"/>
                <a:t>10</a:t>
              </a:r>
              <a:r>
                <a:rPr lang="en-US" sz="1200" baseline="30000" dirty="0"/>
                <a:t>3</a:t>
              </a:r>
            </a:p>
          </p:txBody>
        </p:sp>
        <p:sp>
          <p:nvSpPr>
            <p:cNvPr id="58" name="TextBox 57">
              <a:extLst>
                <a:ext uri="{FF2B5EF4-FFF2-40B4-BE49-F238E27FC236}">
                  <a16:creationId xmlns:a16="http://schemas.microsoft.com/office/drawing/2014/main" id="{63D00602-6166-F5F2-7614-B76F9F3F88F0}"/>
                </a:ext>
              </a:extLst>
            </p:cNvPr>
            <p:cNvSpPr txBox="1"/>
            <p:nvPr/>
          </p:nvSpPr>
          <p:spPr>
            <a:xfrm>
              <a:off x="5061263" y="3953663"/>
              <a:ext cx="393056" cy="276999"/>
            </a:xfrm>
            <a:prstGeom prst="rect">
              <a:avLst/>
            </a:prstGeom>
            <a:noFill/>
          </p:spPr>
          <p:txBody>
            <a:bodyPr wrap="none" rtlCol="0">
              <a:spAutoFit/>
            </a:bodyPr>
            <a:lstStyle/>
            <a:p>
              <a:r>
                <a:rPr lang="en-US" sz="1200" dirty="0"/>
                <a:t>10</a:t>
              </a:r>
              <a:r>
                <a:rPr lang="en-US" sz="1200" baseline="30000" dirty="0"/>
                <a:t>4</a:t>
              </a:r>
            </a:p>
          </p:txBody>
        </p:sp>
        <p:sp>
          <p:nvSpPr>
            <p:cNvPr id="59" name="TextBox 58">
              <a:extLst>
                <a:ext uri="{FF2B5EF4-FFF2-40B4-BE49-F238E27FC236}">
                  <a16:creationId xmlns:a16="http://schemas.microsoft.com/office/drawing/2014/main" id="{A780F6B1-C821-1FCA-4C58-600CB9483534}"/>
                </a:ext>
              </a:extLst>
            </p:cNvPr>
            <p:cNvSpPr txBox="1"/>
            <p:nvPr/>
          </p:nvSpPr>
          <p:spPr>
            <a:xfrm>
              <a:off x="5064348" y="3317044"/>
              <a:ext cx="393056" cy="276999"/>
            </a:xfrm>
            <a:prstGeom prst="rect">
              <a:avLst/>
            </a:prstGeom>
            <a:noFill/>
          </p:spPr>
          <p:txBody>
            <a:bodyPr wrap="none" rtlCol="0">
              <a:spAutoFit/>
            </a:bodyPr>
            <a:lstStyle/>
            <a:p>
              <a:r>
                <a:rPr lang="en-US" sz="1200" dirty="0"/>
                <a:t>10</a:t>
              </a:r>
              <a:r>
                <a:rPr lang="en-US" sz="1200" baseline="30000" dirty="0"/>
                <a:t>5</a:t>
              </a:r>
            </a:p>
          </p:txBody>
        </p:sp>
        <p:sp>
          <p:nvSpPr>
            <p:cNvPr id="60" name="Oval 59">
              <a:extLst>
                <a:ext uri="{FF2B5EF4-FFF2-40B4-BE49-F238E27FC236}">
                  <a16:creationId xmlns:a16="http://schemas.microsoft.com/office/drawing/2014/main" id="{F84ED07C-79FD-D6F2-7D2D-FE710A94431B}"/>
                </a:ext>
              </a:extLst>
            </p:cNvPr>
            <p:cNvSpPr/>
            <p:nvPr/>
          </p:nvSpPr>
          <p:spPr>
            <a:xfrm>
              <a:off x="5851593" y="4626678"/>
              <a:ext cx="407350" cy="37410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2885368-17B4-60B4-873B-B05B3F11BA78}"/>
                </a:ext>
              </a:extLst>
            </p:cNvPr>
            <p:cNvSpPr/>
            <p:nvPr/>
          </p:nvSpPr>
          <p:spPr>
            <a:xfrm>
              <a:off x="6943976" y="4619000"/>
              <a:ext cx="407350" cy="32555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CD9DA749-BE83-A487-8622-7A5331D2049A}"/>
                </a:ext>
              </a:extLst>
            </p:cNvPr>
            <p:cNvCxnSpPr>
              <a:cxnSpLocks/>
            </p:cNvCxnSpPr>
            <p:nvPr/>
          </p:nvCxnSpPr>
          <p:spPr>
            <a:xfrm flipH="1">
              <a:off x="5560398" y="3431733"/>
              <a:ext cx="1071203" cy="0"/>
            </a:xfrm>
            <a:prstGeom prst="straightConnector1">
              <a:avLst/>
            </a:prstGeom>
            <a:ln>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63" name="Rectangle 14">
              <a:extLst>
                <a:ext uri="{FF2B5EF4-FFF2-40B4-BE49-F238E27FC236}">
                  <a16:creationId xmlns:a16="http://schemas.microsoft.com/office/drawing/2014/main" id="{AA2AA926-353B-EC8D-4323-CE11AB8B1F73}"/>
                </a:ext>
              </a:extLst>
            </p:cNvPr>
            <p:cNvSpPr>
              <a:spLocks noChangeArrowheads="1"/>
            </p:cNvSpPr>
            <p:nvPr/>
          </p:nvSpPr>
          <p:spPr bwMode="auto">
            <a:xfrm>
              <a:off x="6688411" y="3276394"/>
              <a:ext cx="203412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mn-lt"/>
                </a:rPr>
                <a:t>MFI population A</a:t>
              </a:r>
            </a:p>
          </p:txBody>
        </p:sp>
        <p:sp>
          <p:nvSpPr>
            <p:cNvPr id="64" name="Oval 63">
              <a:extLst>
                <a:ext uri="{FF2B5EF4-FFF2-40B4-BE49-F238E27FC236}">
                  <a16:creationId xmlns:a16="http://schemas.microsoft.com/office/drawing/2014/main" id="{F1170995-43A3-EA42-55AA-6E20363AFCFE}"/>
                </a:ext>
              </a:extLst>
            </p:cNvPr>
            <p:cNvSpPr/>
            <p:nvPr/>
          </p:nvSpPr>
          <p:spPr>
            <a:xfrm>
              <a:off x="5857918" y="3874760"/>
              <a:ext cx="306192" cy="32812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D72C0B31-6482-E4F5-0E57-6582C6846FDD}"/>
                </a:ext>
              </a:extLst>
            </p:cNvPr>
            <p:cNvCxnSpPr>
              <a:cxnSpLocks/>
            </p:cNvCxnSpPr>
            <p:nvPr/>
          </p:nvCxnSpPr>
          <p:spPr>
            <a:xfrm flipH="1">
              <a:off x="5560398" y="4023101"/>
              <a:ext cx="1071203" cy="0"/>
            </a:xfrm>
            <a:prstGeom prst="straightConnector1">
              <a:avLst/>
            </a:prstGeom>
            <a:ln>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66" name="Rectangle 14">
              <a:extLst>
                <a:ext uri="{FF2B5EF4-FFF2-40B4-BE49-F238E27FC236}">
                  <a16:creationId xmlns:a16="http://schemas.microsoft.com/office/drawing/2014/main" id="{B83084E6-6025-4241-F4A6-99138BB91114}"/>
                </a:ext>
              </a:extLst>
            </p:cNvPr>
            <p:cNvSpPr>
              <a:spLocks noChangeArrowheads="1"/>
            </p:cNvSpPr>
            <p:nvPr/>
          </p:nvSpPr>
          <p:spPr bwMode="auto">
            <a:xfrm>
              <a:off x="6688411" y="3865498"/>
              <a:ext cx="203412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mn-lt"/>
                </a:rPr>
                <a:t>MFI population B</a:t>
              </a:r>
            </a:p>
          </p:txBody>
        </p:sp>
      </p:grpSp>
      <p:grpSp>
        <p:nvGrpSpPr>
          <p:cNvPr id="96" name="Group 95">
            <a:extLst>
              <a:ext uri="{FF2B5EF4-FFF2-40B4-BE49-F238E27FC236}">
                <a16:creationId xmlns:a16="http://schemas.microsoft.com/office/drawing/2014/main" id="{1360CE99-017F-63F7-D6F3-C53148A95F4C}"/>
              </a:ext>
            </a:extLst>
          </p:cNvPr>
          <p:cNvGrpSpPr/>
          <p:nvPr/>
        </p:nvGrpSpPr>
        <p:grpSpPr>
          <a:xfrm>
            <a:off x="8211074" y="2310063"/>
            <a:ext cx="3682163" cy="2339105"/>
            <a:chOff x="8245635" y="3005130"/>
            <a:chExt cx="3682163" cy="2339105"/>
          </a:xfrm>
        </p:grpSpPr>
        <p:sp>
          <p:nvSpPr>
            <p:cNvPr id="67" name="Rectangle 14">
              <a:extLst>
                <a:ext uri="{FF2B5EF4-FFF2-40B4-BE49-F238E27FC236}">
                  <a16:creationId xmlns:a16="http://schemas.microsoft.com/office/drawing/2014/main" id="{8FAE6B8C-B665-3079-32BF-098442EF4616}"/>
                </a:ext>
              </a:extLst>
            </p:cNvPr>
            <p:cNvSpPr>
              <a:spLocks noChangeArrowheads="1"/>
            </p:cNvSpPr>
            <p:nvPr/>
          </p:nvSpPr>
          <p:spPr bwMode="auto">
            <a:xfrm rot="16200000">
              <a:off x="8061129" y="4020088"/>
              <a:ext cx="73578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mn-lt"/>
                </a:rPr>
                <a:t>CD 20</a:t>
              </a:r>
            </a:p>
          </p:txBody>
        </p:sp>
        <p:cxnSp>
          <p:nvCxnSpPr>
            <p:cNvPr id="68" name="Straight Connector 67">
              <a:extLst>
                <a:ext uri="{FF2B5EF4-FFF2-40B4-BE49-F238E27FC236}">
                  <a16:creationId xmlns:a16="http://schemas.microsoft.com/office/drawing/2014/main" id="{96B666C0-15F4-B0EC-47DB-BB8737FBEF4C}"/>
                </a:ext>
              </a:extLst>
            </p:cNvPr>
            <p:cNvCxnSpPr/>
            <p:nvPr/>
          </p:nvCxnSpPr>
          <p:spPr>
            <a:xfrm>
              <a:off x="9037534" y="3005130"/>
              <a:ext cx="0" cy="232706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3EA0CB1-F25B-D882-6FC0-DF585991FFF3}"/>
                </a:ext>
              </a:extLst>
            </p:cNvPr>
            <p:cNvCxnSpPr>
              <a:cxnSpLocks/>
            </p:cNvCxnSpPr>
            <p:nvPr/>
          </p:nvCxnSpPr>
          <p:spPr>
            <a:xfrm flipV="1">
              <a:off x="9028203" y="5332887"/>
              <a:ext cx="2331720" cy="11348"/>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FB156CE6-D995-927C-2AC0-6B9C3945FECC}"/>
                </a:ext>
              </a:extLst>
            </p:cNvPr>
            <p:cNvGrpSpPr/>
            <p:nvPr/>
          </p:nvGrpSpPr>
          <p:grpSpPr>
            <a:xfrm>
              <a:off x="8936969" y="3401019"/>
              <a:ext cx="111967" cy="1340499"/>
              <a:chOff x="6487269" y="3512975"/>
              <a:chExt cx="223935" cy="1340499"/>
            </a:xfrm>
          </p:grpSpPr>
          <p:cxnSp>
            <p:nvCxnSpPr>
              <p:cNvPr id="71" name="Straight Connector 70">
                <a:extLst>
                  <a:ext uri="{FF2B5EF4-FFF2-40B4-BE49-F238E27FC236}">
                    <a16:creationId xmlns:a16="http://schemas.microsoft.com/office/drawing/2014/main" id="{2633A411-D446-393E-C06C-21D3420A23EA}"/>
                  </a:ext>
                </a:extLst>
              </p:cNvPr>
              <p:cNvCxnSpPr>
                <a:cxnSpLocks/>
              </p:cNvCxnSpPr>
              <p:nvPr/>
            </p:nvCxnSpPr>
            <p:spPr>
              <a:xfrm>
                <a:off x="6487269" y="3512975"/>
                <a:ext cx="2239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584F7D9-399C-CDB5-D07E-7AEA057335DA}"/>
                  </a:ext>
                </a:extLst>
              </p:cNvPr>
              <p:cNvCxnSpPr>
                <a:cxnSpLocks/>
              </p:cNvCxnSpPr>
              <p:nvPr/>
            </p:nvCxnSpPr>
            <p:spPr>
              <a:xfrm>
                <a:off x="6487269" y="4131905"/>
                <a:ext cx="2239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A80D191-F408-6324-470D-E33E4FD69535}"/>
                  </a:ext>
                </a:extLst>
              </p:cNvPr>
              <p:cNvCxnSpPr>
                <a:cxnSpLocks/>
              </p:cNvCxnSpPr>
              <p:nvPr/>
            </p:nvCxnSpPr>
            <p:spPr>
              <a:xfrm>
                <a:off x="6487269" y="4853474"/>
                <a:ext cx="2239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Oval 74">
              <a:extLst>
                <a:ext uri="{FF2B5EF4-FFF2-40B4-BE49-F238E27FC236}">
                  <a16:creationId xmlns:a16="http://schemas.microsoft.com/office/drawing/2014/main" id="{1F5278EA-365E-796C-0F3B-BAE74D9124A5}"/>
                </a:ext>
              </a:extLst>
            </p:cNvPr>
            <p:cNvSpPr/>
            <p:nvPr/>
          </p:nvSpPr>
          <p:spPr>
            <a:xfrm>
              <a:off x="9315611" y="3495009"/>
              <a:ext cx="464246" cy="1069108"/>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07EC2574-F804-87CC-DDA5-A78B7E7B50B9}"/>
                </a:ext>
              </a:extLst>
            </p:cNvPr>
            <p:cNvSpPr txBox="1"/>
            <p:nvPr/>
          </p:nvSpPr>
          <p:spPr>
            <a:xfrm>
              <a:off x="8597319" y="4675232"/>
              <a:ext cx="393056" cy="276999"/>
            </a:xfrm>
            <a:prstGeom prst="rect">
              <a:avLst/>
            </a:prstGeom>
            <a:noFill/>
          </p:spPr>
          <p:txBody>
            <a:bodyPr wrap="none" rtlCol="0">
              <a:spAutoFit/>
            </a:bodyPr>
            <a:lstStyle/>
            <a:p>
              <a:r>
                <a:rPr lang="en-US" sz="1200" dirty="0"/>
                <a:t>10</a:t>
              </a:r>
              <a:r>
                <a:rPr lang="en-US" sz="1200" baseline="30000" dirty="0"/>
                <a:t>3</a:t>
              </a:r>
            </a:p>
          </p:txBody>
        </p:sp>
        <p:sp>
          <p:nvSpPr>
            <p:cNvPr id="77" name="TextBox 76">
              <a:extLst>
                <a:ext uri="{FF2B5EF4-FFF2-40B4-BE49-F238E27FC236}">
                  <a16:creationId xmlns:a16="http://schemas.microsoft.com/office/drawing/2014/main" id="{B4F96751-ADCB-687A-F35E-6639A5818EE6}"/>
                </a:ext>
              </a:extLst>
            </p:cNvPr>
            <p:cNvSpPr txBox="1"/>
            <p:nvPr/>
          </p:nvSpPr>
          <p:spPr>
            <a:xfrm>
              <a:off x="8595210" y="3953663"/>
              <a:ext cx="393056" cy="276999"/>
            </a:xfrm>
            <a:prstGeom prst="rect">
              <a:avLst/>
            </a:prstGeom>
            <a:noFill/>
          </p:spPr>
          <p:txBody>
            <a:bodyPr wrap="none" rtlCol="0">
              <a:spAutoFit/>
            </a:bodyPr>
            <a:lstStyle/>
            <a:p>
              <a:r>
                <a:rPr lang="en-US" sz="1200" dirty="0"/>
                <a:t>10</a:t>
              </a:r>
              <a:r>
                <a:rPr lang="en-US" sz="1200" baseline="30000" dirty="0"/>
                <a:t>4</a:t>
              </a:r>
            </a:p>
          </p:txBody>
        </p:sp>
        <p:sp>
          <p:nvSpPr>
            <p:cNvPr id="78" name="TextBox 77">
              <a:extLst>
                <a:ext uri="{FF2B5EF4-FFF2-40B4-BE49-F238E27FC236}">
                  <a16:creationId xmlns:a16="http://schemas.microsoft.com/office/drawing/2014/main" id="{F6BA1D6A-CF9E-CB10-040C-763E87A774CC}"/>
                </a:ext>
              </a:extLst>
            </p:cNvPr>
            <p:cNvSpPr txBox="1"/>
            <p:nvPr/>
          </p:nvSpPr>
          <p:spPr>
            <a:xfrm>
              <a:off x="8598295" y="3317044"/>
              <a:ext cx="393056" cy="276999"/>
            </a:xfrm>
            <a:prstGeom prst="rect">
              <a:avLst/>
            </a:prstGeom>
            <a:noFill/>
          </p:spPr>
          <p:txBody>
            <a:bodyPr wrap="none" rtlCol="0">
              <a:spAutoFit/>
            </a:bodyPr>
            <a:lstStyle/>
            <a:p>
              <a:r>
                <a:rPr lang="en-US" sz="1200" dirty="0"/>
                <a:t>10</a:t>
              </a:r>
              <a:r>
                <a:rPr lang="en-US" sz="1200" baseline="30000" dirty="0"/>
                <a:t>5</a:t>
              </a:r>
            </a:p>
          </p:txBody>
        </p:sp>
        <p:sp>
          <p:nvSpPr>
            <p:cNvPr id="83" name="Oval 82">
              <a:extLst>
                <a:ext uri="{FF2B5EF4-FFF2-40B4-BE49-F238E27FC236}">
                  <a16:creationId xmlns:a16="http://schemas.microsoft.com/office/drawing/2014/main" id="{2404A607-A293-AB1C-DF29-29178D161ECB}"/>
                </a:ext>
              </a:extLst>
            </p:cNvPr>
            <p:cNvSpPr/>
            <p:nvPr/>
          </p:nvSpPr>
          <p:spPr>
            <a:xfrm>
              <a:off x="10424398" y="3854039"/>
              <a:ext cx="306192" cy="32812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14">
              <a:extLst>
                <a:ext uri="{FF2B5EF4-FFF2-40B4-BE49-F238E27FC236}">
                  <a16:creationId xmlns:a16="http://schemas.microsoft.com/office/drawing/2014/main" id="{3DEB17F1-6AF2-B3ED-DC44-8526E2CD6BD7}"/>
                </a:ext>
              </a:extLst>
            </p:cNvPr>
            <p:cNvSpPr>
              <a:spLocks noChangeArrowheads="1"/>
            </p:cNvSpPr>
            <p:nvPr/>
          </p:nvSpPr>
          <p:spPr bwMode="auto">
            <a:xfrm>
              <a:off x="8933677" y="4642994"/>
              <a:ext cx="1423813"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a:latin typeface="+mn-lt"/>
                </a:rPr>
                <a:t>Heterogenous expression</a:t>
              </a:r>
            </a:p>
          </p:txBody>
        </p:sp>
        <p:sp>
          <p:nvSpPr>
            <p:cNvPr id="87" name="Rectangle 14">
              <a:extLst>
                <a:ext uri="{FF2B5EF4-FFF2-40B4-BE49-F238E27FC236}">
                  <a16:creationId xmlns:a16="http://schemas.microsoft.com/office/drawing/2014/main" id="{6245DE2A-89CE-6A40-F709-03B651AA0317}"/>
                </a:ext>
              </a:extLst>
            </p:cNvPr>
            <p:cNvSpPr>
              <a:spLocks noChangeArrowheads="1"/>
            </p:cNvSpPr>
            <p:nvPr/>
          </p:nvSpPr>
          <p:spPr bwMode="auto">
            <a:xfrm>
              <a:off x="11067246" y="3876956"/>
              <a:ext cx="8605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mn-lt"/>
                </a:rPr>
                <a:t>MFI</a:t>
              </a:r>
            </a:p>
          </p:txBody>
        </p:sp>
        <p:sp>
          <p:nvSpPr>
            <p:cNvPr id="88" name="Rectangle 14">
              <a:extLst>
                <a:ext uri="{FF2B5EF4-FFF2-40B4-BE49-F238E27FC236}">
                  <a16:creationId xmlns:a16="http://schemas.microsoft.com/office/drawing/2014/main" id="{8D7E6BE9-55EC-4010-63A6-43789EE106D9}"/>
                </a:ext>
              </a:extLst>
            </p:cNvPr>
            <p:cNvSpPr>
              <a:spLocks noChangeArrowheads="1"/>
            </p:cNvSpPr>
            <p:nvPr/>
          </p:nvSpPr>
          <p:spPr bwMode="auto">
            <a:xfrm>
              <a:off x="10164116" y="4626678"/>
              <a:ext cx="1423813"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a:latin typeface="+mn-lt"/>
                </a:rPr>
                <a:t>Homogenous expression</a:t>
              </a:r>
            </a:p>
          </p:txBody>
        </p:sp>
        <p:cxnSp>
          <p:nvCxnSpPr>
            <p:cNvPr id="81" name="Straight Arrow Connector 80">
              <a:extLst>
                <a:ext uri="{FF2B5EF4-FFF2-40B4-BE49-F238E27FC236}">
                  <a16:creationId xmlns:a16="http://schemas.microsoft.com/office/drawing/2014/main" id="{E9771345-76DD-0E66-EA10-151AAACBD76A}"/>
                </a:ext>
              </a:extLst>
            </p:cNvPr>
            <p:cNvCxnSpPr>
              <a:cxnSpLocks/>
            </p:cNvCxnSpPr>
            <p:nvPr/>
          </p:nvCxnSpPr>
          <p:spPr>
            <a:xfrm flipH="1">
              <a:off x="9116964" y="4029563"/>
              <a:ext cx="1882909" cy="0"/>
            </a:xfrm>
            <a:prstGeom prst="straightConnector1">
              <a:avLst/>
            </a:prstGeom>
            <a:ln>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BCD88571-6CD4-99E7-14DA-CC73FD989B78}"/>
              </a:ext>
            </a:extLst>
          </p:cNvPr>
          <p:cNvSpPr txBox="1"/>
          <p:nvPr/>
        </p:nvSpPr>
        <p:spPr>
          <a:xfrm>
            <a:off x="856456" y="5228500"/>
            <a:ext cx="2905920" cy="584775"/>
          </a:xfrm>
          <a:prstGeom prst="rect">
            <a:avLst/>
          </a:prstGeom>
          <a:noFill/>
        </p:spPr>
        <p:txBody>
          <a:bodyPr wrap="square">
            <a:spAutoFit/>
          </a:bodyPr>
          <a:lstStyle/>
          <a:p>
            <a:r>
              <a:rPr lang="en-US" sz="1600" dirty="0"/>
              <a:t>Deriving a CD20+ MFI value for a B-cell population in blood.</a:t>
            </a:r>
          </a:p>
        </p:txBody>
      </p:sp>
      <p:sp>
        <p:nvSpPr>
          <p:cNvPr id="92" name="TextBox 91">
            <a:extLst>
              <a:ext uri="{FF2B5EF4-FFF2-40B4-BE49-F238E27FC236}">
                <a16:creationId xmlns:a16="http://schemas.microsoft.com/office/drawing/2014/main" id="{B3B9E014-27DB-B659-45C6-151A9FA254F0}"/>
              </a:ext>
            </a:extLst>
          </p:cNvPr>
          <p:cNvSpPr txBox="1"/>
          <p:nvPr/>
        </p:nvSpPr>
        <p:spPr>
          <a:xfrm>
            <a:off x="4665229" y="5226000"/>
            <a:ext cx="2726172" cy="1077218"/>
          </a:xfrm>
          <a:prstGeom prst="rect">
            <a:avLst/>
          </a:prstGeom>
          <a:noFill/>
        </p:spPr>
        <p:txBody>
          <a:bodyPr wrap="square">
            <a:spAutoFit/>
          </a:bodyPr>
          <a:lstStyle/>
          <a:p>
            <a:pPr algn="just"/>
            <a:r>
              <a:rPr lang="en-US" sz="1600" dirty="0"/>
              <a:t>Differences in CD20 MFI values for two different B-cell populations in blood can assist in diagnosis.</a:t>
            </a:r>
          </a:p>
        </p:txBody>
      </p:sp>
      <p:sp>
        <p:nvSpPr>
          <p:cNvPr id="97" name="Rectangle 14">
            <a:extLst>
              <a:ext uri="{FF2B5EF4-FFF2-40B4-BE49-F238E27FC236}">
                <a16:creationId xmlns:a16="http://schemas.microsoft.com/office/drawing/2014/main" id="{9E046185-0A75-7E04-C882-E3954B0CEB17}"/>
              </a:ext>
            </a:extLst>
          </p:cNvPr>
          <p:cNvSpPr>
            <a:spLocks noChangeArrowheads="1"/>
          </p:cNvSpPr>
          <p:nvPr/>
        </p:nvSpPr>
        <p:spPr bwMode="auto">
          <a:xfrm>
            <a:off x="5445097" y="4752656"/>
            <a:ext cx="61876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mn-lt"/>
              </a:rPr>
              <a:t>CD 2</a:t>
            </a:r>
          </a:p>
        </p:txBody>
      </p:sp>
      <p:sp>
        <p:nvSpPr>
          <p:cNvPr id="98" name="Rectangle 14">
            <a:extLst>
              <a:ext uri="{FF2B5EF4-FFF2-40B4-BE49-F238E27FC236}">
                <a16:creationId xmlns:a16="http://schemas.microsoft.com/office/drawing/2014/main" id="{969B97D4-84D1-A746-7AAB-A5199C5403DE}"/>
              </a:ext>
            </a:extLst>
          </p:cNvPr>
          <p:cNvSpPr>
            <a:spLocks noChangeArrowheads="1"/>
          </p:cNvSpPr>
          <p:nvPr/>
        </p:nvSpPr>
        <p:spPr bwMode="auto">
          <a:xfrm>
            <a:off x="9850122" y="4758785"/>
            <a:ext cx="61876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mn-lt"/>
              </a:rPr>
              <a:t>CD 2</a:t>
            </a:r>
          </a:p>
        </p:txBody>
      </p:sp>
      <p:sp>
        <p:nvSpPr>
          <p:cNvPr id="100" name="TextBox 99">
            <a:extLst>
              <a:ext uri="{FF2B5EF4-FFF2-40B4-BE49-F238E27FC236}">
                <a16:creationId xmlns:a16="http://schemas.microsoft.com/office/drawing/2014/main" id="{0AD0C6EA-0379-1F92-E7BC-7BADF7E5FFE1}"/>
              </a:ext>
            </a:extLst>
          </p:cNvPr>
          <p:cNvSpPr txBox="1"/>
          <p:nvPr/>
        </p:nvSpPr>
        <p:spPr>
          <a:xfrm>
            <a:off x="8899116" y="5231021"/>
            <a:ext cx="3021945" cy="1077218"/>
          </a:xfrm>
          <a:prstGeom prst="rect">
            <a:avLst/>
          </a:prstGeom>
          <a:noFill/>
        </p:spPr>
        <p:txBody>
          <a:bodyPr wrap="square">
            <a:spAutoFit/>
          </a:bodyPr>
          <a:lstStyle/>
          <a:p>
            <a:pPr algn="just"/>
            <a:r>
              <a:rPr lang="en-US" sz="1600" dirty="0"/>
              <a:t>Spectrum of fluorescence intensity. Although the MFI is the same for the two populations, the variation in intensity is different.</a:t>
            </a:r>
          </a:p>
        </p:txBody>
      </p:sp>
      <p:cxnSp>
        <p:nvCxnSpPr>
          <p:cNvPr id="5" name="Straight Arrow Connector 4">
            <a:extLst>
              <a:ext uri="{FF2B5EF4-FFF2-40B4-BE49-F238E27FC236}">
                <a16:creationId xmlns:a16="http://schemas.microsoft.com/office/drawing/2014/main" id="{764EB061-24A5-5B02-AD78-4B39BFA929E6}"/>
              </a:ext>
            </a:extLst>
          </p:cNvPr>
          <p:cNvCxnSpPr/>
          <p:nvPr/>
        </p:nvCxnSpPr>
        <p:spPr>
          <a:xfrm>
            <a:off x="9841958" y="2765684"/>
            <a:ext cx="0" cy="10691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BA3B902-631C-38A0-3DC5-940E4A9B0194}"/>
              </a:ext>
            </a:extLst>
          </p:cNvPr>
          <p:cNvCxnSpPr>
            <a:cxnSpLocks/>
          </p:cNvCxnSpPr>
          <p:nvPr/>
        </p:nvCxnSpPr>
        <p:spPr>
          <a:xfrm>
            <a:off x="10745013" y="3140514"/>
            <a:ext cx="0" cy="3465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0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laser beam coming out of a machine&#10;&#10;Description automatically generated">
            <a:extLst>
              <a:ext uri="{FF2B5EF4-FFF2-40B4-BE49-F238E27FC236}">
                <a16:creationId xmlns:a16="http://schemas.microsoft.com/office/drawing/2014/main" id="{378397BB-940F-77BA-4EBE-A75877562CAD}"/>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sp>
        <p:nvSpPr>
          <p:cNvPr id="2" name="A look inside the box">
            <a:extLst>
              <a:ext uri="{FF2B5EF4-FFF2-40B4-BE49-F238E27FC236}">
                <a16:creationId xmlns:a16="http://schemas.microsoft.com/office/drawing/2014/main" id="{20F23E8B-4E3F-2378-D313-1DB1708FB7CA}"/>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BD122613-4800-D749-86F9-B54DD74C4EDD}"/>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sp>
        <p:nvSpPr>
          <p:cNvPr id="4" name="TextBox 3">
            <a:extLst>
              <a:ext uri="{FF2B5EF4-FFF2-40B4-BE49-F238E27FC236}">
                <a16:creationId xmlns:a16="http://schemas.microsoft.com/office/drawing/2014/main" id="{ED64B85E-CD20-1F52-1E57-A57804BA763E}"/>
              </a:ext>
            </a:extLst>
          </p:cNvPr>
          <p:cNvSpPr txBox="1"/>
          <p:nvPr/>
        </p:nvSpPr>
        <p:spPr>
          <a:xfrm>
            <a:off x="4589716" y="1321682"/>
            <a:ext cx="2206235" cy="461665"/>
          </a:xfrm>
          <a:custGeom>
            <a:avLst/>
            <a:gdLst>
              <a:gd name="connsiteX0" fmla="*/ 0 w 2206235"/>
              <a:gd name="connsiteY0" fmla="*/ 0 h 461665"/>
              <a:gd name="connsiteX1" fmla="*/ 507434 w 2206235"/>
              <a:gd name="connsiteY1" fmla="*/ 0 h 461665"/>
              <a:gd name="connsiteX2" fmla="*/ 1103118 w 2206235"/>
              <a:gd name="connsiteY2" fmla="*/ 0 h 461665"/>
              <a:gd name="connsiteX3" fmla="*/ 1698801 w 2206235"/>
              <a:gd name="connsiteY3" fmla="*/ 0 h 461665"/>
              <a:gd name="connsiteX4" fmla="*/ 2206235 w 2206235"/>
              <a:gd name="connsiteY4" fmla="*/ 0 h 461665"/>
              <a:gd name="connsiteX5" fmla="*/ 2206235 w 2206235"/>
              <a:gd name="connsiteY5" fmla="*/ 461665 h 461665"/>
              <a:gd name="connsiteX6" fmla="*/ 1610552 w 2206235"/>
              <a:gd name="connsiteY6" fmla="*/ 461665 h 461665"/>
              <a:gd name="connsiteX7" fmla="*/ 1036930 w 2206235"/>
              <a:gd name="connsiteY7" fmla="*/ 461665 h 461665"/>
              <a:gd name="connsiteX8" fmla="*/ 0 w 2206235"/>
              <a:gd name="connsiteY8" fmla="*/ 461665 h 461665"/>
              <a:gd name="connsiteX9" fmla="*/ 0 w 2206235"/>
              <a:gd name="connsiteY9"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6235" h="461665" fill="none" extrusionOk="0">
                <a:moveTo>
                  <a:pt x="0" y="0"/>
                </a:moveTo>
                <a:cubicBezTo>
                  <a:pt x="147929" y="21501"/>
                  <a:pt x="288701" y="16776"/>
                  <a:pt x="507434" y="0"/>
                </a:cubicBezTo>
                <a:cubicBezTo>
                  <a:pt x="726167" y="-16776"/>
                  <a:pt x="940811" y="-11850"/>
                  <a:pt x="1103118" y="0"/>
                </a:cubicBezTo>
                <a:cubicBezTo>
                  <a:pt x="1265425" y="11850"/>
                  <a:pt x="1402371" y="397"/>
                  <a:pt x="1698801" y="0"/>
                </a:cubicBezTo>
                <a:cubicBezTo>
                  <a:pt x="1995231" y="-397"/>
                  <a:pt x="2039224" y="4339"/>
                  <a:pt x="2206235" y="0"/>
                </a:cubicBezTo>
                <a:cubicBezTo>
                  <a:pt x="2196334" y="192075"/>
                  <a:pt x="2213171" y="294352"/>
                  <a:pt x="2206235" y="461665"/>
                </a:cubicBezTo>
                <a:cubicBezTo>
                  <a:pt x="1995545" y="453709"/>
                  <a:pt x="1871333" y="460463"/>
                  <a:pt x="1610552" y="461665"/>
                </a:cubicBezTo>
                <a:cubicBezTo>
                  <a:pt x="1349771" y="462867"/>
                  <a:pt x="1244228" y="466965"/>
                  <a:pt x="1036930" y="461665"/>
                </a:cubicBezTo>
                <a:cubicBezTo>
                  <a:pt x="829632" y="456365"/>
                  <a:pt x="287777" y="442727"/>
                  <a:pt x="0" y="461665"/>
                </a:cubicBezTo>
                <a:cubicBezTo>
                  <a:pt x="9898" y="340785"/>
                  <a:pt x="12455" y="184706"/>
                  <a:pt x="0" y="0"/>
                </a:cubicBezTo>
                <a:close/>
              </a:path>
              <a:path w="2206235" h="461665" stroke="0" extrusionOk="0">
                <a:moveTo>
                  <a:pt x="0" y="0"/>
                </a:moveTo>
                <a:cubicBezTo>
                  <a:pt x="103206" y="-12624"/>
                  <a:pt x="282669" y="-24393"/>
                  <a:pt x="507434" y="0"/>
                </a:cubicBezTo>
                <a:cubicBezTo>
                  <a:pt x="732199" y="24393"/>
                  <a:pt x="823728" y="-24254"/>
                  <a:pt x="1014868" y="0"/>
                </a:cubicBezTo>
                <a:cubicBezTo>
                  <a:pt x="1206008" y="24254"/>
                  <a:pt x="1375655" y="-12890"/>
                  <a:pt x="1566427" y="0"/>
                </a:cubicBezTo>
                <a:cubicBezTo>
                  <a:pt x="1757199" y="12890"/>
                  <a:pt x="1924927" y="2374"/>
                  <a:pt x="2206235" y="0"/>
                </a:cubicBezTo>
                <a:cubicBezTo>
                  <a:pt x="2209092" y="228437"/>
                  <a:pt x="2225560" y="363293"/>
                  <a:pt x="2206235" y="461665"/>
                </a:cubicBezTo>
                <a:cubicBezTo>
                  <a:pt x="1962034" y="432732"/>
                  <a:pt x="1771972" y="485803"/>
                  <a:pt x="1610552" y="461665"/>
                </a:cubicBezTo>
                <a:cubicBezTo>
                  <a:pt x="1449132" y="437527"/>
                  <a:pt x="1200484" y="447338"/>
                  <a:pt x="1081055" y="461665"/>
                </a:cubicBezTo>
                <a:cubicBezTo>
                  <a:pt x="961626" y="475992"/>
                  <a:pt x="825846" y="476460"/>
                  <a:pt x="573621" y="461665"/>
                </a:cubicBezTo>
                <a:cubicBezTo>
                  <a:pt x="321396" y="446870"/>
                  <a:pt x="256358" y="485197"/>
                  <a:pt x="0" y="461665"/>
                </a:cubicBezTo>
                <a:cubicBezTo>
                  <a:pt x="788" y="340126"/>
                  <a:pt x="-2818" y="168720"/>
                  <a:pt x="0" y="0"/>
                </a:cubicBezTo>
                <a:close/>
              </a:path>
            </a:pathLst>
          </a:custGeom>
          <a:solidFill>
            <a:schemeClr val="bg1"/>
          </a:solidFill>
          <a:ln>
            <a:solidFill>
              <a:schemeClr val="tx1"/>
            </a:solidFill>
            <a:extLst>
              <a:ext uri="{C807C97D-BFC1-408E-A445-0C87EB9F89A2}">
                <ask:lineSketchStyleProps xmlns:ask="http://schemas.microsoft.com/office/drawing/2018/sketchyshapes" sd="2154465978">
                  <a:prstGeom prst="rect">
                    <a:avLst/>
                  </a:prstGeom>
                  <ask:type>
                    <ask:lineSketchFreehand/>
                  </ask:type>
                </ask:lineSketchStyleProps>
              </a:ext>
            </a:extLst>
          </a:ln>
        </p:spPr>
        <p:txBody>
          <a:bodyPr wrap="square">
            <a:spAutoFit/>
          </a:bodyPr>
          <a:lstStyle/>
          <a:p>
            <a:pPr algn="just"/>
            <a:r>
              <a:rPr lang="en-US" sz="2400" i="1" dirty="0"/>
              <a:t>Spectral overlap</a:t>
            </a:r>
            <a:endParaRPr lang="en-US" sz="2400" dirty="0"/>
          </a:p>
        </p:txBody>
      </p:sp>
      <p:grpSp>
        <p:nvGrpSpPr>
          <p:cNvPr id="32" name="Group 31">
            <a:extLst>
              <a:ext uri="{FF2B5EF4-FFF2-40B4-BE49-F238E27FC236}">
                <a16:creationId xmlns:a16="http://schemas.microsoft.com/office/drawing/2014/main" id="{FF43A878-7C63-5E51-6B4E-8122B8272586}"/>
              </a:ext>
            </a:extLst>
          </p:cNvPr>
          <p:cNvGrpSpPr/>
          <p:nvPr/>
        </p:nvGrpSpPr>
        <p:grpSpPr>
          <a:xfrm>
            <a:off x="5509568" y="2269693"/>
            <a:ext cx="5430787" cy="3562080"/>
            <a:chOff x="5059711" y="2368945"/>
            <a:chExt cx="5430787" cy="3562080"/>
          </a:xfrm>
        </p:grpSpPr>
        <p:sp>
          <p:nvSpPr>
            <p:cNvPr id="9" name="Rectangle 10">
              <a:extLst>
                <a:ext uri="{FF2B5EF4-FFF2-40B4-BE49-F238E27FC236}">
                  <a16:creationId xmlns:a16="http://schemas.microsoft.com/office/drawing/2014/main" id="{35280524-FE9E-DE74-FBC3-AB5DAC97F0ED}"/>
                </a:ext>
              </a:extLst>
            </p:cNvPr>
            <p:cNvSpPr>
              <a:spLocks noChangeArrowheads="1"/>
            </p:cNvSpPr>
            <p:nvPr/>
          </p:nvSpPr>
          <p:spPr bwMode="auto">
            <a:xfrm>
              <a:off x="8100222" y="2379277"/>
              <a:ext cx="138037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a:latin typeface="+mn-lt"/>
                </a:rPr>
                <a:t>Phycoerythrin (PE)</a:t>
              </a:r>
            </a:p>
          </p:txBody>
        </p:sp>
        <p:sp>
          <p:nvSpPr>
            <p:cNvPr id="10" name="Rectangle 12">
              <a:extLst>
                <a:ext uri="{FF2B5EF4-FFF2-40B4-BE49-F238E27FC236}">
                  <a16:creationId xmlns:a16="http://schemas.microsoft.com/office/drawing/2014/main" id="{A5ABE949-C0F8-88FE-21CB-61A68C8C53B0}"/>
                </a:ext>
              </a:extLst>
            </p:cNvPr>
            <p:cNvSpPr>
              <a:spLocks noChangeArrowheads="1"/>
            </p:cNvSpPr>
            <p:nvPr/>
          </p:nvSpPr>
          <p:spPr bwMode="auto">
            <a:xfrm>
              <a:off x="5970699" y="2368945"/>
              <a:ext cx="2233993"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a:latin typeface="+mn-lt"/>
                </a:rPr>
                <a:t>Fluorescein isothiocyanate (FITC)</a:t>
              </a:r>
            </a:p>
          </p:txBody>
        </p:sp>
        <p:sp>
          <p:nvSpPr>
            <p:cNvPr id="12" name="Rectangle 14">
              <a:extLst>
                <a:ext uri="{FF2B5EF4-FFF2-40B4-BE49-F238E27FC236}">
                  <a16:creationId xmlns:a16="http://schemas.microsoft.com/office/drawing/2014/main" id="{BE00D83E-59E2-E048-BF4F-C6B648E01C3D}"/>
                </a:ext>
              </a:extLst>
            </p:cNvPr>
            <p:cNvSpPr>
              <a:spLocks noChangeArrowheads="1"/>
            </p:cNvSpPr>
            <p:nvPr/>
          </p:nvSpPr>
          <p:spPr bwMode="auto">
            <a:xfrm rot="16200000">
              <a:off x="4204380" y="3791467"/>
              <a:ext cx="204665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latin typeface="+mn-lt"/>
                </a:rPr>
                <a:t>Fluorescence Intensity</a:t>
              </a:r>
            </a:p>
          </p:txBody>
        </p:sp>
        <p:sp>
          <p:nvSpPr>
            <p:cNvPr id="13" name="Rectangle 15">
              <a:extLst>
                <a:ext uri="{FF2B5EF4-FFF2-40B4-BE49-F238E27FC236}">
                  <a16:creationId xmlns:a16="http://schemas.microsoft.com/office/drawing/2014/main" id="{F72C5FD6-18D5-17FA-EA5A-679104758B7B}"/>
                </a:ext>
              </a:extLst>
            </p:cNvPr>
            <p:cNvSpPr>
              <a:spLocks noChangeArrowheads="1"/>
            </p:cNvSpPr>
            <p:nvPr/>
          </p:nvSpPr>
          <p:spPr bwMode="auto">
            <a:xfrm>
              <a:off x="7497132" y="5595036"/>
              <a:ext cx="117224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latin typeface="+mn-lt"/>
                </a:rPr>
                <a:t>Wavelength</a:t>
              </a:r>
            </a:p>
          </p:txBody>
        </p:sp>
        <p:cxnSp>
          <p:nvCxnSpPr>
            <p:cNvPr id="14" name="Straight Connector 13">
              <a:extLst>
                <a:ext uri="{FF2B5EF4-FFF2-40B4-BE49-F238E27FC236}">
                  <a16:creationId xmlns:a16="http://schemas.microsoft.com/office/drawing/2014/main" id="{356B8B95-3182-0C7E-5F4A-081543DC7800}"/>
                </a:ext>
              </a:extLst>
            </p:cNvPr>
            <p:cNvCxnSpPr/>
            <p:nvPr/>
          </p:nvCxnSpPr>
          <p:spPr>
            <a:xfrm>
              <a:off x="5461439" y="2502991"/>
              <a:ext cx="0" cy="299499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Line 8">
              <a:extLst>
                <a:ext uri="{FF2B5EF4-FFF2-40B4-BE49-F238E27FC236}">
                  <a16:creationId xmlns:a16="http://schemas.microsoft.com/office/drawing/2014/main" id="{5F7A8CF9-6EF7-7431-5512-19DC97C1F11D}"/>
                </a:ext>
              </a:extLst>
            </p:cNvPr>
            <p:cNvSpPr>
              <a:spLocks noChangeShapeType="1"/>
            </p:cNvSpPr>
            <p:nvPr/>
          </p:nvSpPr>
          <p:spPr bwMode="auto">
            <a:xfrm>
              <a:off x="5815776" y="2555444"/>
              <a:ext cx="1" cy="2912497"/>
            </a:xfrm>
            <a:prstGeom prst="line">
              <a:avLst/>
            </a:prstGeom>
            <a:noFill/>
            <a:ln w="28575">
              <a:solidFill>
                <a:srgbClr val="0070C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1" name="Straight Connector 20">
              <a:extLst>
                <a:ext uri="{FF2B5EF4-FFF2-40B4-BE49-F238E27FC236}">
                  <a16:creationId xmlns:a16="http://schemas.microsoft.com/office/drawing/2014/main" id="{801228B8-986B-BCA3-C38F-51388969409A}"/>
                </a:ext>
              </a:extLst>
            </p:cNvPr>
            <p:cNvCxnSpPr>
              <a:cxnSpLocks/>
            </p:cNvCxnSpPr>
            <p:nvPr/>
          </p:nvCxnSpPr>
          <p:spPr>
            <a:xfrm flipV="1">
              <a:off x="5461439" y="5469332"/>
              <a:ext cx="5029059" cy="2750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DA30CD5D-5C31-3511-AFC2-D435B4BE352B}"/>
                </a:ext>
              </a:extLst>
            </p:cNvPr>
            <p:cNvSpPr/>
            <p:nvPr/>
          </p:nvSpPr>
          <p:spPr>
            <a:xfrm>
              <a:off x="5641237" y="3018085"/>
              <a:ext cx="3711791" cy="2448466"/>
            </a:xfrm>
            <a:custGeom>
              <a:avLst/>
              <a:gdLst>
                <a:gd name="connsiteX0" fmla="*/ 0 w 3442996"/>
                <a:gd name="connsiteY0" fmla="*/ 2421663 h 2430994"/>
                <a:gd name="connsiteX1" fmla="*/ 559837 w 3442996"/>
                <a:gd name="connsiteY1" fmla="*/ 2001786 h 2430994"/>
                <a:gd name="connsiteX2" fmla="*/ 1045029 w 3442996"/>
                <a:gd name="connsiteY2" fmla="*/ 751484 h 2430994"/>
                <a:gd name="connsiteX3" fmla="*/ 1352939 w 3442996"/>
                <a:gd name="connsiteY3" fmla="*/ 23696 h 2430994"/>
                <a:gd name="connsiteX4" fmla="*/ 1576874 w 3442996"/>
                <a:gd name="connsiteY4" fmla="*/ 238300 h 2430994"/>
                <a:gd name="connsiteX5" fmla="*/ 1838131 w 3442996"/>
                <a:gd name="connsiteY5" fmla="*/ 844790 h 2430994"/>
                <a:gd name="connsiteX6" fmla="*/ 2080727 w 3442996"/>
                <a:gd name="connsiteY6" fmla="*/ 1544586 h 2430994"/>
                <a:gd name="connsiteX7" fmla="*/ 2500604 w 3442996"/>
                <a:gd name="connsiteY7" fmla="*/ 2067100 h 2430994"/>
                <a:gd name="connsiteX8" fmla="*/ 3060441 w 3442996"/>
                <a:gd name="connsiteY8" fmla="*/ 2281704 h 2430994"/>
                <a:gd name="connsiteX9" fmla="*/ 3442996 w 3442996"/>
                <a:gd name="connsiteY9" fmla="*/ 2430994 h 24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2996" h="2430994">
                  <a:moveTo>
                    <a:pt x="0" y="2421663"/>
                  </a:moveTo>
                  <a:cubicBezTo>
                    <a:pt x="192832" y="2350906"/>
                    <a:pt x="385665" y="2280149"/>
                    <a:pt x="559837" y="2001786"/>
                  </a:cubicBezTo>
                  <a:cubicBezTo>
                    <a:pt x="734009" y="1723423"/>
                    <a:pt x="912845" y="1081166"/>
                    <a:pt x="1045029" y="751484"/>
                  </a:cubicBezTo>
                  <a:cubicBezTo>
                    <a:pt x="1177213" y="421802"/>
                    <a:pt x="1264298" y="109227"/>
                    <a:pt x="1352939" y="23696"/>
                  </a:cubicBezTo>
                  <a:cubicBezTo>
                    <a:pt x="1441580" y="-61835"/>
                    <a:pt x="1496009" y="101451"/>
                    <a:pt x="1576874" y="238300"/>
                  </a:cubicBezTo>
                  <a:cubicBezTo>
                    <a:pt x="1657739" y="375149"/>
                    <a:pt x="1754156" y="627076"/>
                    <a:pt x="1838131" y="844790"/>
                  </a:cubicBezTo>
                  <a:cubicBezTo>
                    <a:pt x="1922107" y="1062504"/>
                    <a:pt x="1970315" y="1340868"/>
                    <a:pt x="2080727" y="1544586"/>
                  </a:cubicBezTo>
                  <a:cubicBezTo>
                    <a:pt x="2191139" y="1748304"/>
                    <a:pt x="2337318" y="1944247"/>
                    <a:pt x="2500604" y="2067100"/>
                  </a:cubicBezTo>
                  <a:cubicBezTo>
                    <a:pt x="2663890" y="2189953"/>
                    <a:pt x="3060441" y="2281704"/>
                    <a:pt x="3060441" y="2281704"/>
                  </a:cubicBezTo>
                  <a:lnTo>
                    <a:pt x="3442996" y="2430994"/>
                  </a:lnTo>
                </a:path>
              </a:pathLst>
            </a:custGeom>
            <a:solidFill>
              <a:srgbClr val="00B050">
                <a:alpha val="32000"/>
              </a:srgbClr>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sp>
          <p:nvSpPr>
            <p:cNvPr id="27" name="Freeform: Shape 26">
              <a:extLst>
                <a:ext uri="{FF2B5EF4-FFF2-40B4-BE49-F238E27FC236}">
                  <a16:creationId xmlns:a16="http://schemas.microsoft.com/office/drawing/2014/main" id="{48FE9B3B-BA29-57D8-0EB2-D6210E16CDF8}"/>
                </a:ext>
              </a:extLst>
            </p:cNvPr>
            <p:cNvSpPr/>
            <p:nvPr/>
          </p:nvSpPr>
          <p:spPr>
            <a:xfrm>
              <a:off x="7658317" y="2930645"/>
              <a:ext cx="2354853" cy="2566187"/>
            </a:xfrm>
            <a:custGeom>
              <a:avLst/>
              <a:gdLst>
                <a:gd name="connsiteX0" fmla="*/ 0 w 1996751"/>
                <a:gd name="connsiteY0" fmla="*/ 2555754 h 2555754"/>
                <a:gd name="connsiteX1" fmla="*/ 475861 w 1996751"/>
                <a:gd name="connsiteY1" fmla="*/ 2229183 h 2555754"/>
                <a:gd name="connsiteX2" fmla="*/ 737118 w 1996751"/>
                <a:gd name="connsiteY2" fmla="*/ 1305452 h 2555754"/>
                <a:gd name="connsiteX3" fmla="*/ 849086 w 1996751"/>
                <a:gd name="connsiteY3" fmla="*/ 633648 h 2555754"/>
                <a:gd name="connsiteX4" fmla="*/ 923730 w 1996751"/>
                <a:gd name="connsiteY4" fmla="*/ 279085 h 2555754"/>
                <a:gd name="connsiteX5" fmla="*/ 961053 w 1996751"/>
                <a:gd name="connsiteY5" fmla="*/ 8497 h 2555754"/>
                <a:gd name="connsiteX6" fmla="*/ 1091681 w 1996751"/>
                <a:gd name="connsiteY6" fmla="*/ 605656 h 2555754"/>
                <a:gd name="connsiteX7" fmla="*/ 1203649 w 1996751"/>
                <a:gd name="connsiteY7" fmla="*/ 1118840 h 2555754"/>
                <a:gd name="connsiteX8" fmla="*/ 1352939 w 1996751"/>
                <a:gd name="connsiteY8" fmla="*/ 1557379 h 2555754"/>
                <a:gd name="connsiteX9" fmla="*/ 1502228 w 1996751"/>
                <a:gd name="connsiteY9" fmla="*/ 2023909 h 2555754"/>
                <a:gd name="connsiteX10" fmla="*/ 1670179 w 1996751"/>
                <a:gd name="connsiteY10" fmla="*/ 2238514 h 2555754"/>
                <a:gd name="connsiteX11" fmla="*/ 1856792 w 1996751"/>
                <a:gd name="connsiteY11" fmla="*/ 2397134 h 2555754"/>
                <a:gd name="connsiteX12" fmla="*/ 1996751 w 1996751"/>
                <a:gd name="connsiteY12" fmla="*/ 2481109 h 255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6751" h="2555754">
                  <a:moveTo>
                    <a:pt x="0" y="2555754"/>
                  </a:moveTo>
                  <a:cubicBezTo>
                    <a:pt x="176504" y="2496660"/>
                    <a:pt x="353008" y="2437567"/>
                    <a:pt x="475861" y="2229183"/>
                  </a:cubicBezTo>
                  <a:cubicBezTo>
                    <a:pt x="598714" y="2020799"/>
                    <a:pt x="674914" y="1571374"/>
                    <a:pt x="737118" y="1305452"/>
                  </a:cubicBezTo>
                  <a:cubicBezTo>
                    <a:pt x="799322" y="1039530"/>
                    <a:pt x="817984" y="804709"/>
                    <a:pt x="849086" y="633648"/>
                  </a:cubicBezTo>
                  <a:cubicBezTo>
                    <a:pt x="880188" y="462587"/>
                    <a:pt x="905069" y="383277"/>
                    <a:pt x="923730" y="279085"/>
                  </a:cubicBezTo>
                  <a:cubicBezTo>
                    <a:pt x="942391" y="174893"/>
                    <a:pt x="933061" y="-45931"/>
                    <a:pt x="961053" y="8497"/>
                  </a:cubicBezTo>
                  <a:cubicBezTo>
                    <a:pt x="989045" y="62925"/>
                    <a:pt x="1091681" y="605656"/>
                    <a:pt x="1091681" y="605656"/>
                  </a:cubicBezTo>
                  <a:cubicBezTo>
                    <a:pt x="1132114" y="790713"/>
                    <a:pt x="1160106" y="960220"/>
                    <a:pt x="1203649" y="1118840"/>
                  </a:cubicBezTo>
                  <a:cubicBezTo>
                    <a:pt x="1247192" y="1277460"/>
                    <a:pt x="1303176" y="1406534"/>
                    <a:pt x="1352939" y="1557379"/>
                  </a:cubicBezTo>
                  <a:cubicBezTo>
                    <a:pt x="1402702" y="1708224"/>
                    <a:pt x="1449355" y="1910386"/>
                    <a:pt x="1502228" y="2023909"/>
                  </a:cubicBezTo>
                  <a:cubicBezTo>
                    <a:pt x="1555101" y="2137432"/>
                    <a:pt x="1611085" y="2176310"/>
                    <a:pt x="1670179" y="2238514"/>
                  </a:cubicBezTo>
                  <a:cubicBezTo>
                    <a:pt x="1729273" y="2300718"/>
                    <a:pt x="1802363" y="2356702"/>
                    <a:pt x="1856792" y="2397134"/>
                  </a:cubicBezTo>
                  <a:cubicBezTo>
                    <a:pt x="1911221" y="2437566"/>
                    <a:pt x="1953986" y="2459337"/>
                    <a:pt x="1996751" y="2481109"/>
                  </a:cubicBezTo>
                </a:path>
              </a:pathLst>
            </a:custGeom>
            <a:solidFill>
              <a:srgbClr val="FF0000">
                <a:alpha val="32000"/>
              </a:srgb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2">
              <a:extLst>
                <a:ext uri="{FF2B5EF4-FFF2-40B4-BE49-F238E27FC236}">
                  <a16:creationId xmlns:a16="http://schemas.microsoft.com/office/drawing/2014/main" id="{56A67BD5-9BF5-94AF-BBC6-E8965C6EFA2C}"/>
                </a:ext>
              </a:extLst>
            </p:cNvPr>
            <p:cNvSpPr>
              <a:spLocks noChangeArrowheads="1"/>
            </p:cNvSpPr>
            <p:nvPr/>
          </p:nvSpPr>
          <p:spPr bwMode="auto">
            <a:xfrm rot="16200000">
              <a:off x="5262227" y="3439768"/>
              <a:ext cx="73417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mn-lt"/>
                </a:rPr>
                <a:t>488 nm</a:t>
              </a:r>
            </a:p>
          </p:txBody>
        </p:sp>
      </p:grpSp>
      <p:sp>
        <p:nvSpPr>
          <p:cNvPr id="31" name="TextBox 30">
            <a:extLst>
              <a:ext uri="{FF2B5EF4-FFF2-40B4-BE49-F238E27FC236}">
                <a16:creationId xmlns:a16="http://schemas.microsoft.com/office/drawing/2014/main" id="{2FA80BE0-23A0-18A3-A508-B3B78DBFA414}"/>
              </a:ext>
            </a:extLst>
          </p:cNvPr>
          <p:cNvSpPr txBox="1"/>
          <p:nvPr/>
        </p:nvSpPr>
        <p:spPr>
          <a:xfrm>
            <a:off x="817690" y="2643746"/>
            <a:ext cx="3716874" cy="2308324"/>
          </a:xfrm>
          <a:prstGeom prst="rect">
            <a:avLst/>
          </a:prstGeom>
          <a:noFill/>
        </p:spPr>
        <p:txBody>
          <a:bodyPr wrap="square">
            <a:spAutoFit/>
          </a:bodyPr>
          <a:lstStyle/>
          <a:p>
            <a:pPr algn="just"/>
            <a:r>
              <a:rPr lang="en-US" dirty="0"/>
              <a:t>In order to ensure accuracy, compensation has to be applied to subtract the overlapping signals. The high wavelength emissions from FITC will be captured by the PE detector and vice versa. If compensation is not applied, then inappropriate dual positive events (Q2) will be captured.</a:t>
            </a:r>
          </a:p>
        </p:txBody>
      </p:sp>
      <p:sp>
        <p:nvSpPr>
          <p:cNvPr id="34" name="TextBox 33">
            <a:extLst>
              <a:ext uri="{FF2B5EF4-FFF2-40B4-BE49-F238E27FC236}">
                <a16:creationId xmlns:a16="http://schemas.microsoft.com/office/drawing/2014/main" id="{C5D72232-C82F-4690-588E-843632BEC4CB}"/>
              </a:ext>
            </a:extLst>
          </p:cNvPr>
          <p:cNvSpPr txBox="1"/>
          <p:nvPr/>
        </p:nvSpPr>
        <p:spPr>
          <a:xfrm>
            <a:off x="5845558" y="5994557"/>
            <a:ext cx="6097554" cy="369332"/>
          </a:xfrm>
          <a:prstGeom prst="rect">
            <a:avLst/>
          </a:prstGeom>
          <a:noFill/>
        </p:spPr>
        <p:txBody>
          <a:bodyPr wrap="square">
            <a:spAutoFit/>
          </a:bodyPr>
          <a:lstStyle/>
          <a:p>
            <a:r>
              <a:rPr lang="en-US" dirty="0"/>
              <a:t>The emission wavelengths of FITC and PE overlap</a:t>
            </a:r>
          </a:p>
        </p:txBody>
      </p:sp>
      <p:cxnSp>
        <p:nvCxnSpPr>
          <p:cNvPr id="5" name="Straight Arrow Connector 4">
            <a:extLst>
              <a:ext uri="{FF2B5EF4-FFF2-40B4-BE49-F238E27FC236}">
                <a16:creationId xmlns:a16="http://schemas.microsoft.com/office/drawing/2014/main" id="{F34C89AB-E38B-A439-F745-439DED4E71A6}"/>
              </a:ext>
            </a:extLst>
          </p:cNvPr>
          <p:cNvCxnSpPr>
            <a:cxnSpLocks/>
          </p:cNvCxnSpPr>
          <p:nvPr/>
        </p:nvCxnSpPr>
        <p:spPr>
          <a:xfrm flipH="1">
            <a:off x="8917606" y="4498256"/>
            <a:ext cx="1585846" cy="709040"/>
          </a:xfrm>
          <a:prstGeom prst="straightConnector1">
            <a:avLst/>
          </a:prstGeom>
          <a:ln>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6" name="Rectangle 10">
            <a:extLst>
              <a:ext uri="{FF2B5EF4-FFF2-40B4-BE49-F238E27FC236}">
                <a16:creationId xmlns:a16="http://schemas.microsoft.com/office/drawing/2014/main" id="{A8A8F02F-B2F7-FA90-7B61-3EA60BD407AC}"/>
              </a:ext>
            </a:extLst>
          </p:cNvPr>
          <p:cNvSpPr>
            <a:spLocks noChangeArrowheads="1"/>
          </p:cNvSpPr>
          <p:nvPr/>
        </p:nvSpPr>
        <p:spPr bwMode="auto">
          <a:xfrm>
            <a:off x="9795246" y="3513478"/>
            <a:ext cx="1961325" cy="95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a:latin typeface="+mn-lt"/>
              </a:rPr>
              <a:t>The FITC overlaps into PE channel. The overlap is proportional to FITC intensity.</a:t>
            </a:r>
          </a:p>
        </p:txBody>
      </p:sp>
    </p:spTree>
    <p:extLst>
      <p:ext uri="{BB962C8B-B14F-4D97-AF65-F5344CB8AC3E}">
        <p14:creationId xmlns:p14="http://schemas.microsoft.com/office/powerpoint/2010/main" val="401954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blue and green dot&#10;&#10;Description automatically generated">
            <a:extLst>
              <a:ext uri="{FF2B5EF4-FFF2-40B4-BE49-F238E27FC236}">
                <a16:creationId xmlns:a16="http://schemas.microsoft.com/office/drawing/2014/main" id="{F9D5220A-CC74-3840-F0DB-45A373582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32" y="2585922"/>
            <a:ext cx="3511631" cy="3271520"/>
          </a:xfrm>
          <a:prstGeom prst="rect">
            <a:avLst/>
          </a:prstGeom>
        </p:spPr>
      </p:pic>
      <p:pic>
        <p:nvPicPr>
          <p:cNvPr id="9" name="Picture 8" descr="A diagram of a diagram showing a number of dots&#10;&#10;Description automatically generated with medium confidence">
            <a:extLst>
              <a:ext uri="{FF2B5EF4-FFF2-40B4-BE49-F238E27FC236}">
                <a16:creationId xmlns:a16="http://schemas.microsoft.com/office/drawing/2014/main" id="{D6D3AC5C-4B3B-61FD-E31C-B9F63BCCE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933" y="2587945"/>
            <a:ext cx="3324044" cy="3279023"/>
          </a:xfrm>
          <a:prstGeom prst="rect">
            <a:avLst/>
          </a:prstGeom>
        </p:spPr>
      </p:pic>
      <p:pic>
        <p:nvPicPr>
          <p:cNvPr id="35" name="Picture 34" descr="A laser beam coming out of a machine&#10;&#10;Description automatically generated">
            <a:extLst>
              <a:ext uri="{FF2B5EF4-FFF2-40B4-BE49-F238E27FC236}">
                <a16:creationId xmlns:a16="http://schemas.microsoft.com/office/drawing/2014/main" id="{378397BB-940F-77BA-4EBE-A75877562CAD}"/>
              </a:ext>
            </a:extLst>
          </p:cNvPr>
          <p:cNvPicPr>
            <a:picLocks noChangeAspect="1"/>
          </p:cNvPicPr>
          <p:nvPr/>
        </p:nvPicPr>
        <p:blipFill>
          <a:blip r:embed="rId5">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sp>
        <p:nvSpPr>
          <p:cNvPr id="2" name="A look inside the box">
            <a:extLst>
              <a:ext uri="{FF2B5EF4-FFF2-40B4-BE49-F238E27FC236}">
                <a16:creationId xmlns:a16="http://schemas.microsoft.com/office/drawing/2014/main" id="{20F23E8B-4E3F-2378-D313-1DB1708FB7CA}"/>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BD122613-4800-D749-86F9-B54DD74C4EDD}"/>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sp>
        <p:nvSpPr>
          <p:cNvPr id="5" name="TextBox 4">
            <a:extLst>
              <a:ext uri="{FF2B5EF4-FFF2-40B4-BE49-F238E27FC236}">
                <a16:creationId xmlns:a16="http://schemas.microsoft.com/office/drawing/2014/main" id="{3673151D-03E6-6445-E22B-1A9D84939109}"/>
              </a:ext>
            </a:extLst>
          </p:cNvPr>
          <p:cNvSpPr txBox="1"/>
          <p:nvPr/>
        </p:nvSpPr>
        <p:spPr>
          <a:xfrm>
            <a:off x="3676462" y="1182030"/>
            <a:ext cx="4210918" cy="461665"/>
          </a:xfrm>
          <a:custGeom>
            <a:avLst/>
            <a:gdLst>
              <a:gd name="connsiteX0" fmla="*/ 0 w 4210918"/>
              <a:gd name="connsiteY0" fmla="*/ 0 h 461665"/>
              <a:gd name="connsiteX1" fmla="*/ 643669 w 4210918"/>
              <a:gd name="connsiteY1" fmla="*/ 0 h 461665"/>
              <a:gd name="connsiteX2" fmla="*/ 1245229 w 4210918"/>
              <a:gd name="connsiteY2" fmla="*/ 0 h 461665"/>
              <a:gd name="connsiteX3" fmla="*/ 1888898 w 4210918"/>
              <a:gd name="connsiteY3" fmla="*/ 0 h 461665"/>
              <a:gd name="connsiteX4" fmla="*/ 2406239 w 4210918"/>
              <a:gd name="connsiteY4" fmla="*/ 0 h 461665"/>
              <a:gd name="connsiteX5" fmla="*/ 2881471 w 4210918"/>
              <a:gd name="connsiteY5" fmla="*/ 0 h 461665"/>
              <a:gd name="connsiteX6" fmla="*/ 3398812 w 4210918"/>
              <a:gd name="connsiteY6" fmla="*/ 0 h 461665"/>
              <a:gd name="connsiteX7" fmla="*/ 4210918 w 4210918"/>
              <a:gd name="connsiteY7" fmla="*/ 0 h 461665"/>
              <a:gd name="connsiteX8" fmla="*/ 4210918 w 4210918"/>
              <a:gd name="connsiteY8" fmla="*/ 461665 h 461665"/>
              <a:gd name="connsiteX9" fmla="*/ 3609358 w 4210918"/>
              <a:gd name="connsiteY9" fmla="*/ 461665 h 461665"/>
              <a:gd name="connsiteX10" fmla="*/ 2923580 w 4210918"/>
              <a:gd name="connsiteY10" fmla="*/ 461665 h 461665"/>
              <a:gd name="connsiteX11" fmla="*/ 2406239 w 4210918"/>
              <a:gd name="connsiteY11" fmla="*/ 461665 h 461665"/>
              <a:gd name="connsiteX12" fmla="*/ 1931007 w 4210918"/>
              <a:gd name="connsiteY12" fmla="*/ 461665 h 461665"/>
              <a:gd name="connsiteX13" fmla="*/ 1413665 w 4210918"/>
              <a:gd name="connsiteY13" fmla="*/ 461665 h 461665"/>
              <a:gd name="connsiteX14" fmla="*/ 727887 w 4210918"/>
              <a:gd name="connsiteY14" fmla="*/ 461665 h 461665"/>
              <a:gd name="connsiteX15" fmla="*/ 0 w 4210918"/>
              <a:gd name="connsiteY15" fmla="*/ 461665 h 461665"/>
              <a:gd name="connsiteX16" fmla="*/ 0 w 4210918"/>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0918" h="461665" fill="none" extrusionOk="0">
                <a:moveTo>
                  <a:pt x="0" y="0"/>
                </a:moveTo>
                <a:cubicBezTo>
                  <a:pt x="260136" y="5824"/>
                  <a:pt x="504383" y="-12003"/>
                  <a:pt x="643669" y="0"/>
                </a:cubicBezTo>
                <a:cubicBezTo>
                  <a:pt x="782955" y="12003"/>
                  <a:pt x="960457" y="-4651"/>
                  <a:pt x="1245229" y="0"/>
                </a:cubicBezTo>
                <a:cubicBezTo>
                  <a:pt x="1530001" y="4651"/>
                  <a:pt x="1677627" y="16770"/>
                  <a:pt x="1888898" y="0"/>
                </a:cubicBezTo>
                <a:cubicBezTo>
                  <a:pt x="2100169" y="-16770"/>
                  <a:pt x="2261514" y="4174"/>
                  <a:pt x="2406239" y="0"/>
                </a:cubicBezTo>
                <a:cubicBezTo>
                  <a:pt x="2550964" y="-4174"/>
                  <a:pt x="2716127" y="-11337"/>
                  <a:pt x="2881471" y="0"/>
                </a:cubicBezTo>
                <a:cubicBezTo>
                  <a:pt x="3046815" y="11337"/>
                  <a:pt x="3293310" y="-1102"/>
                  <a:pt x="3398812" y="0"/>
                </a:cubicBezTo>
                <a:cubicBezTo>
                  <a:pt x="3504314" y="1102"/>
                  <a:pt x="4044244" y="-29196"/>
                  <a:pt x="4210918" y="0"/>
                </a:cubicBezTo>
                <a:cubicBezTo>
                  <a:pt x="4226020" y="192416"/>
                  <a:pt x="4212133" y="334165"/>
                  <a:pt x="4210918" y="461665"/>
                </a:cubicBezTo>
                <a:cubicBezTo>
                  <a:pt x="3913696" y="488199"/>
                  <a:pt x="3804070" y="485035"/>
                  <a:pt x="3609358" y="461665"/>
                </a:cubicBezTo>
                <a:cubicBezTo>
                  <a:pt x="3414646" y="438295"/>
                  <a:pt x="3143614" y="446024"/>
                  <a:pt x="2923580" y="461665"/>
                </a:cubicBezTo>
                <a:cubicBezTo>
                  <a:pt x="2703546" y="477306"/>
                  <a:pt x="2551583" y="467205"/>
                  <a:pt x="2406239" y="461665"/>
                </a:cubicBezTo>
                <a:cubicBezTo>
                  <a:pt x="2260895" y="456125"/>
                  <a:pt x="2094309" y="472495"/>
                  <a:pt x="1931007" y="461665"/>
                </a:cubicBezTo>
                <a:cubicBezTo>
                  <a:pt x="1767705" y="450835"/>
                  <a:pt x="1663969" y="469628"/>
                  <a:pt x="1413665" y="461665"/>
                </a:cubicBezTo>
                <a:cubicBezTo>
                  <a:pt x="1163361" y="453702"/>
                  <a:pt x="964480" y="432785"/>
                  <a:pt x="727887" y="461665"/>
                </a:cubicBezTo>
                <a:cubicBezTo>
                  <a:pt x="491294" y="490545"/>
                  <a:pt x="241200" y="466906"/>
                  <a:pt x="0" y="461665"/>
                </a:cubicBezTo>
                <a:cubicBezTo>
                  <a:pt x="23003" y="266888"/>
                  <a:pt x="19686" y="138858"/>
                  <a:pt x="0" y="0"/>
                </a:cubicBezTo>
                <a:close/>
              </a:path>
              <a:path w="4210918" h="461665" stroke="0" extrusionOk="0">
                <a:moveTo>
                  <a:pt x="0" y="0"/>
                </a:moveTo>
                <a:cubicBezTo>
                  <a:pt x="217418" y="21738"/>
                  <a:pt x="283633" y="-6029"/>
                  <a:pt x="517341" y="0"/>
                </a:cubicBezTo>
                <a:cubicBezTo>
                  <a:pt x="751049" y="6029"/>
                  <a:pt x="903197" y="-19713"/>
                  <a:pt x="1034683" y="0"/>
                </a:cubicBezTo>
                <a:cubicBezTo>
                  <a:pt x="1166169" y="19713"/>
                  <a:pt x="1420939" y="27070"/>
                  <a:pt x="1636242" y="0"/>
                </a:cubicBezTo>
                <a:cubicBezTo>
                  <a:pt x="1851545" y="-27070"/>
                  <a:pt x="1991995" y="-24614"/>
                  <a:pt x="2153584" y="0"/>
                </a:cubicBezTo>
                <a:cubicBezTo>
                  <a:pt x="2315173" y="24614"/>
                  <a:pt x="2461469" y="-16891"/>
                  <a:pt x="2628816" y="0"/>
                </a:cubicBezTo>
                <a:cubicBezTo>
                  <a:pt x="2796163" y="16891"/>
                  <a:pt x="3091168" y="23820"/>
                  <a:pt x="3314594" y="0"/>
                </a:cubicBezTo>
                <a:cubicBezTo>
                  <a:pt x="3538020" y="-23820"/>
                  <a:pt x="3900965" y="-31723"/>
                  <a:pt x="4210918" y="0"/>
                </a:cubicBezTo>
                <a:cubicBezTo>
                  <a:pt x="4214877" y="107190"/>
                  <a:pt x="4226643" y="325809"/>
                  <a:pt x="4210918" y="461665"/>
                </a:cubicBezTo>
                <a:cubicBezTo>
                  <a:pt x="3940252" y="461637"/>
                  <a:pt x="3796256" y="450313"/>
                  <a:pt x="3651467" y="461665"/>
                </a:cubicBezTo>
                <a:cubicBezTo>
                  <a:pt x="3506678" y="473017"/>
                  <a:pt x="3360678" y="472947"/>
                  <a:pt x="3092017" y="461665"/>
                </a:cubicBezTo>
                <a:cubicBezTo>
                  <a:pt x="2823356" y="450384"/>
                  <a:pt x="2833732" y="484600"/>
                  <a:pt x="2616785" y="461665"/>
                </a:cubicBezTo>
                <a:cubicBezTo>
                  <a:pt x="2399838" y="438730"/>
                  <a:pt x="2190677" y="447197"/>
                  <a:pt x="2015225" y="461665"/>
                </a:cubicBezTo>
                <a:cubicBezTo>
                  <a:pt x="1839773" y="476133"/>
                  <a:pt x="1662591" y="472345"/>
                  <a:pt x="1371556" y="461665"/>
                </a:cubicBezTo>
                <a:cubicBezTo>
                  <a:pt x="1080521" y="450985"/>
                  <a:pt x="1022882" y="442311"/>
                  <a:pt x="685778" y="461665"/>
                </a:cubicBezTo>
                <a:cubicBezTo>
                  <a:pt x="348674" y="481019"/>
                  <a:pt x="234779" y="486829"/>
                  <a:pt x="0" y="461665"/>
                </a:cubicBezTo>
                <a:cubicBezTo>
                  <a:pt x="12390" y="298071"/>
                  <a:pt x="-4233" y="106562"/>
                  <a:pt x="0" y="0"/>
                </a:cubicBezTo>
                <a:close/>
              </a:path>
            </a:pathLst>
          </a:custGeom>
          <a:solidFill>
            <a:schemeClr val="bg1"/>
          </a:solidFill>
          <a:ln>
            <a:solidFill>
              <a:schemeClr val="tx1"/>
            </a:solidFill>
            <a:extLst>
              <a:ext uri="{C807C97D-BFC1-408E-A445-0C87EB9F89A2}">
                <ask:lineSketchStyleProps xmlns:ask="http://schemas.microsoft.com/office/drawing/2018/sketchyshapes" sd="2154465978">
                  <a:prstGeom prst="rect">
                    <a:avLst/>
                  </a:prstGeom>
                  <ask:type>
                    <ask:lineSketchFreehand/>
                  </ask:type>
                </ask:lineSketchStyleProps>
              </a:ext>
            </a:extLst>
          </a:ln>
        </p:spPr>
        <p:txBody>
          <a:bodyPr wrap="square">
            <a:spAutoFit/>
          </a:bodyPr>
          <a:lstStyle/>
          <a:p>
            <a:pPr algn="just"/>
            <a:r>
              <a:rPr lang="en-US" sz="2400" i="1" dirty="0"/>
              <a:t>Spectral overlap - compensation</a:t>
            </a:r>
            <a:endParaRPr lang="en-US" sz="2400" dirty="0"/>
          </a:p>
        </p:txBody>
      </p:sp>
      <p:sp>
        <p:nvSpPr>
          <p:cNvPr id="11" name="Rectangle 12">
            <a:extLst>
              <a:ext uri="{FF2B5EF4-FFF2-40B4-BE49-F238E27FC236}">
                <a16:creationId xmlns:a16="http://schemas.microsoft.com/office/drawing/2014/main" id="{640B4D4B-BC8F-EEA7-532F-273574FCCD4A}"/>
              </a:ext>
            </a:extLst>
          </p:cNvPr>
          <p:cNvSpPr>
            <a:spLocks noChangeArrowheads="1"/>
          </p:cNvSpPr>
          <p:nvPr/>
        </p:nvSpPr>
        <p:spPr bwMode="auto">
          <a:xfrm>
            <a:off x="1341697" y="2166919"/>
            <a:ext cx="2713873" cy="366767"/>
          </a:xfrm>
          <a:custGeom>
            <a:avLst/>
            <a:gdLst>
              <a:gd name="connsiteX0" fmla="*/ 0 w 2713873"/>
              <a:gd name="connsiteY0" fmla="*/ 0 h 366767"/>
              <a:gd name="connsiteX1" fmla="*/ 569913 w 2713873"/>
              <a:gd name="connsiteY1" fmla="*/ 0 h 366767"/>
              <a:gd name="connsiteX2" fmla="*/ 1031272 w 2713873"/>
              <a:gd name="connsiteY2" fmla="*/ 0 h 366767"/>
              <a:gd name="connsiteX3" fmla="*/ 1546908 w 2713873"/>
              <a:gd name="connsiteY3" fmla="*/ 0 h 366767"/>
              <a:gd name="connsiteX4" fmla="*/ 2008266 w 2713873"/>
              <a:gd name="connsiteY4" fmla="*/ 0 h 366767"/>
              <a:gd name="connsiteX5" fmla="*/ 2713873 w 2713873"/>
              <a:gd name="connsiteY5" fmla="*/ 0 h 366767"/>
              <a:gd name="connsiteX6" fmla="*/ 2713873 w 2713873"/>
              <a:gd name="connsiteY6" fmla="*/ 366767 h 366767"/>
              <a:gd name="connsiteX7" fmla="*/ 2171098 w 2713873"/>
              <a:gd name="connsiteY7" fmla="*/ 366767 h 366767"/>
              <a:gd name="connsiteX8" fmla="*/ 1682601 w 2713873"/>
              <a:gd name="connsiteY8" fmla="*/ 366767 h 366767"/>
              <a:gd name="connsiteX9" fmla="*/ 1194104 w 2713873"/>
              <a:gd name="connsiteY9" fmla="*/ 366767 h 366767"/>
              <a:gd name="connsiteX10" fmla="*/ 678468 w 2713873"/>
              <a:gd name="connsiteY10" fmla="*/ 366767 h 366767"/>
              <a:gd name="connsiteX11" fmla="*/ 0 w 2713873"/>
              <a:gd name="connsiteY11" fmla="*/ 366767 h 366767"/>
              <a:gd name="connsiteX12" fmla="*/ 0 w 2713873"/>
              <a:gd name="connsiteY12" fmla="*/ 0 h 36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3873" h="366767" fill="none" extrusionOk="0">
                <a:moveTo>
                  <a:pt x="0" y="0"/>
                </a:moveTo>
                <a:cubicBezTo>
                  <a:pt x="163493" y="-59852"/>
                  <a:pt x="400937" y="11101"/>
                  <a:pt x="569913" y="0"/>
                </a:cubicBezTo>
                <a:cubicBezTo>
                  <a:pt x="738889" y="-11101"/>
                  <a:pt x="887345" y="13056"/>
                  <a:pt x="1031272" y="0"/>
                </a:cubicBezTo>
                <a:cubicBezTo>
                  <a:pt x="1175199" y="-13056"/>
                  <a:pt x="1306155" y="53599"/>
                  <a:pt x="1546908" y="0"/>
                </a:cubicBezTo>
                <a:cubicBezTo>
                  <a:pt x="1787661" y="-53599"/>
                  <a:pt x="1908816" y="35960"/>
                  <a:pt x="2008266" y="0"/>
                </a:cubicBezTo>
                <a:cubicBezTo>
                  <a:pt x="2107716" y="-35960"/>
                  <a:pt x="2556181" y="47020"/>
                  <a:pt x="2713873" y="0"/>
                </a:cubicBezTo>
                <a:cubicBezTo>
                  <a:pt x="2731829" y="179707"/>
                  <a:pt x="2687496" y="291048"/>
                  <a:pt x="2713873" y="366767"/>
                </a:cubicBezTo>
                <a:cubicBezTo>
                  <a:pt x="2589695" y="383027"/>
                  <a:pt x="2289414" y="340906"/>
                  <a:pt x="2171098" y="366767"/>
                </a:cubicBezTo>
                <a:cubicBezTo>
                  <a:pt x="2052783" y="392628"/>
                  <a:pt x="1916853" y="312208"/>
                  <a:pt x="1682601" y="366767"/>
                </a:cubicBezTo>
                <a:cubicBezTo>
                  <a:pt x="1448349" y="421326"/>
                  <a:pt x="1414272" y="310940"/>
                  <a:pt x="1194104" y="366767"/>
                </a:cubicBezTo>
                <a:cubicBezTo>
                  <a:pt x="973936" y="422594"/>
                  <a:pt x="820350" y="342115"/>
                  <a:pt x="678468" y="366767"/>
                </a:cubicBezTo>
                <a:cubicBezTo>
                  <a:pt x="536586" y="391419"/>
                  <a:pt x="150150" y="288641"/>
                  <a:pt x="0" y="366767"/>
                </a:cubicBezTo>
                <a:cubicBezTo>
                  <a:pt x="-35571" y="245156"/>
                  <a:pt x="39325" y="166209"/>
                  <a:pt x="0" y="0"/>
                </a:cubicBezTo>
                <a:close/>
              </a:path>
              <a:path w="2713873" h="366767" stroke="0" extrusionOk="0">
                <a:moveTo>
                  <a:pt x="0" y="0"/>
                </a:moveTo>
                <a:cubicBezTo>
                  <a:pt x="147319" y="-1106"/>
                  <a:pt x="267132" y="37325"/>
                  <a:pt x="461358" y="0"/>
                </a:cubicBezTo>
                <a:cubicBezTo>
                  <a:pt x="655584" y="-37325"/>
                  <a:pt x="901016" y="31083"/>
                  <a:pt x="1031272" y="0"/>
                </a:cubicBezTo>
                <a:cubicBezTo>
                  <a:pt x="1161528" y="-31083"/>
                  <a:pt x="1368063" y="49541"/>
                  <a:pt x="1519769" y="0"/>
                </a:cubicBezTo>
                <a:cubicBezTo>
                  <a:pt x="1671475" y="-49541"/>
                  <a:pt x="1852561" y="49736"/>
                  <a:pt x="2008266" y="0"/>
                </a:cubicBezTo>
                <a:cubicBezTo>
                  <a:pt x="2163971" y="-49736"/>
                  <a:pt x="2377160" y="15372"/>
                  <a:pt x="2713873" y="0"/>
                </a:cubicBezTo>
                <a:cubicBezTo>
                  <a:pt x="2749629" y="180844"/>
                  <a:pt x="2691476" y="216392"/>
                  <a:pt x="2713873" y="366767"/>
                </a:cubicBezTo>
                <a:cubicBezTo>
                  <a:pt x="2506180" y="392147"/>
                  <a:pt x="2454750" y="365911"/>
                  <a:pt x="2198237" y="366767"/>
                </a:cubicBezTo>
                <a:cubicBezTo>
                  <a:pt x="1941724" y="367623"/>
                  <a:pt x="1811179" y="320839"/>
                  <a:pt x="1655463" y="366767"/>
                </a:cubicBezTo>
                <a:cubicBezTo>
                  <a:pt x="1499747" y="412695"/>
                  <a:pt x="1344708" y="356348"/>
                  <a:pt x="1194104" y="366767"/>
                </a:cubicBezTo>
                <a:cubicBezTo>
                  <a:pt x="1043500" y="377186"/>
                  <a:pt x="951250" y="328125"/>
                  <a:pt x="732746" y="366767"/>
                </a:cubicBezTo>
                <a:cubicBezTo>
                  <a:pt x="514242" y="405409"/>
                  <a:pt x="213030" y="289529"/>
                  <a:pt x="0" y="366767"/>
                </a:cubicBezTo>
                <a:cubicBezTo>
                  <a:pt x="-5674" y="267216"/>
                  <a:pt x="3138" y="146425"/>
                  <a:pt x="0" y="0"/>
                </a:cubicBezTo>
                <a:close/>
              </a:path>
            </a:pathLst>
          </a:custGeom>
          <a:solidFill>
            <a:schemeClr val="bg1"/>
          </a:solidFill>
          <a:ln>
            <a:solidFill>
              <a:schemeClr val="tx1"/>
            </a:solidFill>
            <a:extLst>
              <a:ext uri="{C807C97D-BFC1-408E-A445-0C87EB9F89A2}">
                <ask:lineSketchStyleProps xmlns:ask="http://schemas.microsoft.com/office/drawing/2018/sketchyshapes" sd="3578177044">
                  <a:prstGeom prst="rect">
                    <a:avLst/>
                  </a:prstGeom>
                  <ask:type>
                    <ask:lineSketchScribble/>
                  </ask:type>
                </ask:lineSketchStyleProps>
              </a:ext>
            </a:extLst>
          </a:ln>
          <a:effec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latin typeface="+mn-lt"/>
              </a:rPr>
              <a:t>FITC single-stained control</a:t>
            </a:r>
          </a:p>
        </p:txBody>
      </p:sp>
      <p:sp>
        <p:nvSpPr>
          <p:cNvPr id="12" name="Rectangle 12">
            <a:extLst>
              <a:ext uri="{FF2B5EF4-FFF2-40B4-BE49-F238E27FC236}">
                <a16:creationId xmlns:a16="http://schemas.microsoft.com/office/drawing/2014/main" id="{3BC9B272-1A1B-9DD0-317C-2860AB905F78}"/>
              </a:ext>
            </a:extLst>
          </p:cNvPr>
          <p:cNvSpPr>
            <a:spLocks noChangeArrowheads="1"/>
          </p:cNvSpPr>
          <p:nvPr/>
        </p:nvSpPr>
        <p:spPr bwMode="auto">
          <a:xfrm>
            <a:off x="4936342" y="2139126"/>
            <a:ext cx="2713873" cy="366767"/>
          </a:xfrm>
          <a:custGeom>
            <a:avLst/>
            <a:gdLst>
              <a:gd name="connsiteX0" fmla="*/ 0 w 2713873"/>
              <a:gd name="connsiteY0" fmla="*/ 0 h 366767"/>
              <a:gd name="connsiteX1" fmla="*/ 515636 w 2713873"/>
              <a:gd name="connsiteY1" fmla="*/ 0 h 366767"/>
              <a:gd name="connsiteX2" fmla="*/ 1004133 w 2713873"/>
              <a:gd name="connsiteY2" fmla="*/ 0 h 366767"/>
              <a:gd name="connsiteX3" fmla="*/ 1601185 w 2713873"/>
              <a:gd name="connsiteY3" fmla="*/ 0 h 366767"/>
              <a:gd name="connsiteX4" fmla="*/ 2198237 w 2713873"/>
              <a:gd name="connsiteY4" fmla="*/ 0 h 366767"/>
              <a:gd name="connsiteX5" fmla="*/ 2713873 w 2713873"/>
              <a:gd name="connsiteY5" fmla="*/ 0 h 366767"/>
              <a:gd name="connsiteX6" fmla="*/ 2713873 w 2713873"/>
              <a:gd name="connsiteY6" fmla="*/ 366767 h 366767"/>
              <a:gd name="connsiteX7" fmla="*/ 2171098 w 2713873"/>
              <a:gd name="connsiteY7" fmla="*/ 366767 h 366767"/>
              <a:gd name="connsiteX8" fmla="*/ 1601185 w 2713873"/>
              <a:gd name="connsiteY8" fmla="*/ 366767 h 366767"/>
              <a:gd name="connsiteX9" fmla="*/ 1085549 w 2713873"/>
              <a:gd name="connsiteY9" fmla="*/ 366767 h 366767"/>
              <a:gd name="connsiteX10" fmla="*/ 542775 w 2713873"/>
              <a:gd name="connsiteY10" fmla="*/ 366767 h 366767"/>
              <a:gd name="connsiteX11" fmla="*/ 0 w 2713873"/>
              <a:gd name="connsiteY11" fmla="*/ 366767 h 366767"/>
              <a:gd name="connsiteX12" fmla="*/ 0 w 2713873"/>
              <a:gd name="connsiteY12" fmla="*/ 0 h 36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3873" h="366767" fill="none" extrusionOk="0">
                <a:moveTo>
                  <a:pt x="0" y="0"/>
                </a:moveTo>
                <a:cubicBezTo>
                  <a:pt x="232385" y="-4198"/>
                  <a:pt x="300604" y="45563"/>
                  <a:pt x="515636" y="0"/>
                </a:cubicBezTo>
                <a:cubicBezTo>
                  <a:pt x="730668" y="-45563"/>
                  <a:pt x="767498" y="30321"/>
                  <a:pt x="1004133" y="0"/>
                </a:cubicBezTo>
                <a:cubicBezTo>
                  <a:pt x="1240768" y="-30321"/>
                  <a:pt x="1441946" y="67594"/>
                  <a:pt x="1601185" y="0"/>
                </a:cubicBezTo>
                <a:cubicBezTo>
                  <a:pt x="1760424" y="-67594"/>
                  <a:pt x="2005304" y="8591"/>
                  <a:pt x="2198237" y="0"/>
                </a:cubicBezTo>
                <a:cubicBezTo>
                  <a:pt x="2391170" y="-8591"/>
                  <a:pt x="2498589" y="57123"/>
                  <a:pt x="2713873" y="0"/>
                </a:cubicBezTo>
                <a:cubicBezTo>
                  <a:pt x="2715567" y="101432"/>
                  <a:pt x="2704516" y="261958"/>
                  <a:pt x="2713873" y="366767"/>
                </a:cubicBezTo>
                <a:cubicBezTo>
                  <a:pt x="2451496" y="402598"/>
                  <a:pt x="2312306" y="333017"/>
                  <a:pt x="2171098" y="366767"/>
                </a:cubicBezTo>
                <a:cubicBezTo>
                  <a:pt x="2029891" y="400517"/>
                  <a:pt x="1719104" y="320026"/>
                  <a:pt x="1601185" y="366767"/>
                </a:cubicBezTo>
                <a:cubicBezTo>
                  <a:pt x="1483266" y="413508"/>
                  <a:pt x="1302657" y="354485"/>
                  <a:pt x="1085549" y="366767"/>
                </a:cubicBezTo>
                <a:cubicBezTo>
                  <a:pt x="868441" y="379049"/>
                  <a:pt x="691020" y="325072"/>
                  <a:pt x="542775" y="366767"/>
                </a:cubicBezTo>
                <a:cubicBezTo>
                  <a:pt x="394530" y="408462"/>
                  <a:pt x="213317" y="343359"/>
                  <a:pt x="0" y="366767"/>
                </a:cubicBezTo>
                <a:cubicBezTo>
                  <a:pt x="-2980" y="267937"/>
                  <a:pt x="33787" y="118824"/>
                  <a:pt x="0" y="0"/>
                </a:cubicBezTo>
                <a:close/>
              </a:path>
              <a:path w="2713873" h="366767" stroke="0" extrusionOk="0">
                <a:moveTo>
                  <a:pt x="0" y="0"/>
                </a:moveTo>
                <a:cubicBezTo>
                  <a:pt x="179947" y="-5088"/>
                  <a:pt x="440910" y="51404"/>
                  <a:pt x="569913" y="0"/>
                </a:cubicBezTo>
                <a:cubicBezTo>
                  <a:pt x="698916" y="-51404"/>
                  <a:pt x="950749" y="32907"/>
                  <a:pt x="1166965" y="0"/>
                </a:cubicBezTo>
                <a:cubicBezTo>
                  <a:pt x="1383181" y="-32907"/>
                  <a:pt x="1511325" y="32705"/>
                  <a:pt x="1709740" y="0"/>
                </a:cubicBezTo>
                <a:cubicBezTo>
                  <a:pt x="1908156" y="-32705"/>
                  <a:pt x="2247220" y="26975"/>
                  <a:pt x="2713873" y="0"/>
                </a:cubicBezTo>
                <a:cubicBezTo>
                  <a:pt x="2728474" y="90560"/>
                  <a:pt x="2707463" y="188748"/>
                  <a:pt x="2713873" y="366767"/>
                </a:cubicBezTo>
                <a:cubicBezTo>
                  <a:pt x="2590969" y="424294"/>
                  <a:pt x="2337836" y="327799"/>
                  <a:pt x="2171098" y="366767"/>
                </a:cubicBezTo>
                <a:cubicBezTo>
                  <a:pt x="2004360" y="405735"/>
                  <a:pt x="1805255" y="340431"/>
                  <a:pt x="1682601" y="366767"/>
                </a:cubicBezTo>
                <a:cubicBezTo>
                  <a:pt x="1559947" y="393103"/>
                  <a:pt x="1354531" y="358914"/>
                  <a:pt x="1112688" y="366767"/>
                </a:cubicBezTo>
                <a:cubicBezTo>
                  <a:pt x="870845" y="374620"/>
                  <a:pt x="690094" y="314498"/>
                  <a:pt x="569913" y="366767"/>
                </a:cubicBezTo>
                <a:cubicBezTo>
                  <a:pt x="449733" y="419036"/>
                  <a:pt x="272375" y="365010"/>
                  <a:pt x="0" y="366767"/>
                </a:cubicBezTo>
                <a:cubicBezTo>
                  <a:pt x="-9361" y="270933"/>
                  <a:pt x="15903" y="135126"/>
                  <a:pt x="0" y="0"/>
                </a:cubicBezTo>
                <a:close/>
              </a:path>
            </a:pathLst>
          </a:custGeom>
          <a:solidFill>
            <a:schemeClr val="bg1"/>
          </a:solidFill>
          <a:ln>
            <a:solidFill>
              <a:schemeClr val="tx1"/>
            </a:solidFill>
            <a:extLst>
              <a:ext uri="{C807C97D-BFC1-408E-A445-0C87EB9F89A2}">
                <ask:lineSketchStyleProps xmlns:ask="http://schemas.microsoft.com/office/drawing/2018/sketchyshapes" sd="739319362">
                  <a:prstGeom prst="rect">
                    <a:avLst/>
                  </a:prstGeom>
                  <ask:type>
                    <ask:lineSketchScribble/>
                  </ask:type>
                </ask:lineSketchStyleProps>
              </a:ext>
            </a:extLst>
          </a:ln>
          <a:effec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latin typeface="+mn-lt"/>
              </a:rPr>
              <a:t>PE single-stained control</a:t>
            </a:r>
          </a:p>
        </p:txBody>
      </p:sp>
      <p:sp>
        <p:nvSpPr>
          <p:cNvPr id="13" name="Rectangle 12">
            <a:extLst>
              <a:ext uri="{FF2B5EF4-FFF2-40B4-BE49-F238E27FC236}">
                <a16:creationId xmlns:a16="http://schemas.microsoft.com/office/drawing/2014/main" id="{4EEB6EAE-4706-E7E1-BFCD-0FF838AE79EB}"/>
              </a:ext>
            </a:extLst>
          </p:cNvPr>
          <p:cNvSpPr>
            <a:spLocks noChangeArrowheads="1"/>
          </p:cNvSpPr>
          <p:nvPr/>
        </p:nvSpPr>
        <p:spPr bwMode="auto">
          <a:xfrm>
            <a:off x="8365848" y="2166919"/>
            <a:ext cx="3324043" cy="366767"/>
          </a:xfrm>
          <a:custGeom>
            <a:avLst/>
            <a:gdLst>
              <a:gd name="connsiteX0" fmla="*/ 0 w 3324043"/>
              <a:gd name="connsiteY0" fmla="*/ 0 h 366767"/>
              <a:gd name="connsiteX1" fmla="*/ 454286 w 3324043"/>
              <a:gd name="connsiteY1" fmla="*/ 0 h 366767"/>
              <a:gd name="connsiteX2" fmla="*/ 908572 w 3324043"/>
              <a:gd name="connsiteY2" fmla="*/ 0 h 366767"/>
              <a:gd name="connsiteX3" fmla="*/ 1429338 w 3324043"/>
              <a:gd name="connsiteY3" fmla="*/ 0 h 366767"/>
              <a:gd name="connsiteX4" fmla="*/ 1916865 w 3324043"/>
              <a:gd name="connsiteY4" fmla="*/ 0 h 366767"/>
              <a:gd name="connsiteX5" fmla="*/ 2437632 w 3324043"/>
              <a:gd name="connsiteY5" fmla="*/ 0 h 366767"/>
              <a:gd name="connsiteX6" fmla="*/ 3324043 w 3324043"/>
              <a:gd name="connsiteY6" fmla="*/ 0 h 366767"/>
              <a:gd name="connsiteX7" fmla="*/ 3324043 w 3324043"/>
              <a:gd name="connsiteY7" fmla="*/ 366767 h 366767"/>
              <a:gd name="connsiteX8" fmla="*/ 2703555 w 3324043"/>
              <a:gd name="connsiteY8" fmla="*/ 366767 h 366767"/>
              <a:gd name="connsiteX9" fmla="*/ 2249269 w 3324043"/>
              <a:gd name="connsiteY9" fmla="*/ 366767 h 366767"/>
              <a:gd name="connsiteX10" fmla="*/ 1794983 w 3324043"/>
              <a:gd name="connsiteY10" fmla="*/ 366767 h 366767"/>
              <a:gd name="connsiteX11" fmla="*/ 1207736 w 3324043"/>
              <a:gd name="connsiteY11" fmla="*/ 366767 h 366767"/>
              <a:gd name="connsiteX12" fmla="*/ 686969 w 3324043"/>
              <a:gd name="connsiteY12" fmla="*/ 366767 h 366767"/>
              <a:gd name="connsiteX13" fmla="*/ 0 w 3324043"/>
              <a:gd name="connsiteY13" fmla="*/ 366767 h 366767"/>
              <a:gd name="connsiteX14" fmla="*/ 0 w 3324043"/>
              <a:gd name="connsiteY14" fmla="*/ 0 h 36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4043" h="366767" fill="none" extrusionOk="0">
                <a:moveTo>
                  <a:pt x="0" y="0"/>
                </a:moveTo>
                <a:cubicBezTo>
                  <a:pt x="210167" y="-17174"/>
                  <a:pt x="296568" y="5075"/>
                  <a:pt x="454286" y="0"/>
                </a:cubicBezTo>
                <a:cubicBezTo>
                  <a:pt x="612004" y="-5075"/>
                  <a:pt x="725831" y="33426"/>
                  <a:pt x="908572" y="0"/>
                </a:cubicBezTo>
                <a:cubicBezTo>
                  <a:pt x="1091313" y="-33426"/>
                  <a:pt x="1212386" y="30553"/>
                  <a:pt x="1429338" y="0"/>
                </a:cubicBezTo>
                <a:cubicBezTo>
                  <a:pt x="1646290" y="-30553"/>
                  <a:pt x="1696453" y="20913"/>
                  <a:pt x="1916865" y="0"/>
                </a:cubicBezTo>
                <a:cubicBezTo>
                  <a:pt x="2137277" y="-20913"/>
                  <a:pt x="2186485" y="49510"/>
                  <a:pt x="2437632" y="0"/>
                </a:cubicBezTo>
                <a:cubicBezTo>
                  <a:pt x="2688779" y="-49510"/>
                  <a:pt x="2914378" y="16395"/>
                  <a:pt x="3324043" y="0"/>
                </a:cubicBezTo>
                <a:cubicBezTo>
                  <a:pt x="3343039" y="157068"/>
                  <a:pt x="3304476" y="266474"/>
                  <a:pt x="3324043" y="366767"/>
                </a:cubicBezTo>
                <a:cubicBezTo>
                  <a:pt x="3061845" y="404190"/>
                  <a:pt x="2879909" y="304757"/>
                  <a:pt x="2703555" y="366767"/>
                </a:cubicBezTo>
                <a:cubicBezTo>
                  <a:pt x="2527201" y="428777"/>
                  <a:pt x="2391469" y="324781"/>
                  <a:pt x="2249269" y="366767"/>
                </a:cubicBezTo>
                <a:cubicBezTo>
                  <a:pt x="2107069" y="408753"/>
                  <a:pt x="1942585" y="355730"/>
                  <a:pt x="1794983" y="366767"/>
                </a:cubicBezTo>
                <a:cubicBezTo>
                  <a:pt x="1647381" y="377804"/>
                  <a:pt x="1500858" y="359108"/>
                  <a:pt x="1207736" y="366767"/>
                </a:cubicBezTo>
                <a:cubicBezTo>
                  <a:pt x="914614" y="374426"/>
                  <a:pt x="932501" y="306167"/>
                  <a:pt x="686969" y="366767"/>
                </a:cubicBezTo>
                <a:cubicBezTo>
                  <a:pt x="441437" y="427367"/>
                  <a:pt x="167966" y="290877"/>
                  <a:pt x="0" y="366767"/>
                </a:cubicBezTo>
                <a:cubicBezTo>
                  <a:pt x="-42495" y="285565"/>
                  <a:pt x="37481" y="157883"/>
                  <a:pt x="0" y="0"/>
                </a:cubicBezTo>
                <a:close/>
              </a:path>
              <a:path w="3324043" h="366767" stroke="0" extrusionOk="0">
                <a:moveTo>
                  <a:pt x="0" y="0"/>
                </a:moveTo>
                <a:cubicBezTo>
                  <a:pt x="173971" y="-3547"/>
                  <a:pt x="354657" y="48661"/>
                  <a:pt x="554007" y="0"/>
                </a:cubicBezTo>
                <a:cubicBezTo>
                  <a:pt x="753357" y="-48661"/>
                  <a:pt x="905844" y="46950"/>
                  <a:pt x="1174495" y="0"/>
                </a:cubicBezTo>
                <a:cubicBezTo>
                  <a:pt x="1443146" y="-46950"/>
                  <a:pt x="1528674" y="9169"/>
                  <a:pt x="1662021" y="0"/>
                </a:cubicBezTo>
                <a:cubicBezTo>
                  <a:pt x="1795368" y="-9169"/>
                  <a:pt x="2031853" y="72894"/>
                  <a:pt x="2282510" y="0"/>
                </a:cubicBezTo>
                <a:cubicBezTo>
                  <a:pt x="2533167" y="-72894"/>
                  <a:pt x="2543685" y="40520"/>
                  <a:pt x="2803276" y="0"/>
                </a:cubicBezTo>
                <a:cubicBezTo>
                  <a:pt x="3062867" y="-40520"/>
                  <a:pt x="3199697" y="62230"/>
                  <a:pt x="3324043" y="0"/>
                </a:cubicBezTo>
                <a:cubicBezTo>
                  <a:pt x="3357183" y="106657"/>
                  <a:pt x="3318420" y="208972"/>
                  <a:pt x="3324043" y="366767"/>
                </a:cubicBezTo>
                <a:cubicBezTo>
                  <a:pt x="3174051" y="418105"/>
                  <a:pt x="2939259" y="331036"/>
                  <a:pt x="2803276" y="366767"/>
                </a:cubicBezTo>
                <a:cubicBezTo>
                  <a:pt x="2667293" y="402498"/>
                  <a:pt x="2500901" y="356659"/>
                  <a:pt x="2315750" y="366767"/>
                </a:cubicBezTo>
                <a:cubicBezTo>
                  <a:pt x="2130599" y="376875"/>
                  <a:pt x="1955717" y="330031"/>
                  <a:pt x="1794983" y="366767"/>
                </a:cubicBezTo>
                <a:cubicBezTo>
                  <a:pt x="1634249" y="403503"/>
                  <a:pt x="1457449" y="355356"/>
                  <a:pt x="1207736" y="366767"/>
                </a:cubicBezTo>
                <a:cubicBezTo>
                  <a:pt x="958023" y="378178"/>
                  <a:pt x="783642" y="355809"/>
                  <a:pt x="620488" y="366767"/>
                </a:cubicBezTo>
                <a:cubicBezTo>
                  <a:pt x="457334" y="377725"/>
                  <a:pt x="191394" y="303628"/>
                  <a:pt x="0" y="366767"/>
                </a:cubicBezTo>
                <a:cubicBezTo>
                  <a:pt x="-25902" y="237535"/>
                  <a:pt x="33970" y="141775"/>
                  <a:pt x="0" y="0"/>
                </a:cubicBezTo>
                <a:close/>
              </a:path>
            </a:pathLst>
          </a:custGeom>
          <a:solidFill>
            <a:schemeClr val="bg1"/>
          </a:solidFill>
          <a:ln>
            <a:solidFill>
              <a:schemeClr val="tx1"/>
            </a:solidFill>
            <a:extLst>
              <a:ext uri="{C807C97D-BFC1-408E-A445-0C87EB9F89A2}">
                <ask:lineSketchStyleProps xmlns:ask="http://schemas.microsoft.com/office/drawing/2018/sketchyshapes" sd="2946574910">
                  <a:prstGeom prst="rect">
                    <a:avLst/>
                  </a:prstGeom>
                  <ask:type>
                    <ask:lineSketchScribble/>
                  </ask:type>
                </ask:lineSketchStyleProps>
              </a:ext>
            </a:extLst>
          </a:ln>
          <a:effec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latin typeface="+mn-lt"/>
              </a:rPr>
              <a:t>Single-stained control</a:t>
            </a:r>
          </a:p>
        </p:txBody>
      </p:sp>
      <p:sp>
        <p:nvSpPr>
          <p:cNvPr id="14" name="Rectangle 13">
            <a:extLst>
              <a:ext uri="{FF2B5EF4-FFF2-40B4-BE49-F238E27FC236}">
                <a16:creationId xmlns:a16="http://schemas.microsoft.com/office/drawing/2014/main" id="{9D395F0E-E524-180C-9389-04B937F2DCD5}"/>
              </a:ext>
            </a:extLst>
          </p:cNvPr>
          <p:cNvSpPr>
            <a:spLocks noChangeArrowheads="1"/>
          </p:cNvSpPr>
          <p:nvPr/>
        </p:nvSpPr>
        <p:spPr bwMode="auto">
          <a:xfrm>
            <a:off x="8365848" y="2683929"/>
            <a:ext cx="1584101" cy="366767"/>
          </a:xfrm>
          <a:custGeom>
            <a:avLst/>
            <a:gdLst>
              <a:gd name="connsiteX0" fmla="*/ 0 w 1584101"/>
              <a:gd name="connsiteY0" fmla="*/ 0 h 366767"/>
              <a:gd name="connsiteX1" fmla="*/ 496352 w 1584101"/>
              <a:gd name="connsiteY1" fmla="*/ 0 h 366767"/>
              <a:gd name="connsiteX2" fmla="*/ 1008544 w 1584101"/>
              <a:gd name="connsiteY2" fmla="*/ 0 h 366767"/>
              <a:gd name="connsiteX3" fmla="*/ 1584101 w 1584101"/>
              <a:gd name="connsiteY3" fmla="*/ 0 h 366767"/>
              <a:gd name="connsiteX4" fmla="*/ 1584101 w 1584101"/>
              <a:gd name="connsiteY4" fmla="*/ 366767 h 366767"/>
              <a:gd name="connsiteX5" fmla="*/ 1040226 w 1584101"/>
              <a:gd name="connsiteY5" fmla="*/ 366767 h 366767"/>
              <a:gd name="connsiteX6" fmla="*/ 496352 w 1584101"/>
              <a:gd name="connsiteY6" fmla="*/ 366767 h 366767"/>
              <a:gd name="connsiteX7" fmla="*/ 0 w 1584101"/>
              <a:gd name="connsiteY7" fmla="*/ 366767 h 366767"/>
              <a:gd name="connsiteX8" fmla="*/ 0 w 1584101"/>
              <a:gd name="connsiteY8" fmla="*/ 0 h 36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01" h="366767" fill="none" extrusionOk="0">
                <a:moveTo>
                  <a:pt x="0" y="0"/>
                </a:moveTo>
                <a:cubicBezTo>
                  <a:pt x="221436" y="-57904"/>
                  <a:pt x="396482" y="9023"/>
                  <a:pt x="496352" y="0"/>
                </a:cubicBezTo>
                <a:cubicBezTo>
                  <a:pt x="596222" y="-9023"/>
                  <a:pt x="891277" y="28804"/>
                  <a:pt x="1008544" y="0"/>
                </a:cubicBezTo>
                <a:cubicBezTo>
                  <a:pt x="1125811" y="-28804"/>
                  <a:pt x="1384278" y="46955"/>
                  <a:pt x="1584101" y="0"/>
                </a:cubicBezTo>
                <a:cubicBezTo>
                  <a:pt x="1614585" y="123107"/>
                  <a:pt x="1565991" y="239262"/>
                  <a:pt x="1584101" y="366767"/>
                </a:cubicBezTo>
                <a:cubicBezTo>
                  <a:pt x="1472129" y="369143"/>
                  <a:pt x="1267358" y="322414"/>
                  <a:pt x="1040226" y="366767"/>
                </a:cubicBezTo>
                <a:cubicBezTo>
                  <a:pt x="813094" y="411120"/>
                  <a:pt x="651732" y="322815"/>
                  <a:pt x="496352" y="366767"/>
                </a:cubicBezTo>
                <a:cubicBezTo>
                  <a:pt x="340972" y="410719"/>
                  <a:pt x="158191" y="323711"/>
                  <a:pt x="0" y="366767"/>
                </a:cubicBezTo>
                <a:cubicBezTo>
                  <a:pt x="-9324" y="280105"/>
                  <a:pt x="7948" y="103545"/>
                  <a:pt x="0" y="0"/>
                </a:cubicBezTo>
                <a:close/>
              </a:path>
              <a:path w="1584101" h="366767" stroke="0" extrusionOk="0">
                <a:moveTo>
                  <a:pt x="0" y="0"/>
                </a:moveTo>
                <a:cubicBezTo>
                  <a:pt x="142134" y="-6542"/>
                  <a:pt x="271244" y="52642"/>
                  <a:pt x="528034" y="0"/>
                </a:cubicBezTo>
                <a:cubicBezTo>
                  <a:pt x="784824" y="-52642"/>
                  <a:pt x="810521" y="50489"/>
                  <a:pt x="1087749" y="0"/>
                </a:cubicBezTo>
                <a:cubicBezTo>
                  <a:pt x="1364977" y="-50489"/>
                  <a:pt x="1469294" y="38267"/>
                  <a:pt x="1584101" y="0"/>
                </a:cubicBezTo>
                <a:cubicBezTo>
                  <a:pt x="1584682" y="179496"/>
                  <a:pt x="1550153" y="237822"/>
                  <a:pt x="1584101" y="366767"/>
                </a:cubicBezTo>
                <a:cubicBezTo>
                  <a:pt x="1340552" y="386027"/>
                  <a:pt x="1273615" y="339747"/>
                  <a:pt x="1040226" y="366767"/>
                </a:cubicBezTo>
                <a:cubicBezTo>
                  <a:pt x="806838" y="393787"/>
                  <a:pt x="669204" y="345390"/>
                  <a:pt x="512193" y="366767"/>
                </a:cubicBezTo>
                <a:cubicBezTo>
                  <a:pt x="355182" y="388144"/>
                  <a:pt x="206112" y="312504"/>
                  <a:pt x="0" y="366767"/>
                </a:cubicBezTo>
                <a:cubicBezTo>
                  <a:pt x="-17488" y="279573"/>
                  <a:pt x="26488" y="95258"/>
                  <a:pt x="0" y="0"/>
                </a:cubicBezTo>
                <a:close/>
              </a:path>
            </a:pathLst>
          </a:custGeom>
          <a:solidFill>
            <a:schemeClr val="bg1"/>
          </a:solidFill>
          <a:ln>
            <a:solidFill>
              <a:schemeClr val="tx1"/>
            </a:solidFill>
            <a:extLst>
              <a:ext uri="{C807C97D-BFC1-408E-A445-0C87EB9F89A2}">
                <ask:lineSketchStyleProps xmlns:ask="http://schemas.microsoft.com/office/drawing/2018/sketchyshapes" sd="2946574910">
                  <a:prstGeom prst="rect">
                    <a:avLst/>
                  </a:prstGeom>
                  <ask:type>
                    <ask:lineSketchScribble/>
                  </ask:type>
                </ask:lineSketchStyleProps>
              </a:ext>
            </a:extLst>
          </a:ln>
          <a:effec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latin typeface="+mn-lt"/>
              </a:rPr>
              <a:t>Beads</a:t>
            </a:r>
          </a:p>
        </p:txBody>
      </p:sp>
      <p:sp>
        <p:nvSpPr>
          <p:cNvPr id="15" name="Rectangle 14">
            <a:extLst>
              <a:ext uri="{FF2B5EF4-FFF2-40B4-BE49-F238E27FC236}">
                <a16:creationId xmlns:a16="http://schemas.microsoft.com/office/drawing/2014/main" id="{50382755-E2AF-3481-E443-708E6350E076}"/>
              </a:ext>
            </a:extLst>
          </p:cNvPr>
          <p:cNvSpPr>
            <a:spLocks noChangeArrowheads="1"/>
          </p:cNvSpPr>
          <p:nvPr/>
        </p:nvSpPr>
        <p:spPr bwMode="auto">
          <a:xfrm>
            <a:off x="10105790" y="2683928"/>
            <a:ext cx="1584101" cy="366767"/>
          </a:xfrm>
          <a:custGeom>
            <a:avLst/>
            <a:gdLst>
              <a:gd name="connsiteX0" fmla="*/ 0 w 1584101"/>
              <a:gd name="connsiteY0" fmla="*/ 0 h 366767"/>
              <a:gd name="connsiteX1" fmla="*/ 496352 w 1584101"/>
              <a:gd name="connsiteY1" fmla="*/ 0 h 366767"/>
              <a:gd name="connsiteX2" fmla="*/ 1008544 w 1584101"/>
              <a:gd name="connsiteY2" fmla="*/ 0 h 366767"/>
              <a:gd name="connsiteX3" fmla="*/ 1584101 w 1584101"/>
              <a:gd name="connsiteY3" fmla="*/ 0 h 366767"/>
              <a:gd name="connsiteX4" fmla="*/ 1584101 w 1584101"/>
              <a:gd name="connsiteY4" fmla="*/ 366767 h 366767"/>
              <a:gd name="connsiteX5" fmla="*/ 1040226 w 1584101"/>
              <a:gd name="connsiteY5" fmla="*/ 366767 h 366767"/>
              <a:gd name="connsiteX6" fmla="*/ 496352 w 1584101"/>
              <a:gd name="connsiteY6" fmla="*/ 366767 h 366767"/>
              <a:gd name="connsiteX7" fmla="*/ 0 w 1584101"/>
              <a:gd name="connsiteY7" fmla="*/ 366767 h 366767"/>
              <a:gd name="connsiteX8" fmla="*/ 0 w 1584101"/>
              <a:gd name="connsiteY8" fmla="*/ 0 h 36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01" h="366767" fill="none" extrusionOk="0">
                <a:moveTo>
                  <a:pt x="0" y="0"/>
                </a:moveTo>
                <a:cubicBezTo>
                  <a:pt x="221436" y="-57904"/>
                  <a:pt x="396482" y="9023"/>
                  <a:pt x="496352" y="0"/>
                </a:cubicBezTo>
                <a:cubicBezTo>
                  <a:pt x="596222" y="-9023"/>
                  <a:pt x="891277" y="28804"/>
                  <a:pt x="1008544" y="0"/>
                </a:cubicBezTo>
                <a:cubicBezTo>
                  <a:pt x="1125811" y="-28804"/>
                  <a:pt x="1384278" y="46955"/>
                  <a:pt x="1584101" y="0"/>
                </a:cubicBezTo>
                <a:cubicBezTo>
                  <a:pt x="1614585" y="123107"/>
                  <a:pt x="1565991" y="239262"/>
                  <a:pt x="1584101" y="366767"/>
                </a:cubicBezTo>
                <a:cubicBezTo>
                  <a:pt x="1472129" y="369143"/>
                  <a:pt x="1267358" y="322414"/>
                  <a:pt x="1040226" y="366767"/>
                </a:cubicBezTo>
                <a:cubicBezTo>
                  <a:pt x="813094" y="411120"/>
                  <a:pt x="651732" y="322815"/>
                  <a:pt x="496352" y="366767"/>
                </a:cubicBezTo>
                <a:cubicBezTo>
                  <a:pt x="340972" y="410719"/>
                  <a:pt x="158191" y="323711"/>
                  <a:pt x="0" y="366767"/>
                </a:cubicBezTo>
                <a:cubicBezTo>
                  <a:pt x="-9324" y="280105"/>
                  <a:pt x="7948" y="103545"/>
                  <a:pt x="0" y="0"/>
                </a:cubicBezTo>
                <a:close/>
              </a:path>
              <a:path w="1584101" h="366767" stroke="0" extrusionOk="0">
                <a:moveTo>
                  <a:pt x="0" y="0"/>
                </a:moveTo>
                <a:cubicBezTo>
                  <a:pt x="142134" y="-6542"/>
                  <a:pt x="271244" y="52642"/>
                  <a:pt x="528034" y="0"/>
                </a:cubicBezTo>
                <a:cubicBezTo>
                  <a:pt x="784824" y="-52642"/>
                  <a:pt x="810521" y="50489"/>
                  <a:pt x="1087749" y="0"/>
                </a:cubicBezTo>
                <a:cubicBezTo>
                  <a:pt x="1364977" y="-50489"/>
                  <a:pt x="1469294" y="38267"/>
                  <a:pt x="1584101" y="0"/>
                </a:cubicBezTo>
                <a:cubicBezTo>
                  <a:pt x="1584682" y="179496"/>
                  <a:pt x="1550153" y="237822"/>
                  <a:pt x="1584101" y="366767"/>
                </a:cubicBezTo>
                <a:cubicBezTo>
                  <a:pt x="1340552" y="386027"/>
                  <a:pt x="1273615" y="339747"/>
                  <a:pt x="1040226" y="366767"/>
                </a:cubicBezTo>
                <a:cubicBezTo>
                  <a:pt x="806838" y="393787"/>
                  <a:pt x="669204" y="345390"/>
                  <a:pt x="512193" y="366767"/>
                </a:cubicBezTo>
                <a:cubicBezTo>
                  <a:pt x="355182" y="388144"/>
                  <a:pt x="206112" y="312504"/>
                  <a:pt x="0" y="366767"/>
                </a:cubicBezTo>
                <a:cubicBezTo>
                  <a:pt x="-17488" y="279573"/>
                  <a:pt x="26488" y="95258"/>
                  <a:pt x="0" y="0"/>
                </a:cubicBezTo>
                <a:close/>
              </a:path>
            </a:pathLst>
          </a:custGeom>
          <a:solidFill>
            <a:schemeClr val="bg1"/>
          </a:solidFill>
          <a:ln>
            <a:solidFill>
              <a:schemeClr val="tx1"/>
            </a:solidFill>
            <a:extLst>
              <a:ext uri="{C807C97D-BFC1-408E-A445-0C87EB9F89A2}">
                <ask:lineSketchStyleProps xmlns:ask="http://schemas.microsoft.com/office/drawing/2018/sketchyshapes" sd="2946574910">
                  <a:prstGeom prst="rect">
                    <a:avLst/>
                  </a:prstGeom>
                  <ask:type>
                    <ask:lineSketchScribble/>
                  </ask:type>
                </ask:lineSketchStyleProps>
              </a:ext>
            </a:extLst>
          </a:ln>
          <a:effec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latin typeface="+mn-lt"/>
              </a:rPr>
              <a:t>Cells</a:t>
            </a:r>
          </a:p>
        </p:txBody>
      </p:sp>
      <p:sp>
        <p:nvSpPr>
          <p:cNvPr id="16" name="Rectangle 15">
            <a:extLst>
              <a:ext uri="{FF2B5EF4-FFF2-40B4-BE49-F238E27FC236}">
                <a16:creationId xmlns:a16="http://schemas.microsoft.com/office/drawing/2014/main" id="{5A3FFCDC-B4A1-8739-1688-32B2708B02AB}"/>
              </a:ext>
            </a:extLst>
          </p:cNvPr>
          <p:cNvSpPr>
            <a:spLocks noChangeArrowheads="1"/>
          </p:cNvSpPr>
          <p:nvPr/>
        </p:nvSpPr>
        <p:spPr bwMode="auto">
          <a:xfrm>
            <a:off x="8365848" y="3210877"/>
            <a:ext cx="3324043" cy="2539798"/>
          </a:xfrm>
          <a:custGeom>
            <a:avLst/>
            <a:gdLst>
              <a:gd name="connsiteX0" fmla="*/ 0 w 3324043"/>
              <a:gd name="connsiteY0" fmla="*/ 0 h 2539798"/>
              <a:gd name="connsiteX1" fmla="*/ 620488 w 3324043"/>
              <a:gd name="connsiteY1" fmla="*/ 0 h 2539798"/>
              <a:gd name="connsiteX2" fmla="*/ 1108014 w 3324043"/>
              <a:gd name="connsiteY2" fmla="*/ 0 h 2539798"/>
              <a:gd name="connsiteX3" fmla="*/ 1728502 w 3324043"/>
              <a:gd name="connsiteY3" fmla="*/ 0 h 2539798"/>
              <a:gd name="connsiteX4" fmla="*/ 2182788 w 3324043"/>
              <a:gd name="connsiteY4" fmla="*/ 0 h 2539798"/>
              <a:gd name="connsiteX5" fmla="*/ 2770036 w 3324043"/>
              <a:gd name="connsiteY5" fmla="*/ 0 h 2539798"/>
              <a:gd name="connsiteX6" fmla="*/ 3324043 w 3324043"/>
              <a:gd name="connsiteY6" fmla="*/ 0 h 2539798"/>
              <a:gd name="connsiteX7" fmla="*/ 3324043 w 3324043"/>
              <a:gd name="connsiteY7" fmla="*/ 457164 h 2539798"/>
              <a:gd name="connsiteX8" fmla="*/ 3324043 w 3324043"/>
              <a:gd name="connsiteY8" fmla="*/ 914327 h 2539798"/>
              <a:gd name="connsiteX9" fmla="*/ 3324043 w 3324043"/>
              <a:gd name="connsiteY9" fmla="*/ 1346093 h 2539798"/>
              <a:gd name="connsiteX10" fmla="*/ 3324043 w 3324043"/>
              <a:gd name="connsiteY10" fmla="*/ 1828655 h 2539798"/>
              <a:gd name="connsiteX11" fmla="*/ 3324043 w 3324043"/>
              <a:gd name="connsiteY11" fmla="*/ 2539798 h 2539798"/>
              <a:gd name="connsiteX12" fmla="*/ 2836517 w 3324043"/>
              <a:gd name="connsiteY12" fmla="*/ 2539798 h 2539798"/>
              <a:gd name="connsiteX13" fmla="*/ 2282510 w 3324043"/>
              <a:gd name="connsiteY13" fmla="*/ 2539798 h 2539798"/>
              <a:gd name="connsiteX14" fmla="*/ 1662022 w 3324043"/>
              <a:gd name="connsiteY14" fmla="*/ 2539798 h 2539798"/>
              <a:gd name="connsiteX15" fmla="*/ 1207736 w 3324043"/>
              <a:gd name="connsiteY15" fmla="*/ 2539798 h 2539798"/>
              <a:gd name="connsiteX16" fmla="*/ 653728 w 3324043"/>
              <a:gd name="connsiteY16" fmla="*/ 2539798 h 2539798"/>
              <a:gd name="connsiteX17" fmla="*/ 0 w 3324043"/>
              <a:gd name="connsiteY17" fmla="*/ 2539798 h 2539798"/>
              <a:gd name="connsiteX18" fmla="*/ 0 w 3324043"/>
              <a:gd name="connsiteY18" fmla="*/ 2031838 h 2539798"/>
              <a:gd name="connsiteX19" fmla="*/ 0 w 3324043"/>
              <a:gd name="connsiteY19" fmla="*/ 1498481 h 2539798"/>
              <a:gd name="connsiteX20" fmla="*/ 0 w 3324043"/>
              <a:gd name="connsiteY20" fmla="*/ 1066715 h 2539798"/>
              <a:gd name="connsiteX21" fmla="*/ 0 w 3324043"/>
              <a:gd name="connsiteY21" fmla="*/ 533358 h 2539798"/>
              <a:gd name="connsiteX22" fmla="*/ 0 w 3324043"/>
              <a:gd name="connsiteY22" fmla="*/ 0 h 25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24043" h="2539798" fill="none" extrusionOk="0">
                <a:moveTo>
                  <a:pt x="0" y="0"/>
                </a:moveTo>
                <a:cubicBezTo>
                  <a:pt x="294314" y="-27919"/>
                  <a:pt x="479814" y="25473"/>
                  <a:pt x="620488" y="0"/>
                </a:cubicBezTo>
                <a:cubicBezTo>
                  <a:pt x="761162" y="-25473"/>
                  <a:pt x="910213" y="24982"/>
                  <a:pt x="1108014" y="0"/>
                </a:cubicBezTo>
                <a:cubicBezTo>
                  <a:pt x="1305815" y="-24982"/>
                  <a:pt x="1462577" y="20095"/>
                  <a:pt x="1728502" y="0"/>
                </a:cubicBezTo>
                <a:cubicBezTo>
                  <a:pt x="1994427" y="-20095"/>
                  <a:pt x="2088731" y="29393"/>
                  <a:pt x="2182788" y="0"/>
                </a:cubicBezTo>
                <a:cubicBezTo>
                  <a:pt x="2276845" y="-29393"/>
                  <a:pt x="2524783" y="15197"/>
                  <a:pt x="2770036" y="0"/>
                </a:cubicBezTo>
                <a:cubicBezTo>
                  <a:pt x="3015289" y="-15197"/>
                  <a:pt x="3170183" y="54233"/>
                  <a:pt x="3324043" y="0"/>
                </a:cubicBezTo>
                <a:cubicBezTo>
                  <a:pt x="3350289" y="129074"/>
                  <a:pt x="3316302" y="325306"/>
                  <a:pt x="3324043" y="457164"/>
                </a:cubicBezTo>
                <a:cubicBezTo>
                  <a:pt x="3331784" y="589022"/>
                  <a:pt x="3296042" y="752024"/>
                  <a:pt x="3324043" y="914327"/>
                </a:cubicBezTo>
                <a:cubicBezTo>
                  <a:pt x="3352044" y="1076630"/>
                  <a:pt x="3323327" y="1162783"/>
                  <a:pt x="3324043" y="1346093"/>
                </a:cubicBezTo>
                <a:cubicBezTo>
                  <a:pt x="3324759" y="1529403"/>
                  <a:pt x="3277397" y="1639252"/>
                  <a:pt x="3324043" y="1828655"/>
                </a:cubicBezTo>
                <a:cubicBezTo>
                  <a:pt x="3370689" y="2018058"/>
                  <a:pt x="3312260" y="2378676"/>
                  <a:pt x="3324043" y="2539798"/>
                </a:cubicBezTo>
                <a:cubicBezTo>
                  <a:pt x="3203037" y="2586319"/>
                  <a:pt x="2940297" y="2507487"/>
                  <a:pt x="2836517" y="2539798"/>
                </a:cubicBezTo>
                <a:cubicBezTo>
                  <a:pt x="2732737" y="2572109"/>
                  <a:pt x="2523981" y="2538402"/>
                  <a:pt x="2282510" y="2539798"/>
                </a:cubicBezTo>
                <a:cubicBezTo>
                  <a:pt x="2041039" y="2541194"/>
                  <a:pt x="1833434" y="2511145"/>
                  <a:pt x="1662022" y="2539798"/>
                </a:cubicBezTo>
                <a:cubicBezTo>
                  <a:pt x="1490610" y="2568451"/>
                  <a:pt x="1349391" y="2501876"/>
                  <a:pt x="1207736" y="2539798"/>
                </a:cubicBezTo>
                <a:cubicBezTo>
                  <a:pt x="1066081" y="2577720"/>
                  <a:pt x="906430" y="2475245"/>
                  <a:pt x="653728" y="2539798"/>
                </a:cubicBezTo>
                <a:cubicBezTo>
                  <a:pt x="401026" y="2604351"/>
                  <a:pt x="312354" y="2525661"/>
                  <a:pt x="0" y="2539798"/>
                </a:cubicBezTo>
                <a:cubicBezTo>
                  <a:pt x="-11585" y="2312357"/>
                  <a:pt x="4257" y="2260512"/>
                  <a:pt x="0" y="2031838"/>
                </a:cubicBezTo>
                <a:cubicBezTo>
                  <a:pt x="-4257" y="1803164"/>
                  <a:pt x="47174" y="1627376"/>
                  <a:pt x="0" y="1498481"/>
                </a:cubicBezTo>
                <a:cubicBezTo>
                  <a:pt x="-47174" y="1369586"/>
                  <a:pt x="10243" y="1234173"/>
                  <a:pt x="0" y="1066715"/>
                </a:cubicBezTo>
                <a:cubicBezTo>
                  <a:pt x="-10243" y="899257"/>
                  <a:pt x="11170" y="742901"/>
                  <a:pt x="0" y="533358"/>
                </a:cubicBezTo>
                <a:cubicBezTo>
                  <a:pt x="-11170" y="323815"/>
                  <a:pt x="60257" y="233245"/>
                  <a:pt x="0" y="0"/>
                </a:cubicBezTo>
                <a:close/>
              </a:path>
              <a:path w="3324043" h="2539798" stroke="0" extrusionOk="0">
                <a:moveTo>
                  <a:pt x="0" y="0"/>
                </a:moveTo>
                <a:cubicBezTo>
                  <a:pt x="173971" y="-3547"/>
                  <a:pt x="354657" y="48661"/>
                  <a:pt x="554007" y="0"/>
                </a:cubicBezTo>
                <a:cubicBezTo>
                  <a:pt x="753357" y="-48661"/>
                  <a:pt x="905844" y="46950"/>
                  <a:pt x="1174495" y="0"/>
                </a:cubicBezTo>
                <a:cubicBezTo>
                  <a:pt x="1443146" y="-46950"/>
                  <a:pt x="1528674" y="9169"/>
                  <a:pt x="1662021" y="0"/>
                </a:cubicBezTo>
                <a:cubicBezTo>
                  <a:pt x="1795368" y="-9169"/>
                  <a:pt x="2031853" y="72894"/>
                  <a:pt x="2282510" y="0"/>
                </a:cubicBezTo>
                <a:cubicBezTo>
                  <a:pt x="2533167" y="-72894"/>
                  <a:pt x="2543685" y="40520"/>
                  <a:pt x="2803276" y="0"/>
                </a:cubicBezTo>
                <a:cubicBezTo>
                  <a:pt x="3062867" y="-40520"/>
                  <a:pt x="3199697" y="62230"/>
                  <a:pt x="3324043" y="0"/>
                </a:cubicBezTo>
                <a:cubicBezTo>
                  <a:pt x="3349241" y="207603"/>
                  <a:pt x="3286686" y="347135"/>
                  <a:pt x="3324043" y="482562"/>
                </a:cubicBezTo>
                <a:cubicBezTo>
                  <a:pt x="3361400" y="617989"/>
                  <a:pt x="3288934" y="854774"/>
                  <a:pt x="3324043" y="965123"/>
                </a:cubicBezTo>
                <a:cubicBezTo>
                  <a:pt x="3359152" y="1075472"/>
                  <a:pt x="3281288" y="1303644"/>
                  <a:pt x="3324043" y="1498481"/>
                </a:cubicBezTo>
                <a:cubicBezTo>
                  <a:pt x="3366798" y="1693318"/>
                  <a:pt x="3285340" y="1761088"/>
                  <a:pt x="3324043" y="1930246"/>
                </a:cubicBezTo>
                <a:cubicBezTo>
                  <a:pt x="3362746" y="2099404"/>
                  <a:pt x="3282908" y="2326044"/>
                  <a:pt x="3324043" y="2539798"/>
                </a:cubicBezTo>
                <a:cubicBezTo>
                  <a:pt x="3162583" y="2578598"/>
                  <a:pt x="2922209" y="2519032"/>
                  <a:pt x="2803276" y="2539798"/>
                </a:cubicBezTo>
                <a:cubicBezTo>
                  <a:pt x="2684343" y="2560564"/>
                  <a:pt x="2481394" y="2531435"/>
                  <a:pt x="2249269" y="2539798"/>
                </a:cubicBezTo>
                <a:cubicBezTo>
                  <a:pt x="2017144" y="2548161"/>
                  <a:pt x="1872825" y="2507832"/>
                  <a:pt x="1761743" y="2539798"/>
                </a:cubicBezTo>
                <a:cubicBezTo>
                  <a:pt x="1650661" y="2571764"/>
                  <a:pt x="1394629" y="2477431"/>
                  <a:pt x="1174495" y="2539798"/>
                </a:cubicBezTo>
                <a:cubicBezTo>
                  <a:pt x="954361" y="2602165"/>
                  <a:pt x="864891" y="2512624"/>
                  <a:pt x="653728" y="2539798"/>
                </a:cubicBezTo>
                <a:cubicBezTo>
                  <a:pt x="442565" y="2566972"/>
                  <a:pt x="207176" y="2487128"/>
                  <a:pt x="0" y="2539798"/>
                </a:cubicBezTo>
                <a:cubicBezTo>
                  <a:pt x="-13104" y="2358398"/>
                  <a:pt x="1273" y="2219678"/>
                  <a:pt x="0" y="2108032"/>
                </a:cubicBezTo>
                <a:cubicBezTo>
                  <a:pt x="-1273" y="1996386"/>
                  <a:pt x="7306" y="1870332"/>
                  <a:pt x="0" y="1650869"/>
                </a:cubicBezTo>
                <a:cubicBezTo>
                  <a:pt x="-7306" y="1431406"/>
                  <a:pt x="8632" y="1329871"/>
                  <a:pt x="0" y="1219103"/>
                </a:cubicBezTo>
                <a:cubicBezTo>
                  <a:pt x="-8632" y="1108335"/>
                  <a:pt x="42748" y="819846"/>
                  <a:pt x="0" y="685745"/>
                </a:cubicBezTo>
                <a:cubicBezTo>
                  <a:pt x="-42748" y="551644"/>
                  <a:pt x="73572" y="143625"/>
                  <a:pt x="0" y="0"/>
                </a:cubicBezTo>
                <a:close/>
              </a:path>
            </a:pathLst>
          </a:custGeom>
          <a:solidFill>
            <a:schemeClr val="bg1"/>
          </a:solidFill>
          <a:ln>
            <a:solidFill>
              <a:schemeClr val="tx1"/>
            </a:solidFill>
            <a:extLst>
              <a:ext uri="{C807C97D-BFC1-408E-A445-0C87EB9F89A2}">
                <ask:lineSketchStyleProps xmlns:ask="http://schemas.microsoft.com/office/drawing/2018/sketchyshapes" sd="2946574910">
                  <a:prstGeom prst="rect">
                    <a:avLst/>
                  </a:prstGeom>
                  <ask:type>
                    <ask:lineSketchScribble/>
                  </ask:type>
                </ask:lineSketchStyleProps>
              </a:ext>
            </a:extLst>
          </a:ln>
          <a:effec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00050" indent="-400050">
              <a:lnSpc>
                <a:spcPct val="150000"/>
              </a:lnSpc>
              <a:spcBef>
                <a:spcPct val="0"/>
              </a:spcBef>
              <a:buFont typeface="+mj-lt"/>
              <a:buAutoNum type="romanUcPeriod"/>
            </a:pPr>
            <a:r>
              <a:rPr lang="en-US" altLang="en-US" sz="1800" dirty="0">
                <a:latin typeface="+mn-lt"/>
              </a:rPr>
              <a:t>As brighter as a sample</a:t>
            </a:r>
          </a:p>
          <a:p>
            <a:pPr marL="400050" indent="-400050">
              <a:lnSpc>
                <a:spcPct val="150000"/>
              </a:lnSpc>
              <a:spcBef>
                <a:spcPct val="0"/>
              </a:spcBef>
              <a:buFont typeface="+mj-lt"/>
              <a:buAutoNum type="romanUcPeriod"/>
            </a:pPr>
            <a:r>
              <a:rPr lang="en-US" altLang="en-US" sz="1800" dirty="0">
                <a:latin typeface="+mn-lt"/>
              </a:rPr>
              <a:t>Match sample fluorochromes</a:t>
            </a:r>
          </a:p>
          <a:p>
            <a:pPr marL="400050" indent="-400050">
              <a:lnSpc>
                <a:spcPct val="150000"/>
              </a:lnSpc>
              <a:spcBef>
                <a:spcPct val="0"/>
              </a:spcBef>
              <a:buFont typeface="+mj-lt"/>
              <a:buAutoNum type="romanUcPeriod"/>
            </a:pPr>
            <a:r>
              <a:rPr lang="en-US" altLang="en-US" sz="1800" dirty="0">
                <a:latin typeface="+mn-lt"/>
              </a:rPr>
              <a:t>Identical background fluorescence for +/-</a:t>
            </a:r>
          </a:p>
          <a:p>
            <a:pPr marL="400050" indent="-400050">
              <a:lnSpc>
                <a:spcPct val="150000"/>
              </a:lnSpc>
              <a:spcBef>
                <a:spcPct val="0"/>
              </a:spcBef>
              <a:buFont typeface="+mj-lt"/>
              <a:buAutoNum type="romanUcPeriod"/>
            </a:pPr>
            <a:r>
              <a:rPr lang="en-US" altLang="en-US" sz="1800" dirty="0">
                <a:latin typeface="+mn-lt"/>
              </a:rPr>
              <a:t>On scale and in PMT linear range </a:t>
            </a:r>
          </a:p>
        </p:txBody>
      </p:sp>
      <p:sp>
        <p:nvSpPr>
          <p:cNvPr id="17" name="Rectangle 12">
            <a:extLst>
              <a:ext uri="{FF2B5EF4-FFF2-40B4-BE49-F238E27FC236}">
                <a16:creationId xmlns:a16="http://schemas.microsoft.com/office/drawing/2014/main" id="{4567E37C-D1B7-0854-2F2B-87AFFCD5F459}"/>
              </a:ext>
            </a:extLst>
          </p:cNvPr>
          <p:cNvSpPr>
            <a:spLocks noChangeArrowheads="1"/>
          </p:cNvSpPr>
          <p:nvPr/>
        </p:nvSpPr>
        <p:spPr bwMode="auto">
          <a:xfrm>
            <a:off x="757613" y="6103669"/>
            <a:ext cx="3511631"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latin typeface="+mn-lt"/>
              </a:rPr>
              <a:t>Median intensities not matching</a:t>
            </a:r>
          </a:p>
          <a:p>
            <a:pPr algn="ctr">
              <a:spcBef>
                <a:spcPct val="0"/>
              </a:spcBef>
              <a:buFontTx/>
              <a:buNone/>
            </a:pPr>
            <a:r>
              <a:rPr lang="en-US" altLang="en-US" sz="1800" dirty="0">
                <a:solidFill>
                  <a:srgbClr val="FF0000"/>
                </a:solidFill>
                <a:latin typeface="+mn-lt"/>
              </a:rPr>
              <a:t>Compensation needed</a:t>
            </a:r>
          </a:p>
        </p:txBody>
      </p:sp>
      <p:sp>
        <p:nvSpPr>
          <p:cNvPr id="18" name="Rectangle 12">
            <a:extLst>
              <a:ext uri="{FF2B5EF4-FFF2-40B4-BE49-F238E27FC236}">
                <a16:creationId xmlns:a16="http://schemas.microsoft.com/office/drawing/2014/main" id="{CEB3A188-FB7A-E2DE-F317-C59063B733E2}"/>
              </a:ext>
            </a:extLst>
          </p:cNvPr>
          <p:cNvSpPr>
            <a:spLocks noChangeArrowheads="1"/>
          </p:cNvSpPr>
          <p:nvPr/>
        </p:nvSpPr>
        <p:spPr bwMode="auto">
          <a:xfrm>
            <a:off x="4537462" y="6103669"/>
            <a:ext cx="3511631"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latin typeface="+mn-lt"/>
              </a:rPr>
              <a:t>Median intensities matching</a:t>
            </a:r>
          </a:p>
          <a:p>
            <a:pPr algn="ctr">
              <a:spcBef>
                <a:spcPct val="0"/>
              </a:spcBef>
              <a:buFontTx/>
              <a:buNone/>
            </a:pPr>
            <a:r>
              <a:rPr lang="en-US" altLang="en-US" sz="1800" dirty="0">
                <a:solidFill>
                  <a:srgbClr val="FF0000"/>
                </a:solidFill>
                <a:latin typeface="+mn-lt"/>
              </a:rPr>
              <a:t>No compensation needed</a:t>
            </a:r>
          </a:p>
        </p:txBody>
      </p:sp>
      <p:sp>
        <p:nvSpPr>
          <p:cNvPr id="4" name="TextBox 3">
            <a:extLst>
              <a:ext uri="{FF2B5EF4-FFF2-40B4-BE49-F238E27FC236}">
                <a16:creationId xmlns:a16="http://schemas.microsoft.com/office/drawing/2014/main" id="{279D46D6-46E4-9B99-F830-6731C9D29C6C}"/>
              </a:ext>
            </a:extLst>
          </p:cNvPr>
          <p:cNvSpPr txBox="1"/>
          <p:nvPr/>
        </p:nvSpPr>
        <p:spPr>
          <a:xfrm>
            <a:off x="11284709" y="6642556"/>
            <a:ext cx="1041400" cy="215444"/>
          </a:xfrm>
          <a:prstGeom prst="rect">
            <a:avLst/>
          </a:prstGeom>
          <a:noFill/>
        </p:spPr>
        <p:txBody>
          <a:bodyPr wrap="square">
            <a:spAutoFit/>
          </a:bodyPr>
          <a:lstStyle/>
          <a:p>
            <a:pPr algn="just"/>
            <a:r>
              <a:rPr lang="en-US" sz="800" b="1" i="1" dirty="0"/>
              <a:t>WORK-FLOW 2019</a:t>
            </a:r>
          </a:p>
        </p:txBody>
      </p:sp>
    </p:spTree>
    <p:extLst>
      <p:ext uri="{BB962C8B-B14F-4D97-AF65-F5344CB8AC3E}">
        <p14:creationId xmlns:p14="http://schemas.microsoft.com/office/powerpoint/2010/main" val="191752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25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25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25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25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25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25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25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diagram of a graph&#10;&#10;Description automatically generated with medium confidence">
            <a:extLst>
              <a:ext uri="{FF2B5EF4-FFF2-40B4-BE49-F238E27FC236}">
                <a16:creationId xmlns:a16="http://schemas.microsoft.com/office/drawing/2014/main" id="{CE61F4CD-BC4D-DFEB-23D0-3E30B897E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64" y="1429233"/>
            <a:ext cx="2591413" cy="2648841"/>
          </a:xfrm>
          <a:prstGeom prst="rect">
            <a:avLst/>
          </a:prstGeom>
        </p:spPr>
      </p:pic>
      <p:pic>
        <p:nvPicPr>
          <p:cNvPr id="27" name="Picture 26" descr="A diagram of a number of dots&#10;&#10;Description automatically generated with medium confidence">
            <a:extLst>
              <a:ext uri="{FF2B5EF4-FFF2-40B4-BE49-F238E27FC236}">
                <a16:creationId xmlns:a16="http://schemas.microsoft.com/office/drawing/2014/main" id="{673A0637-17F8-8901-2237-B2016E8A8E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968" y="4078074"/>
            <a:ext cx="2641662" cy="2569878"/>
          </a:xfrm>
          <a:prstGeom prst="rect">
            <a:avLst/>
          </a:prstGeom>
        </p:spPr>
      </p:pic>
      <p:pic>
        <p:nvPicPr>
          <p:cNvPr id="65" name="Picture 64" descr="A diagram of a diagram showing a diagram of a fitc&#10;&#10;Description automatically generated with medium confidence">
            <a:extLst>
              <a:ext uri="{FF2B5EF4-FFF2-40B4-BE49-F238E27FC236}">
                <a16:creationId xmlns:a16="http://schemas.microsoft.com/office/drawing/2014/main" id="{6D19CE18-EA4A-84D4-29DB-C00900794934}"/>
              </a:ext>
            </a:extLst>
          </p:cNvPr>
          <p:cNvPicPr>
            <a:picLocks noChangeAspect="1"/>
          </p:cNvPicPr>
          <p:nvPr/>
        </p:nvPicPr>
        <p:blipFill rotWithShape="1">
          <a:blip r:embed="rId5">
            <a:extLst>
              <a:ext uri="{28A0092B-C50C-407E-A947-70E740481C1C}">
                <a14:useLocalDpi xmlns:a14="http://schemas.microsoft.com/office/drawing/2010/main" val="0"/>
              </a:ext>
            </a:extLst>
          </a:blip>
          <a:srcRect b="49471"/>
          <a:stretch/>
        </p:blipFill>
        <p:spPr>
          <a:xfrm>
            <a:off x="8857372" y="1405666"/>
            <a:ext cx="2773339" cy="2648841"/>
          </a:xfrm>
          <a:prstGeom prst="rect">
            <a:avLst/>
          </a:prstGeom>
        </p:spPr>
      </p:pic>
      <p:pic>
        <p:nvPicPr>
          <p:cNvPr id="66" name="Picture 65" descr="A diagram of a diagram showing a diagram of a fitc&#10;&#10;Description automatically generated with medium confidence">
            <a:extLst>
              <a:ext uri="{FF2B5EF4-FFF2-40B4-BE49-F238E27FC236}">
                <a16:creationId xmlns:a16="http://schemas.microsoft.com/office/drawing/2014/main" id="{1D3BD815-CF13-B476-2DB5-3E42718295C6}"/>
              </a:ext>
            </a:extLst>
          </p:cNvPr>
          <p:cNvPicPr>
            <a:picLocks noChangeAspect="1"/>
          </p:cNvPicPr>
          <p:nvPr/>
        </p:nvPicPr>
        <p:blipFill rotWithShape="1">
          <a:blip r:embed="rId5">
            <a:extLst>
              <a:ext uri="{28A0092B-C50C-407E-A947-70E740481C1C}">
                <a14:useLocalDpi xmlns:a14="http://schemas.microsoft.com/office/drawing/2010/main" val="0"/>
              </a:ext>
            </a:extLst>
          </a:blip>
          <a:srcRect l="-404" t="49001" r="404" b="470"/>
          <a:stretch/>
        </p:blipFill>
        <p:spPr>
          <a:xfrm>
            <a:off x="8857371" y="4017392"/>
            <a:ext cx="2773339" cy="2648841"/>
          </a:xfrm>
          <a:prstGeom prst="rect">
            <a:avLst/>
          </a:prstGeom>
        </p:spPr>
      </p:pic>
      <p:pic>
        <p:nvPicPr>
          <p:cNvPr id="39" name="Picture 38" descr="A laser beam coming out of a machine&#10;&#10;Description automatically generated">
            <a:extLst>
              <a:ext uri="{FF2B5EF4-FFF2-40B4-BE49-F238E27FC236}">
                <a16:creationId xmlns:a16="http://schemas.microsoft.com/office/drawing/2014/main" id="{3FE462A6-DC32-E5B0-4030-C9559272A1D2}"/>
              </a:ext>
            </a:extLst>
          </p:cNvPr>
          <p:cNvPicPr>
            <a:picLocks noChangeAspect="1"/>
          </p:cNvPicPr>
          <p:nvPr/>
        </p:nvPicPr>
        <p:blipFill>
          <a:blip r:embed="rId6">
            <a:alphaModFix amt="10000"/>
            <a:extLst>
              <a:ext uri="{28A0092B-C50C-407E-A947-70E740481C1C}">
                <a14:useLocalDpi xmlns:a14="http://schemas.microsoft.com/office/drawing/2010/main" val="0"/>
              </a:ext>
            </a:extLst>
          </a:blip>
          <a:stretch>
            <a:fillRect/>
          </a:stretch>
        </p:blipFill>
        <p:spPr>
          <a:xfrm>
            <a:off x="0" y="54613"/>
            <a:ext cx="12192000" cy="6858000"/>
          </a:xfrm>
          <a:prstGeom prst="rect">
            <a:avLst/>
          </a:prstGeom>
        </p:spPr>
      </p:pic>
      <p:sp>
        <p:nvSpPr>
          <p:cNvPr id="2" name="A look inside the box">
            <a:extLst>
              <a:ext uri="{FF2B5EF4-FFF2-40B4-BE49-F238E27FC236}">
                <a16:creationId xmlns:a16="http://schemas.microsoft.com/office/drawing/2014/main" id="{D76543B2-B8A7-7C24-48F1-4E7441105614}"/>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260AB1BD-7468-8676-2F29-0A460A3F3180}"/>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graphicFrame>
        <p:nvGraphicFramePr>
          <p:cNvPr id="20" name="Table 19">
            <a:extLst>
              <a:ext uri="{FF2B5EF4-FFF2-40B4-BE49-F238E27FC236}">
                <a16:creationId xmlns:a16="http://schemas.microsoft.com/office/drawing/2014/main" id="{6E55A334-C2F3-6546-7E46-617328C438A0}"/>
              </a:ext>
            </a:extLst>
          </p:cNvPr>
          <p:cNvGraphicFramePr>
            <a:graphicFrameLocks noGrp="1"/>
          </p:cNvGraphicFramePr>
          <p:nvPr>
            <p:extLst>
              <p:ext uri="{D42A27DB-BD31-4B8C-83A1-F6EECF244321}">
                <p14:modId xmlns:p14="http://schemas.microsoft.com/office/powerpoint/2010/main" val="3857507724"/>
              </p:ext>
            </p:extLst>
          </p:nvPr>
        </p:nvGraphicFramePr>
        <p:xfrm>
          <a:off x="4063490" y="3410897"/>
          <a:ext cx="2769498" cy="993905"/>
        </p:xfrm>
        <a:graphic>
          <a:graphicData uri="http://schemas.openxmlformats.org/drawingml/2006/table">
            <a:tbl>
              <a:tblPr firstRow="1">
                <a:tableStyleId>{5940675A-B579-460E-94D1-54222C63F5DA}</a:tableStyleId>
              </a:tblPr>
              <a:tblGrid>
                <a:gridCol w="923166">
                  <a:extLst>
                    <a:ext uri="{9D8B030D-6E8A-4147-A177-3AD203B41FA5}">
                      <a16:colId xmlns:a16="http://schemas.microsoft.com/office/drawing/2014/main" val="650059736"/>
                    </a:ext>
                  </a:extLst>
                </a:gridCol>
                <a:gridCol w="923166">
                  <a:extLst>
                    <a:ext uri="{9D8B030D-6E8A-4147-A177-3AD203B41FA5}">
                      <a16:colId xmlns:a16="http://schemas.microsoft.com/office/drawing/2014/main" val="3290673375"/>
                    </a:ext>
                  </a:extLst>
                </a:gridCol>
                <a:gridCol w="923166">
                  <a:extLst>
                    <a:ext uri="{9D8B030D-6E8A-4147-A177-3AD203B41FA5}">
                      <a16:colId xmlns:a16="http://schemas.microsoft.com/office/drawing/2014/main" val="589607336"/>
                    </a:ext>
                  </a:extLst>
                </a:gridCol>
              </a:tblGrid>
              <a:tr h="414249">
                <a:tc>
                  <a:txBody>
                    <a:bodyPr/>
                    <a:lstStyle/>
                    <a:p>
                      <a:pPr algn="ctr"/>
                      <a:endParaRPr lang="en-US" sz="1500" b="1" dirty="0"/>
                    </a:p>
                  </a:txBody>
                  <a:tcPr marL="61227" marR="61227" marT="30614" marB="30614"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dirty="0"/>
                        <a:t>FITC</a:t>
                      </a:r>
                    </a:p>
                  </a:txBody>
                  <a:tcPr marL="61227" marR="61227" marT="30614" marB="30614" anchor="ctr">
                    <a:lnL w="12700" cap="flat" cmpd="sng" algn="ctr">
                      <a:solidFill>
                        <a:schemeClr val="tx1"/>
                      </a:solidFill>
                      <a:prstDash val="solid"/>
                      <a:round/>
                      <a:headEnd type="none" w="med" len="med"/>
                      <a:tailEnd type="none" w="med" len="med"/>
                    </a:lnL>
                    <a:solidFill>
                      <a:srgbClr val="00B050"/>
                    </a:solidFill>
                  </a:tcPr>
                </a:tc>
                <a:tc>
                  <a:txBody>
                    <a:bodyPr/>
                    <a:lstStyle/>
                    <a:p>
                      <a:pPr algn="ctr"/>
                      <a:r>
                        <a:rPr lang="en-US" sz="1500" b="1" dirty="0"/>
                        <a:t>PE</a:t>
                      </a:r>
                    </a:p>
                  </a:txBody>
                  <a:tcPr marL="61227" marR="61227" marT="30614" marB="30614" anchor="ctr">
                    <a:solidFill>
                      <a:srgbClr val="FF0000"/>
                    </a:solidFill>
                  </a:tcPr>
                </a:tc>
                <a:extLst>
                  <a:ext uri="{0D108BD9-81ED-4DB2-BD59-A6C34878D82A}">
                    <a16:rowId xmlns:a16="http://schemas.microsoft.com/office/drawing/2014/main" val="3866002923"/>
                  </a:ext>
                </a:extLst>
              </a:tr>
              <a:tr h="231114">
                <a:tc>
                  <a:txBody>
                    <a:bodyPr/>
                    <a:lstStyle/>
                    <a:p>
                      <a:pPr algn="ctr"/>
                      <a:r>
                        <a:rPr lang="en-US" sz="1500" b="1" dirty="0"/>
                        <a:t>FITC</a:t>
                      </a:r>
                    </a:p>
                  </a:txBody>
                  <a:tcPr marL="61227" marR="61227" marT="30614" marB="30614" anchor="ctr">
                    <a:lnT w="12700" cap="flat" cmpd="sng" algn="ctr">
                      <a:solidFill>
                        <a:schemeClr val="tx1"/>
                      </a:solidFill>
                      <a:prstDash val="solid"/>
                      <a:round/>
                      <a:headEnd type="none" w="med" len="med"/>
                      <a:tailEnd type="none" w="med" len="med"/>
                    </a:lnT>
                    <a:solidFill>
                      <a:srgbClr val="00B050"/>
                    </a:solidFill>
                  </a:tcPr>
                </a:tc>
                <a:tc>
                  <a:txBody>
                    <a:bodyPr/>
                    <a:lstStyle/>
                    <a:p>
                      <a:pPr algn="ctr"/>
                      <a:r>
                        <a:rPr lang="en-US" sz="1500" b="1" dirty="0"/>
                        <a:t>100</a:t>
                      </a:r>
                    </a:p>
                  </a:txBody>
                  <a:tcPr marL="61227" marR="61227" marT="30614" marB="30614" anchor="ctr">
                    <a:solidFill>
                      <a:schemeClr val="bg2">
                        <a:lumMod val="75000"/>
                      </a:schemeClr>
                    </a:solidFill>
                  </a:tcPr>
                </a:tc>
                <a:tc>
                  <a:txBody>
                    <a:bodyPr/>
                    <a:lstStyle/>
                    <a:p>
                      <a:pPr algn="ctr"/>
                      <a:r>
                        <a:rPr lang="en-US" sz="1500" b="1" dirty="0">
                          <a:solidFill>
                            <a:srgbClr val="FF0000"/>
                          </a:solidFill>
                        </a:rPr>
                        <a:t>31.57</a:t>
                      </a:r>
                    </a:p>
                  </a:txBody>
                  <a:tcPr marL="61227" marR="61227" marT="30614" marB="30614" anchor="ctr"/>
                </a:tc>
                <a:extLst>
                  <a:ext uri="{0D108BD9-81ED-4DB2-BD59-A6C34878D82A}">
                    <a16:rowId xmlns:a16="http://schemas.microsoft.com/office/drawing/2014/main" val="2789543978"/>
                  </a:ext>
                </a:extLst>
              </a:tr>
              <a:tr h="231114">
                <a:tc>
                  <a:txBody>
                    <a:bodyPr/>
                    <a:lstStyle/>
                    <a:p>
                      <a:pPr algn="ctr"/>
                      <a:r>
                        <a:rPr lang="en-US" sz="1500" b="1" dirty="0"/>
                        <a:t>PE</a:t>
                      </a:r>
                    </a:p>
                  </a:txBody>
                  <a:tcPr marL="61227" marR="61227" marT="30614" marB="30614" anchor="ctr">
                    <a:solidFill>
                      <a:srgbClr val="FF0000"/>
                    </a:solidFill>
                  </a:tcPr>
                </a:tc>
                <a:tc>
                  <a:txBody>
                    <a:bodyPr/>
                    <a:lstStyle/>
                    <a:p>
                      <a:pPr algn="ctr"/>
                      <a:r>
                        <a:rPr lang="en-US" sz="1500" b="1" dirty="0"/>
                        <a:t>0</a:t>
                      </a:r>
                    </a:p>
                  </a:txBody>
                  <a:tcPr marL="61227" marR="61227" marT="30614" marB="30614" anchor="ctr"/>
                </a:tc>
                <a:tc>
                  <a:txBody>
                    <a:bodyPr/>
                    <a:lstStyle/>
                    <a:p>
                      <a:pPr algn="ctr"/>
                      <a:r>
                        <a:rPr lang="en-US" sz="1500" b="1" dirty="0"/>
                        <a:t>100</a:t>
                      </a:r>
                    </a:p>
                  </a:txBody>
                  <a:tcPr marL="61227" marR="61227" marT="30614" marB="30614" anchor="ctr">
                    <a:solidFill>
                      <a:schemeClr val="bg2">
                        <a:lumMod val="75000"/>
                      </a:schemeClr>
                    </a:solidFill>
                  </a:tcPr>
                </a:tc>
                <a:extLst>
                  <a:ext uri="{0D108BD9-81ED-4DB2-BD59-A6C34878D82A}">
                    <a16:rowId xmlns:a16="http://schemas.microsoft.com/office/drawing/2014/main" val="2240097877"/>
                  </a:ext>
                </a:extLst>
              </a:tr>
            </a:tbl>
          </a:graphicData>
        </a:graphic>
      </p:graphicFrame>
      <p:sp>
        <p:nvSpPr>
          <p:cNvPr id="21" name="TextBox 20">
            <a:extLst>
              <a:ext uri="{FF2B5EF4-FFF2-40B4-BE49-F238E27FC236}">
                <a16:creationId xmlns:a16="http://schemas.microsoft.com/office/drawing/2014/main" id="{6AF00774-DA28-9AC7-0818-8EA257A7E30B}"/>
              </a:ext>
            </a:extLst>
          </p:cNvPr>
          <p:cNvSpPr txBox="1"/>
          <p:nvPr/>
        </p:nvSpPr>
        <p:spPr>
          <a:xfrm>
            <a:off x="3990541" y="1297404"/>
            <a:ext cx="4210918" cy="461665"/>
          </a:xfrm>
          <a:custGeom>
            <a:avLst/>
            <a:gdLst>
              <a:gd name="connsiteX0" fmla="*/ 0 w 4210918"/>
              <a:gd name="connsiteY0" fmla="*/ 0 h 461665"/>
              <a:gd name="connsiteX1" fmla="*/ 643669 w 4210918"/>
              <a:gd name="connsiteY1" fmla="*/ 0 h 461665"/>
              <a:gd name="connsiteX2" fmla="*/ 1245229 w 4210918"/>
              <a:gd name="connsiteY2" fmla="*/ 0 h 461665"/>
              <a:gd name="connsiteX3" fmla="*/ 1888898 w 4210918"/>
              <a:gd name="connsiteY3" fmla="*/ 0 h 461665"/>
              <a:gd name="connsiteX4" fmla="*/ 2406239 w 4210918"/>
              <a:gd name="connsiteY4" fmla="*/ 0 h 461665"/>
              <a:gd name="connsiteX5" fmla="*/ 2881471 w 4210918"/>
              <a:gd name="connsiteY5" fmla="*/ 0 h 461665"/>
              <a:gd name="connsiteX6" fmla="*/ 3398812 w 4210918"/>
              <a:gd name="connsiteY6" fmla="*/ 0 h 461665"/>
              <a:gd name="connsiteX7" fmla="*/ 4210918 w 4210918"/>
              <a:gd name="connsiteY7" fmla="*/ 0 h 461665"/>
              <a:gd name="connsiteX8" fmla="*/ 4210918 w 4210918"/>
              <a:gd name="connsiteY8" fmla="*/ 461665 h 461665"/>
              <a:gd name="connsiteX9" fmla="*/ 3609358 w 4210918"/>
              <a:gd name="connsiteY9" fmla="*/ 461665 h 461665"/>
              <a:gd name="connsiteX10" fmla="*/ 2923580 w 4210918"/>
              <a:gd name="connsiteY10" fmla="*/ 461665 h 461665"/>
              <a:gd name="connsiteX11" fmla="*/ 2406239 w 4210918"/>
              <a:gd name="connsiteY11" fmla="*/ 461665 h 461665"/>
              <a:gd name="connsiteX12" fmla="*/ 1931007 w 4210918"/>
              <a:gd name="connsiteY12" fmla="*/ 461665 h 461665"/>
              <a:gd name="connsiteX13" fmla="*/ 1413665 w 4210918"/>
              <a:gd name="connsiteY13" fmla="*/ 461665 h 461665"/>
              <a:gd name="connsiteX14" fmla="*/ 727887 w 4210918"/>
              <a:gd name="connsiteY14" fmla="*/ 461665 h 461665"/>
              <a:gd name="connsiteX15" fmla="*/ 0 w 4210918"/>
              <a:gd name="connsiteY15" fmla="*/ 461665 h 461665"/>
              <a:gd name="connsiteX16" fmla="*/ 0 w 4210918"/>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0918" h="461665" fill="none" extrusionOk="0">
                <a:moveTo>
                  <a:pt x="0" y="0"/>
                </a:moveTo>
                <a:cubicBezTo>
                  <a:pt x="260136" y="5824"/>
                  <a:pt x="504383" y="-12003"/>
                  <a:pt x="643669" y="0"/>
                </a:cubicBezTo>
                <a:cubicBezTo>
                  <a:pt x="782955" y="12003"/>
                  <a:pt x="960457" y="-4651"/>
                  <a:pt x="1245229" y="0"/>
                </a:cubicBezTo>
                <a:cubicBezTo>
                  <a:pt x="1530001" y="4651"/>
                  <a:pt x="1677627" y="16770"/>
                  <a:pt x="1888898" y="0"/>
                </a:cubicBezTo>
                <a:cubicBezTo>
                  <a:pt x="2100169" y="-16770"/>
                  <a:pt x="2261514" y="4174"/>
                  <a:pt x="2406239" y="0"/>
                </a:cubicBezTo>
                <a:cubicBezTo>
                  <a:pt x="2550964" y="-4174"/>
                  <a:pt x="2716127" y="-11337"/>
                  <a:pt x="2881471" y="0"/>
                </a:cubicBezTo>
                <a:cubicBezTo>
                  <a:pt x="3046815" y="11337"/>
                  <a:pt x="3293310" y="-1102"/>
                  <a:pt x="3398812" y="0"/>
                </a:cubicBezTo>
                <a:cubicBezTo>
                  <a:pt x="3504314" y="1102"/>
                  <a:pt x="4044244" y="-29196"/>
                  <a:pt x="4210918" y="0"/>
                </a:cubicBezTo>
                <a:cubicBezTo>
                  <a:pt x="4226020" y="192416"/>
                  <a:pt x="4212133" y="334165"/>
                  <a:pt x="4210918" y="461665"/>
                </a:cubicBezTo>
                <a:cubicBezTo>
                  <a:pt x="3913696" y="488199"/>
                  <a:pt x="3804070" y="485035"/>
                  <a:pt x="3609358" y="461665"/>
                </a:cubicBezTo>
                <a:cubicBezTo>
                  <a:pt x="3414646" y="438295"/>
                  <a:pt x="3143614" y="446024"/>
                  <a:pt x="2923580" y="461665"/>
                </a:cubicBezTo>
                <a:cubicBezTo>
                  <a:pt x="2703546" y="477306"/>
                  <a:pt x="2551583" y="467205"/>
                  <a:pt x="2406239" y="461665"/>
                </a:cubicBezTo>
                <a:cubicBezTo>
                  <a:pt x="2260895" y="456125"/>
                  <a:pt x="2094309" y="472495"/>
                  <a:pt x="1931007" y="461665"/>
                </a:cubicBezTo>
                <a:cubicBezTo>
                  <a:pt x="1767705" y="450835"/>
                  <a:pt x="1663969" y="469628"/>
                  <a:pt x="1413665" y="461665"/>
                </a:cubicBezTo>
                <a:cubicBezTo>
                  <a:pt x="1163361" y="453702"/>
                  <a:pt x="964480" y="432785"/>
                  <a:pt x="727887" y="461665"/>
                </a:cubicBezTo>
                <a:cubicBezTo>
                  <a:pt x="491294" y="490545"/>
                  <a:pt x="241200" y="466906"/>
                  <a:pt x="0" y="461665"/>
                </a:cubicBezTo>
                <a:cubicBezTo>
                  <a:pt x="23003" y="266888"/>
                  <a:pt x="19686" y="138858"/>
                  <a:pt x="0" y="0"/>
                </a:cubicBezTo>
                <a:close/>
              </a:path>
              <a:path w="4210918" h="461665" stroke="0" extrusionOk="0">
                <a:moveTo>
                  <a:pt x="0" y="0"/>
                </a:moveTo>
                <a:cubicBezTo>
                  <a:pt x="217418" y="21738"/>
                  <a:pt x="283633" y="-6029"/>
                  <a:pt x="517341" y="0"/>
                </a:cubicBezTo>
                <a:cubicBezTo>
                  <a:pt x="751049" y="6029"/>
                  <a:pt x="903197" y="-19713"/>
                  <a:pt x="1034683" y="0"/>
                </a:cubicBezTo>
                <a:cubicBezTo>
                  <a:pt x="1166169" y="19713"/>
                  <a:pt x="1420939" y="27070"/>
                  <a:pt x="1636242" y="0"/>
                </a:cubicBezTo>
                <a:cubicBezTo>
                  <a:pt x="1851545" y="-27070"/>
                  <a:pt x="1991995" y="-24614"/>
                  <a:pt x="2153584" y="0"/>
                </a:cubicBezTo>
                <a:cubicBezTo>
                  <a:pt x="2315173" y="24614"/>
                  <a:pt x="2461469" y="-16891"/>
                  <a:pt x="2628816" y="0"/>
                </a:cubicBezTo>
                <a:cubicBezTo>
                  <a:pt x="2796163" y="16891"/>
                  <a:pt x="3091168" y="23820"/>
                  <a:pt x="3314594" y="0"/>
                </a:cubicBezTo>
                <a:cubicBezTo>
                  <a:pt x="3538020" y="-23820"/>
                  <a:pt x="3900965" y="-31723"/>
                  <a:pt x="4210918" y="0"/>
                </a:cubicBezTo>
                <a:cubicBezTo>
                  <a:pt x="4214877" y="107190"/>
                  <a:pt x="4226643" y="325809"/>
                  <a:pt x="4210918" y="461665"/>
                </a:cubicBezTo>
                <a:cubicBezTo>
                  <a:pt x="3940252" y="461637"/>
                  <a:pt x="3796256" y="450313"/>
                  <a:pt x="3651467" y="461665"/>
                </a:cubicBezTo>
                <a:cubicBezTo>
                  <a:pt x="3506678" y="473017"/>
                  <a:pt x="3360678" y="472947"/>
                  <a:pt x="3092017" y="461665"/>
                </a:cubicBezTo>
                <a:cubicBezTo>
                  <a:pt x="2823356" y="450384"/>
                  <a:pt x="2833732" y="484600"/>
                  <a:pt x="2616785" y="461665"/>
                </a:cubicBezTo>
                <a:cubicBezTo>
                  <a:pt x="2399838" y="438730"/>
                  <a:pt x="2190677" y="447197"/>
                  <a:pt x="2015225" y="461665"/>
                </a:cubicBezTo>
                <a:cubicBezTo>
                  <a:pt x="1839773" y="476133"/>
                  <a:pt x="1662591" y="472345"/>
                  <a:pt x="1371556" y="461665"/>
                </a:cubicBezTo>
                <a:cubicBezTo>
                  <a:pt x="1080521" y="450985"/>
                  <a:pt x="1022882" y="442311"/>
                  <a:pt x="685778" y="461665"/>
                </a:cubicBezTo>
                <a:cubicBezTo>
                  <a:pt x="348674" y="481019"/>
                  <a:pt x="234779" y="486829"/>
                  <a:pt x="0" y="461665"/>
                </a:cubicBezTo>
                <a:cubicBezTo>
                  <a:pt x="12390" y="298071"/>
                  <a:pt x="-4233" y="106562"/>
                  <a:pt x="0" y="0"/>
                </a:cubicBezTo>
                <a:close/>
              </a:path>
            </a:pathLst>
          </a:custGeom>
          <a:solidFill>
            <a:schemeClr val="bg1"/>
          </a:solidFill>
          <a:ln>
            <a:solidFill>
              <a:schemeClr val="tx1"/>
            </a:solidFill>
            <a:extLst>
              <a:ext uri="{C807C97D-BFC1-408E-A445-0C87EB9F89A2}">
                <ask:lineSketchStyleProps xmlns:ask="http://schemas.microsoft.com/office/drawing/2018/sketchyshapes" sd="2154465978">
                  <a:prstGeom prst="rect">
                    <a:avLst/>
                  </a:prstGeom>
                  <ask:type>
                    <ask:lineSketchFreehand/>
                  </ask:type>
                </ask:lineSketchStyleProps>
              </a:ext>
            </a:extLst>
          </a:ln>
        </p:spPr>
        <p:txBody>
          <a:bodyPr wrap="square">
            <a:spAutoFit/>
          </a:bodyPr>
          <a:lstStyle/>
          <a:p>
            <a:pPr algn="just"/>
            <a:r>
              <a:rPr lang="en-US" sz="2400" i="1" dirty="0"/>
              <a:t>Spectral overlap - compensation</a:t>
            </a:r>
            <a:endParaRPr lang="en-US" sz="2400" dirty="0"/>
          </a:p>
        </p:txBody>
      </p:sp>
      <p:graphicFrame>
        <p:nvGraphicFramePr>
          <p:cNvPr id="28" name="Table 27">
            <a:extLst>
              <a:ext uri="{FF2B5EF4-FFF2-40B4-BE49-F238E27FC236}">
                <a16:creationId xmlns:a16="http://schemas.microsoft.com/office/drawing/2014/main" id="{783D431D-660D-AA6D-ABA4-127D45E6DA1C}"/>
              </a:ext>
            </a:extLst>
          </p:cNvPr>
          <p:cNvGraphicFramePr>
            <a:graphicFrameLocks noGrp="1"/>
          </p:cNvGraphicFramePr>
          <p:nvPr>
            <p:extLst>
              <p:ext uri="{D42A27DB-BD31-4B8C-83A1-F6EECF244321}">
                <p14:modId xmlns:p14="http://schemas.microsoft.com/office/powerpoint/2010/main" val="2157046803"/>
              </p:ext>
            </p:extLst>
          </p:nvPr>
        </p:nvGraphicFramePr>
        <p:xfrm>
          <a:off x="5001612" y="3025846"/>
          <a:ext cx="1831376" cy="293314"/>
        </p:xfrm>
        <a:graphic>
          <a:graphicData uri="http://schemas.openxmlformats.org/drawingml/2006/table">
            <a:tbl>
              <a:tblPr/>
              <a:tblGrid>
                <a:gridCol w="1831376">
                  <a:extLst>
                    <a:ext uri="{9D8B030D-6E8A-4147-A177-3AD203B41FA5}">
                      <a16:colId xmlns:a16="http://schemas.microsoft.com/office/drawing/2014/main" val="3650501677"/>
                    </a:ext>
                  </a:extLst>
                </a:gridCol>
              </a:tblGrid>
              <a:tr h="293314">
                <a:tc>
                  <a:txBody>
                    <a:bodyPr/>
                    <a:lstStyle/>
                    <a:p>
                      <a:pPr algn="ctr"/>
                      <a:r>
                        <a:rPr lang="en-US" sz="1500" b="0" dirty="0"/>
                        <a:t>Compensation matrix</a:t>
                      </a:r>
                    </a:p>
                  </a:txBody>
                  <a:tcPr marL="58095" marR="58095" marT="29048" marB="2904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extLst>
                  <a:ext uri="{0D108BD9-81ED-4DB2-BD59-A6C34878D82A}">
                    <a16:rowId xmlns:a16="http://schemas.microsoft.com/office/drawing/2014/main" val="3190003143"/>
                  </a:ext>
                </a:extLst>
              </a:tr>
            </a:tbl>
          </a:graphicData>
        </a:graphic>
      </p:graphicFrame>
      <p:cxnSp>
        <p:nvCxnSpPr>
          <p:cNvPr id="47" name="Connector: Elbow 46">
            <a:extLst>
              <a:ext uri="{FF2B5EF4-FFF2-40B4-BE49-F238E27FC236}">
                <a16:creationId xmlns:a16="http://schemas.microsoft.com/office/drawing/2014/main" id="{639B14E3-1CBA-B5A0-4110-34F3315BD96C}"/>
              </a:ext>
            </a:extLst>
          </p:cNvPr>
          <p:cNvCxnSpPr>
            <a:cxnSpLocks/>
          </p:cNvCxnSpPr>
          <p:nvPr/>
        </p:nvCxnSpPr>
        <p:spPr>
          <a:xfrm>
            <a:off x="3874629" y="2121848"/>
            <a:ext cx="2221371" cy="722954"/>
          </a:xfrm>
          <a:prstGeom prst="bentConnector2">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0F5ACC26-4963-CEFB-BCAD-82E0B82F3EC1}"/>
              </a:ext>
            </a:extLst>
          </p:cNvPr>
          <p:cNvCxnSpPr>
            <a:cxnSpLocks/>
          </p:cNvCxnSpPr>
          <p:nvPr/>
        </p:nvCxnSpPr>
        <p:spPr>
          <a:xfrm rot="10800000" flipV="1">
            <a:off x="3874629" y="4599982"/>
            <a:ext cx="2221370" cy="741830"/>
          </a:xfrm>
          <a:prstGeom prst="bentConnector3">
            <a:avLst>
              <a:gd name="adj1" fmla="val 140"/>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1195E01-C722-7770-9EA6-7A032980D675}"/>
              </a:ext>
            </a:extLst>
          </p:cNvPr>
          <p:cNvSpPr txBox="1"/>
          <p:nvPr/>
        </p:nvSpPr>
        <p:spPr>
          <a:xfrm>
            <a:off x="11150601" y="6642556"/>
            <a:ext cx="1041400" cy="215444"/>
          </a:xfrm>
          <a:prstGeom prst="rect">
            <a:avLst/>
          </a:prstGeom>
          <a:noFill/>
        </p:spPr>
        <p:txBody>
          <a:bodyPr wrap="square">
            <a:spAutoFit/>
          </a:bodyPr>
          <a:lstStyle/>
          <a:p>
            <a:pPr algn="just"/>
            <a:r>
              <a:rPr lang="en-US" sz="800" b="1" i="1" dirty="0"/>
              <a:t>WORK-FLOW 2019</a:t>
            </a:r>
          </a:p>
        </p:txBody>
      </p:sp>
    </p:spTree>
    <p:extLst>
      <p:ext uri="{BB962C8B-B14F-4D97-AF65-F5344CB8AC3E}">
        <p14:creationId xmlns:p14="http://schemas.microsoft.com/office/powerpoint/2010/main" val="245107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250"/>
                                        <p:tgtEl>
                                          <p:spTgt spid="28"/>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25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25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5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125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1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 name="Picture 38" descr="A laser beam coming out of a machine&#10;&#10;Description automatically generated">
            <a:extLst>
              <a:ext uri="{FF2B5EF4-FFF2-40B4-BE49-F238E27FC236}">
                <a16:creationId xmlns:a16="http://schemas.microsoft.com/office/drawing/2014/main" id="{3FE462A6-DC32-E5B0-4030-C9559272A1D2}"/>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sp>
        <p:nvSpPr>
          <p:cNvPr id="2" name="A look inside the box">
            <a:extLst>
              <a:ext uri="{FF2B5EF4-FFF2-40B4-BE49-F238E27FC236}">
                <a16:creationId xmlns:a16="http://schemas.microsoft.com/office/drawing/2014/main" id="{D76543B2-B8A7-7C24-48F1-4E7441105614}"/>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260AB1BD-7468-8676-2F29-0A460A3F3180}"/>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sp>
        <p:nvSpPr>
          <p:cNvPr id="4" name="TextBox 3">
            <a:extLst>
              <a:ext uri="{FF2B5EF4-FFF2-40B4-BE49-F238E27FC236}">
                <a16:creationId xmlns:a16="http://schemas.microsoft.com/office/drawing/2014/main" id="{D47DD6D8-6151-E3ED-8F55-BEE7621FE0F1}"/>
              </a:ext>
            </a:extLst>
          </p:cNvPr>
          <p:cNvSpPr txBox="1"/>
          <p:nvPr/>
        </p:nvSpPr>
        <p:spPr>
          <a:xfrm>
            <a:off x="3990541" y="1297404"/>
            <a:ext cx="4210918" cy="461665"/>
          </a:xfrm>
          <a:custGeom>
            <a:avLst/>
            <a:gdLst>
              <a:gd name="connsiteX0" fmla="*/ 0 w 4210918"/>
              <a:gd name="connsiteY0" fmla="*/ 0 h 461665"/>
              <a:gd name="connsiteX1" fmla="*/ 643669 w 4210918"/>
              <a:gd name="connsiteY1" fmla="*/ 0 h 461665"/>
              <a:gd name="connsiteX2" fmla="*/ 1245229 w 4210918"/>
              <a:gd name="connsiteY2" fmla="*/ 0 h 461665"/>
              <a:gd name="connsiteX3" fmla="*/ 1888898 w 4210918"/>
              <a:gd name="connsiteY3" fmla="*/ 0 h 461665"/>
              <a:gd name="connsiteX4" fmla="*/ 2406239 w 4210918"/>
              <a:gd name="connsiteY4" fmla="*/ 0 h 461665"/>
              <a:gd name="connsiteX5" fmla="*/ 2881471 w 4210918"/>
              <a:gd name="connsiteY5" fmla="*/ 0 h 461665"/>
              <a:gd name="connsiteX6" fmla="*/ 3398812 w 4210918"/>
              <a:gd name="connsiteY6" fmla="*/ 0 h 461665"/>
              <a:gd name="connsiteX7" fmla="*/ 4210918 w 4210918"/>
              <a:gd name="connsiteY7" fmla="*/ 0 h 461665"/>
              <a:gd name="connsiteX8" fmla="*/ 4210918 w 4210918"/>
              <a:gd name="connsiteY8" fmla="*/ 461665 h 461665"/>
              <a:gd name="connsiteX9" fmla="*/ 3609358 w 4210918"/>
              <a:gd name="connsiteY9" fmla="*/ 461665 h 461665"/>
              <a:gd name="connsiteX10" fmla="*/ 2923580 w 4210918"/>
              <a:gd name="connsiteY10" fmla="*/ 461665 h 461665"/>
              <a:gd name="connsiteX11" fmla="*/ 2406239 w 4210918"/>
              <a:gd name="connsiteY11" fmla="*/ 461665 h 461665"/>
              <a:gd name="connsiteX12" fmla="*/ 1931007 w 4210918"/>
              <a:gd name="connsiteY12" fmla="*/ 461665 h 461665"/>
              <a:gd name="connsiteX13" fmla="*/ 1413665 w 4210918"/>
              <a:gd name="connsiteY13" fmla="*/ 461665 h 461665"/>
              <a:gd name="connsiteX14" fmla="*/ 727887 w 4210918"/>
              <a:gd name="connsiteY14" fmla="*/ 461665 h 461665"/>
              <a:gd name="connsiteX15" fmla="*/ 0 w 4210918"/>
              <a:gd name="connsiteY15" fmla="*/ 461665 h 461665"/>
              <a:gd name="connsiteX16" fmla="*/ 0 w 4210918"/>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0918" h="461665" fill="none" extrusionOk="0">
                <a:moveTo>
                  <a:pt x="0" y="0"/>
                </a:moveTo>
                <a:cubicBezTo>
                  <a:pt x="260136" y="5824"/>
                  <a:pt x="504383" y="-12003"/>
                  <a:pt x="643669" y="0"/>
                </a:cubicBezTo>
                <a:cubicBezTo>
                  <a:pt x="782955" y="12003"/>
                  <a:pt x="960457" y="-4651"/>
                  <a:pt x="1245229" y="0"/>
                </a:cubicBezTo>
                <a:cubicBezTo>
                  <a:pt x="1530001" y="4651"/>
                  <a:pt x="1677627" y="16770"/>
                  <a:pt x="1888898" y="0"/>
                </a:cubicBezTo>
                <a:cubicBezTo>
                  <a:pt x="2100169" y="-16770"/>
                  <a:pt x="2261514" y="4174"/>
                  <a:pt x="2406239" y="0"/>
                </a:cubicBezTo>
                <a:cubicBezTo>
                  <a:pt x="2550964" y="-4174"/>
                  <a:pt x="2716127" y="-11337"/>
                  <a:pt x="2881471" y="0"/>
                </a:cubicBezTo>
                <a:cubicBezTo>
                  <a:pt x="3046815" y="11337"/>
                  <a:pt x="3293310" y="-1102"/>
                  <a:pt x="3398812" y="0"/>
                </a:cubicBezTo>
                <a:cubicBezTo>
                  <a:pt x="3504314" y="1102"/>
                  <a:pt x="4044244" y="-29196"/>
                  <a:pt x="4210918" y="0"/>
                </a:cubicBezTo>
                <a:cubicBezTo>
                  <a:pt x="4226020" y="192416"/>
                  <a:pt x="4212133" y="334165"/>
                  <a:pt x="4210918" y="461665"/>
                </a:cubicBezTo>
                <a:cubicBezTo>
                  <a:pt x="3913696" y="488199"/>
                  <a:pt x="3804070" y="485035"/>
                  <a:pt x="3609358" y="461665"/>
                </a:cubicBezTo>
                <a:cubicBezTo>
                  <a:pt x="3414646" y="438295"/>
                  <a:pt x="3143614" y="446024"/>
                  <a:pt x="2923580" y="461665"/>
                </a:cubicBezTo>
                <a:cubicBezTo>
                  <a:pt x="2703546" y="477306"/>
                  <a:pt x="2551583" y="467205"/>
                  <a:pt x="2406239" y="461665"/>
                </a:cubicBezTo>
                <a:cubicBezTo>
                  <a:pt x="2260895" y="456125"/>
                  <a:pt x="2094309" y="472495"/>
                  <a:pt x="1931007" y="461665"/>
                </a:cubicBezTo>
                <a:cubicBezTo>
                  <a:pt x="1767705" y="450835"/>
                  <a:pt x="1663969" y="469628"/>
                  <a:pt x="1413665" y="461665"/>
                </a:cubicBezTo>
                <a:cubicBezTo>
                  <a:pt x="1163361" y="453702"/>
                  <a:pt x="964480" y="432785"/>
                  <a:pt x="727887" y="461665"/>
                </a:cubicBezTo>
                <a:cubicBezTo>
                  <a:pt x="491294" y="490545"/>
                  <a:pt x="241200" y="466906"/>
                  <a:pt x="0" y="461665"/>
                </a:cubicBezTo>
                <a:cubicBezTo>
                  <a:pt x="23003" y="266888"/>
                  <a:pt x="19686" y="138858"/>
                  <a:pt x="0" y="0"/>
                </a:cubicBezTo>
                <a:close/>
              </a:path>
              <a:path w="4210918" h="461665" stroke="0" extrusionOk="0">
                <a:moveTo>
                  <a:pt x="0" y="0"/>
                </a:moveTo>
                <a:cubicBezTo>
                  <a:pt x="217418" y="21738"/>
                  <a:pt x="283633" y="-6029"/>
                  <a:pt x="517341" y="0"/>
                </a:cubicBezTo>
                <a:cubicBezTo>
                  <a:pt x="751049" y="6029"/>
                  <a:pt x="903197" y="-19713"/>
                  <a:pt x="1034683" y="0"/>
                </a:cubicBezTo>
                <a:cubicBezTo>
                  <a:pt x="1166169" y="19713"/>
                  <a:pt x="1420939" y="27070"/>
                  <a:pt x="1636242" y="0"/>
                </a:cubicBezTo>
                <a:cubicBezTo>
                  <a:pt x="1851545" y="-27070"/>
                  <a:pt x="1991995" y="-24614"/>
                  <a:pt x="2153584" y="0"/>
                </a:cubicBezTo>
                <a:cubicBezTo>
                  <a:pt x="2315173" y="24614"/>
                  <a:pt x="2461469" y="-16891"/>
                  <a:pt x="2628816" y="0"/>
                </a:cubicBezTo>
                <a:cubicBezTo>
                  <a:pt x="2796163" y="16891"/>
                  <a:pt x="3091168" y="23820"/>
                  <a:pt x="3314594" y="0"/>
                </a:cubicBezTo>
                <a:cubicBezTo>
                  <a:pt x="3538020" y="-23820"/>
                  <a:pt x="3900965" y="-31723"/>
                  <a:pt x="4210918" y="0"/>
                </a:cubicBezTo>
                <a:cubicBezTo>
                  <a:pt x="4214877" y="107190"/>
                  <a:pt x="4226643" y="325809"/>
                  <a:pt x="4210918" y="461665"/>
                </a:cubicBezTo>
                <a:cubicBezTo>
                  <a:pt x="3940252" y="461637"/>
                  <a:pt x="3796256" y="450313"/>
                  <a:pt x="3651467" y="461665"/>
                </a:cubicBezTo>
                <a:cubicBezTo>
                  <a:pt x="3506678" y="473017"/>
                  <a:pt x="3360678" y="472947"/>
                  <a:pt x="3092017" y="461665"/>
                </a:cubicBezTo>
                <a:cubicBezTo>
                  <a:pt x="2823356" y="450384"/>
                  <a:pt x="2833732" y="484600"/>
                  <a:pt x="2616785" y="461665"/>
                </a:cubicBezTo>
                <a:cubicBezTo>
                  <a:pt x="2399838" y="438730"/>
                  <a:pt x="2190677" y="447197"/>
                  <a:pt x="2015225" y="461665"/>
                </a:cubicBezTo>
                <a:cubicBezTo>
                  <a:pt x="1839773" y="476133"/>
                  <a:pt x="1662591" y="472345"/>
                  <a:pt x="1371556" y="461665"/>
                </a:cubicBezTo>
                <a:cubicBezTo>
                  <a:pt x="1080521" y="450985"/>
                  <a:pt x="1022882" y="442311"/>
                  <a:pt x="685778" y="461665"/>
                </a:cubicBezTo>
                <a:cubicBezTo>
                  <a:pt x="348674" y="481019"/>
                  <a:pt x="234779" y="486829"/>
                  <a:pt x="0" y="461665"/>
                </a:cubicBezTo>
                <a:cubicBezTo>
                  <a:pt x="12390" y="298071"/>
                  <a:pt x="-4233" y="106562"/>
                  <a:pt x="0" y="0"/>
                </a:cubicBezTo>
                <a:close/>
              </a:path>
            </a:pathLst>
          </a:custGeom>
          <a:solidFill>
            <a:schemeClr val="bg1"/>
          </a:solidFill>
          <a:ln>
            <a:solidFill>
              <a:schemeClr val="tx1"/>
            </a:solidFill>
            <a:extLst>
              <a:ext uri="{C807C97D-BFC1-408E-A445-0C87EB9F89A2}">
                <ask:lineSketchStyleProps xmlns:ask="http://schemas.microsoft.com/office/drawing/2018/sketchyshapes" sd="2154465978">
                  <a:prstGeom prst="rect">
                    <a:avLst/>
                  </a:prstGeom>
                  <ask:type>
                    <ask:lineSketchFreehand/>
                  </ask:type>
                </ask:lineSketchStyleProps>
              </a:ext>
            </a:extLst>
          </a:ln>
        </p:spPr>
        <p:txBody>
          <a:bodyPr wrap="square">
            <a:spAutoFit/>
          </a:bodyPr>
          <a:lstStyle/>
          <a:p>
            <a:pPr algn="just"/>
            <a:r>
              <a:rPr lang="en-US" sz="2400" i="1" dirty="0"/>
              <a:t>Spectral overlap - compensation</a:t>
            </a:r>
            <a:endParaRPr lang="en-US" sz="2400" dirty="0"/>
          </a:p>
        </p:txBody>
      </p:sp>
      <p:sp>
        <p:nvSpPr>
          <p:cNvPr id="18" name="Rectangle 14">
            <a:extLst>
              <a:ext uri="{FF2B5EF4-FFF2-40B4-BE49-F238E27FC236}">
                <a16:creationId xmlns:a16="http://schemas.microsoft.com/office/drawing/2014/main" id="{C6FC6D56-9245-A013-2157-C3C09B220828}"/>
              </a:ext>
            </a:extLst>
          </p:cNvPr>
          <p:cNvSpPr>
            <a:spLocks noChangeArrowheads="1"/>
          </p:cNvSpPr>
          <p:nvPr/>
        </p:nvSpPr>
        <p:spPr bwMode="auto">
          <a:xfrm>
            <a:off x="6645221" y="3044217"/>
            <a:ext cx="4210921" cy="132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sz="1600" dirty="0">
                <a:latin typeface="+mn-lt"/>
              </a:rPr>
              <a:t>Schematic diagram illustrates that the mean fluorescence intensity (MFI) for each fluorochrome should be equivalent for both positive and negative events so compensating for spectral overlap.</a:t>
            </a:r>
            <a:endParaRPr lang="en-US" altLang="en-US" sz="1600" dirty="0">
              <a:latin typeface="+mn-lt"/>
            </a:endParaRPr>
          </a:p>
        </p:txBody>
      </p:sp>
      <p:grpSp>
        <p:nvGrpSpPr>
          <p:cNvPr id="36" name="Group 35">
            <a:extLst>
              <a:ext uri="{FF2B5EF4-FFF2-40B4-BE49-F238E27FC236}">
                <a16:creationId xmlns:a16="http://schemas.microsoft.com/office/drawing/2014/main" id="{C0689727-7CB4-5856-BFDC-71FC82A8C7CF}"/>
              </a:ext>
            </a:extLst>
          </p:cNvPr>
          <p:cNvGrpSpPr/>
          <p:nvPr/>
        </p:nvGrpSpPr>
        <p:grpSpPr>
          <a:xfrm>
            <a:off x="893383" y="2006664"/>
            <a:ext cx="4113431" cy="3992786"/>
            <a:chOff x="1017749" y="2251624"/>
            <a:chExt cx="3698236" cy="3589768"/>
          </a:xfrm>
        </p:grpSpPr>
        <p:sp>
          <p:nvSpPr>
            <p:cNvPr id="6" name="Rectangle 14">
              <a:extLst>
                <a:ext uri="{FF2B5EF4-FFF2-40B4-BE49-F238E27FC236}">
                  <a16:creationId xmlns:a16="http://schemas.microsoft.com/office/drawing/2014/main" id="{7FAE1EC4-3BAB-650A-DAF3-6F452E4298CC}"/>
                </a:ext>
              </a:extLst>
            </p:cNvPr>
            <p:cNvSpPr>
              <a:spLocks noChangeArrowheads="1"/>
            </p:cNvSpPr>
            <p:nvPr/>
          </p:nvSpPr>
          <p:spPr bwMode="auto">
            <a:xfrm rot="16200000">
              <a:off x="503240" y="3415632"/>
              <a:ext cx="1552463" cy="52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dirty="0">
                <a:latin typeface="+mn-lt"/>
              </a:endParaRPr>
            </a:p>
            <a:p>
              <a:pPr>
                <a:spcBef>
                  <a:spcPct val="0"/>
                </a:spcBef>
                <a:buFontTx/>
                <a:buNone/>
              </a:pPr>
              <a:r>
                <a:rPr lang="en-US" altLang="en-US" sz="1600" dirty="0">
                  <a:latin typeface="+mn-lt"/>
                </a:rPr>
                <a:t>Phycoerythrin (PE)</a:t>
              </a:r>
            </a:p>
          </p:txBody>
        </p:sp>
        <p:cxnSp>
          <p:nvCxnSpPr>
            <p:cNvPr id="7" name="Straight Connector 6">
              <a:extLst>
                <a:ext uri="{FF2B5EF4-FFF2-40B4-BE49-F238E27FC236}">
                  <a16:creationId xmlns:a16="http://schemas.microsoft.com/office/drawing/2014/main" id="{FF06242F-EA45-1ADB-A15A-3EB19BE0AE95}"/>
                </a:ext>
              </a:extLst>
            </p:cNvPr>
            <p:cNvCxnSpPr/>
            <p:nvPr/>
          </p:nvCxnSpPr>
          <p:spPr>
            <a:xfrm>
              <a:off x="1660090" y="2410682"/>
              <a:ext cx="0" cy="300702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82BBBE7-150F-4181-FEC2-1978828E67F7}"/>
                </a:ext>
              </a:extLst>
            </p:cNvPr>
            <p:cNvCxnSpPr>
              <a:cxnSpLocks/>
            </p:cNvCxnSpPr>
            <p:nvPr/>
          </p:nvCxnSpPr>
          <p:spPr>
            <a:xfrm flipV="1">
              <a:off x="1648033" y="5418600"/>
              <a:ext cx="3013038" cy="14664"/>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14">
              <a:extLst>
                <a:ext uri="{FF2B5EF4-FFF2-40B4-BE49-F238E27FC236}">
                  <a16:creationId xmlns:a16="http://schemas.microsoft.com/office/drawing/2014/main" id="{84D0BD64-8255-88A6-E82F-E6EEE4FAD1AC}"/>
                </a:ext>
              </a:extLst>
            </p:cNvPr>
            <p:cNvSpPr>
              <a:spLocks noChangeArrowheads="1"/>
            </p:cNvSpPr>
            <p:nvPr/>
          </p:nvSpPr>
          <p:spPr bwMode="auto">
            <a:xfrm>
              <a:off x="1814193" y="5539317"/>
              <a:ext cx="2623276" cy="3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latin typeface="+mn-lt"/>
                </a:rPr>
                <a:t>Fluorescein isothiocyanate (FITC)</a:t>
              </a:r>
            </a:p>
          </p:txBody>
        </p:sp>
        <p:sp>
          <p:nvSpPr>
            <p:cNvPr id="11" name="Oval 10">
              <a:extLst>
                <a:ext uri="{FF2B5EF4-FFF2-40B4-BE49-F238E27FC236}">
                  <a16:creationId xmlns:a16="http://schemas.microsoft.com/office/drawing/2014/main" id="{9565C804-921B-6AAB-56F6-EDEB686B9EF1}"/>
                </a:ext>
              </a:extLst>
            </p:cNvPr>
            <p:cNvSpPr/>
            <p:nvPr/>
          </p:nvSpPr>
          <p:spPr>
            <a:xfrm>
              <a:off x="2003353" y="2604308"/>
              <a:ext cx="725924" cy="795474"/>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FEDC59D-38DC-C05C-84B5-85120D90CBDB}"/>
                </a:ext>
              </a:extLst>
            </p:cNvPr>
            <p:cNvSpPr/>
            <p:nvPr/>
          </p:nvSpPr>
          <p:spPr>
            <a:xfrm>
              <a:off x="1886321" y="4406473"/>
              <a:ext cx="959988" cy="707489"/>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243AC0F-DABC-5944-6BA0-8A4231C7F245}"/>
                </a:ext>
              </a:extLst>
            </p:cNvPr>
            <p:cNvSpPr/>
            <p:nvPr/>
          </p:nvSpPr>
          <p:spPr>
            <a:xfrm>
              <a:off x="3549346" y="4408974"/>
              <a:ext cx="678701" cy="67278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204700E-0764-760E-B8F0-097A0A297F79}"/>
                </a:ext>
              </a:extLst>
            </p:cNvPr>
            <p:cNvCxnSpPr/>
            <p:nvPr/>
          </p:nvCxnSpPr>
          <p:spPr>
            <a:xfrm>
              <a:off x="2366315" y="2251624"/>
              <a:ext cx="0" cy="315036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B36715-5BFE-1716-392F-A3510FBCB8E0}"/>
                </a:ext>
              </a:extLst>
            </p:cNvPr>
            <p:cNvCxnSpPr>
              <a:cxnSpLocks/>
            </p:cNvCxnSpPr>
            <p:nvPr/>
          </p:nvCxnSpPr>
          <p:spPr>
            <a:xfrm flipH="1">
              <a:off x="1660090" y="4745368"/>
              <a:ext cx="305589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917ACB-8C20-BEE6-787F-FA98110B1139}"/>
                </a:ext>
              </a:extLst>
            </p:cNvPr>
            <p:cNvCxnSpPr>
              <a:cxnSpLocks/>
            </p:cNvCxnSpPr>
            <p:nvPr/>
          </p:nvCxnSpPr>
          <p:spPr>
            <a:xfrm>
              <a:off x="1660090" y="3914196"/>
              <a:ext cx="300098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BEE69D-14AB-F70C-4E3B-A3ABECDD7B36}"/>
                </a:ext>
              </a:extLst>
            </p:cNvPr>
            <p:cNvCxnSpPr/>
            <p:nvPr/>
          </p:nvCxnSpPr>
          <p:spPr>
            <a:xfrm>
              <a:off x="3188037" y="2410682"/>
              <a:ext cx="0" cy="3007029"/>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798A80C-72B7-D09C-EEE0-895BAB3E4362}"/>
                </a:ext>
              </a:extLst>
            </p:cNvPr>
            <p:cNvSpPr txBox="1"/>
            <p:nvPr/>
          </p:nvSpPr>
          <p:spPr>
            <a:xfrm>
              <a:off x="1657733" y="2459487"/>
              <a:ext cx="383648" cy="304382"/>
            </a:xfrm>
            <a:prstGeom prst="rect">
              <a:avLst/>
            </a:prstGeom>
            <a:noFill/>
          </p:spPr>
          <p:txBody>
            <a:bodyPr wrap="none" rtlCol="0">
              <a:spAutoFit/>
            </a:bodyPr>
            <a:lstStyle/>
            <a:p>
              <a:r>
                <a:rPr lang="en-US" sz="1600" dirty="0"/>
                <a:t>Q1</a:t>
              </a:r>
            </a:p>
          </p:txBody>
        </p:sp>
        <p:sp>
          <p:nvSpPr>
            <p:cNvPr id="33" name="TextBox 32">
              <a:extLst>
                <a:ext uri="{FF2B5EF4-FFF2-40B4-BE49-F238E27FC236}">
                  <a16:creationId xmlns:a16="http://schemas.microsoft.com/office/drawing/2014/main" id="{038654B3-EA3F-0A9D-82D7-6F7AD7AD9D74}"/>
                </a:ext>
              </a:extLst>
            </p:cNvPr>
            <p:cNvSpPr txBox="1"/>
            <p:nvPr/>
          </p:nvSpPr>
          <p:spPr>
            <a:xfrm>
              <a:off x="4206020" y="2457400"/>
              <a:ext cx="383648" cy="304382"/>
            </a:xfrm>
            <a:prstGeom prst="rect">
              <a:avLst/>
            </a:prstGeom>
            <a:noFill/>
          </p:spPr>
          <p:txBody>
            <a:bodyPr wrap="none" rtlCol="0">
              <a:spAutoFit/>
            </a:bodyPr>
            <a:lstStyle/>
            <a:p>
              <a:r>
                <a:rPr lang="en-US" sz="1600" dirty="0"/>
                <a:t>Q2</a:t>
              </a:r>
            </a:p>
          </p:txBody>
        </p:sp>
        <p:sp>
          <p:nvSpPr>
            <p:cNvPr id="34" name="TextBox 33">
              <a:extLst>
                <a:ext uri="{FF2B5EF4-FFF2-40B4-BE49-F238E27FC236}">
                  <a16:creationId xmlns:a16="http://schemas.microsoft.com/office/drawing/2014/main" id="{EDC0A4CD-90E9-6B8E-8DCE-D6F1EF49FC93}"/>
                </a:ext>
              </a:extLst>
            </p:cNvPr>
            <p:cNvSpPr txBox="1"/>
            <p:nvPr/>
          </p:nvSpPr>
          <p:spPr>
            <a:xfrm>
              <a:off x="4206020" y="3914196"/>
              <a:ext cx="383648" cy="304382"/>
            </a:xfrm>
            <a:prstGeom prst="rect">
              <a:avLst/>
            </a:prstGeom>
            <a:noFill/>
          </p:spPr>
          <p:txBody>
            <a:bodyPr wrap="none" rtlCol="0">
              <a:spAutoFit/>
            </a:bodyPr>
            <a:lstStyle/>
            <a:p>
              <a:r>
                <a:rPr lang="en-US" sz="1600" dirty="0"/>
                <a:t>Q4</a:t>
              </a:r>
            </a:p>
          </p:txBody>
        </p:sp>
        <p:sp>
          <p:nvSpPr>
            <p:cNvPr id="35" name="TextBox 34">
              <a:extLst>
                <a:ext uri="{FF2B5EF4-FFF2-40B4-BE49-F238E27FC236}">
                  <a16:creationId xmlns:a16="http://schemas.microsoft.com/office/drawing/2014/main" id="{6F33D06F-AF8E-B8BA-FF16-1D2E06893FAD}"/>
                </a:ext>
              </a:extLst>
            </p:cNvPr>
            <p:cNvSpPr txBox="1"/>
            <p:nvPr/>
          </p:nvSpPr>
          <p:spPr>
            <a:xfrm>
              <a:off x="1657733" y="3913307"/>
              <a:ext cx="383648" cy="304382"/>
            </a:xfrm>
            <a:prstGeom prst="rect">
              <a:avLst/>
            </a:prstGeom>
            <a:noFill/>
          </p:spPr>
          <p:txBody>
            <a:bodyPr wrap="none" rtlCol="0">
              <a:spAutoFit/>
            </a:bodyPr>
            <a:lstStyle/>
            <a:p>
              <a:r>
                <a:rPr lang="en-US" sz="1600" dirty="0"/>
                <a:t>Q3</a:t>
              </a:r>
            </a:p>
          </p:txBody>
        </p:sp>
      </p:grpSp>
      <p:sp>
        <p:nvSpPr>
          <p:cNvPr id="38" name="TextBox 37">
            <a:extLst>
              <a:ext uri="{FF2B5EF4-FFF2-40B4-BE49-F238E27FC236}">
                <a16:creationId xmlns:a16="http://schemas.microsoft.com/office/drawing/2014/main" id="{80B77D7D-0BB9-D361-5386-7215174F5B15}"/>
              </a:ext>
            </a:extLst>
          </p:cNvPr>
          <p:cNvSpPr txBox="1"/>
          <p:nvPr/>
        </p:nvSpPr>
        <p:spPr>
          <a:xfrm>
            <a:off x="1184489" y="6361503"/>
            <a:ext cx="6097554" cy="369332"/>
          </a:xfrm>
          <a:prstGeom prst="rect">
            <a:avLst/>
          </a:prstGeom>
          <a:noFill/>
        </p:spPr>
        <p:txBody>
          <a:bodyPr wrap="square">
            <a:spAutoFit/>
          </a:bodyPr>
          <a:lstStyle/>
          <a:p>
            <a:pPr>
              <a:spcBef>
                <a:spcPct val="0"/>
              </a:spcBef>
              <a:buFontTx/>
              <a:buNone/>
            </a:pPr>
            <a:r>
              <a:rPr lang="en-US" sz="1800" dirty="0">
                <a:latin typeface="+mn-lt"/>
              </a:rPr>
              <a:t>Compensation for spectral overlap of fluorochromes</a:t>
            </a:r>
          </a:p>
        </p:txBody>
      </p:sp>
    </p:spTree>
    <p:extLst>
      <p:ext uri="{BB962C8B-B14F-4D97-AF65-F5344CB8AC3E}">
        <p14:creationId xmlns:p14="http://schemas.microsoft.com/office/powerpoint/2010/main" val="32681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ser beam coming out of a machine&#10;&#10;Description automatically generated">
            <a:extLst>
              <a:ext uri="{FF2B5EF4-FFF2-40B4-BE49-F238E27FC236}">
                <a16:creationId xmlns:a16="http://schemas.microsoft.com/office/drawing/2014/main" id="{E0838DB9-BDAC-0EB2-7FA5-7CD9F7A5504A}"/>
              </a:ext>
            </a:extLst>
          </p:cNvPr>
          <p:cNvPicPr>
            <a:picLocks noChangeAspect="1"/>
          </p:cNvPicPr>
          <p:nvPr/>
        </p:nvPicPr>
        <p:blipFill>
          <a:blip r:embed="rId5">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Screen Recording 2024-07-09 115411">
            <a:hlinkClick r:id="" action="ppaction://media"/>
            <a:extLst>
              <a:ext uri="{FF2B5EF4-FFF2-40B4-BE49-F238E27FC236}">
                <a16:creationId xmlns:a16="http://schemas.microsoft.com/office/drawing/2014/main" id="{49D03F91-26B3-C2E2-54CC-08C73CB8C4C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52500" y="885825"/>
            <a:ext cx="10287000" cy="5086350"/>
          </a:xfrm>
          <a:prstGeom prst="rect">
            <a:avLst/>
          </a:prstGeom>
        </p:spPr>
      </p:pic>
      <p:sp>
        <p:nvSpPr>
          <p:cNvPr id="4" name="TextBox 3">
            <a:extLst>
              <a:ext uri="{FF2B5EF4-FFF2-40B4-BE49-F238E27FC236}">
                <a16:creationId xmlns:a16="http://schemas.microsoft.com/office/drawing/2014/main" id="{E7468B27-1D7A-0A64-32BD-E2F1E29576D0}"/>
              </a:ext>
            </a:extLst>
          </p:cNvPr>
          <p:cNvSpPr txBox="1"/>
          <p:nvPr/>
        </p:nvSpPr>
        <p:spPr>
          <a:xfrm>
            <a:off x="4260850" y="0"/>
            <a:ext cx="4021998" cy="523220"/>
          </a:xfrm>
          <a:prstGeom prst="rect">
            <a:avLst/>
          </a:prstGeom>
          <a:noFill/>
        </p:spPr>
        <p:txBody>
          <a:bodyPr wrap="none" rtlCol="0">
            <a:spAutoFit/>
          </a:bodyPr>
          <a:lstStyle/>
          <a:p>
            <a:r>
              <a:rPr lang="en-US" sz="2800" b="1"/>
              <a:t>What is a Flow Cytometry</a:t>
            </a:r>
            <a:endParaRPr lang="en-US" sz="2800" b="1" dirty="0"/>
          </a:p>
        </p:txBody>
      </p:sp>
      <p:sp>
        <p:nvSpPr>
          <p:cNvPr id="5" name="TextBox 4">
            <a:extLst>
              <a:ext uri="{FF2B5EF4-FFF2-40B4-BE49-F238E27FC236}">
                <a16:creationId xmlns:a16="http://schemas.microsoft.com/office/drawing/2014/main" id="{A7155460-A0FC-7E18-4542-3D563377F2AF}"/>
              </a:ext>
            </a:extLst>
          </p:cNvPr>
          <p:cNvSpPr txBox="1"/>
          <p:nvPr/>
        </p:nvSpPr>
        <p:spPr>
          <a:xfrm>
            <a:off x="10198100" y="5756731"/>
            <a:ext cx="1041400" cy="215444"/>
          </a:xfrm>
          <a:prstGeom prst="rect">
            <a:avLst/>
          </a:prstGeom>
          <a:noFill/>
        </p:spPr>
        <p:txBody>
          <a:bodyPr wrap="square">
            <a:spAutoFit/>
          </a:bodyPr>
          <a:lstStyle/>
          <a:p>
            <a:pPr algn="just"/>
            <a:r>
              <a:rPr lang="en-US" sz="800" b="1" i="1" dirty="0"/>
              <a:t>WORK-FLOW 2019</a:t>
            </a:r>
          </a:p>
        </p:txBody>
      </p:sp>
    </p:spTree>
    <p:extLst>
      <p:ext uri="{BB962C8B-B14F-4D97-AF65-F5344CB8AC3E}">
        <p14:creationId xmlns:p14="http://schemas.microsoft.com/office/powerpoint/2010/main" val="28150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3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 name="Picture 38" descr="A laser beam coming out of a machine&#10;&#10;Description automatically generated">
            <a:extLst>
              <a:ext uri="{FF2B5EF4-FFF2-40B4-BE49-F238E27FC236}">
                <a16:creationId xmlns:a16="http://schemas.microsoft.com/office/drawing/2014/main" id="{3FE462A6-DC32-E5B0-4030-C9559272A1D2}"/>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sp>
        <p:nvSpPr>
          <p:cNvPr id="2" name="A look inside the box">
            <a:extLst>
              <a:ext uri="{FF2B5EF4-FFF2-40B4-BE49-F238E27FC236}">
                <a16:creationId xmlns:a16="http://schemas.microsoft.com/office/drawing/2014/main" id="{D76543B2-B8A7-7C24-48F1-4E7441105614}"/>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260AB1BD-7468-8676-2F29-0A460A3F3180}"/>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pic>
        <p:nvPicPr>
          <p:cNvPr id="9" name="Picture 8" descr="A screenshot of a graph&#10;&#10;Description automatically generated">
            <a:extLst>
              <a:ext uri="{FF2B5EF4-FFF2-40B4-BE49-F238E27FC236}">
                <a16:creationId xmlns:a16="http://schemas.microsoft.com/office/drawing/2014/main" id="{DFBEDC3B-84CA-42F3-4338-A638BFBA09A7}"/>
              </a:ext>
            </a:extLst>
          </p:cNvPr>
          <p:cNvPicPr>
            <a:picLocks noChangeAspect="1"/>
          </p:cNvPicPr>
          <p:nvPr/>
        </p:nvPicPr>
        <p:blipFill rotWithShape="1">
          <a:blip r:embed="rId4">
            <a:extLst>
              <a:ext uri="{28A0092B-C50C-407E-A947-70E740481C1C}">
                <a14:useLocalDpi xmlns:a14="http://schemas.microsoft.com/office/drawing/2010/main" val="0"/>
              </a:ext>
            </a:extLst>
          </a:blip>
          <a:srcRect r="52875" b="1338"/>
          <a:stretch/>
        </p:blipFill>
        <p:spPr>
          <a:xfrm>
            <a:off x="353182" y="1896698"/>
            <a:ext cx="3416385" cy="3336578"/>
          </a:xfrm>
          <a:prstGeom prst="rect">
            <a:avLst/>
          </a:prstGeom>
        </p:spPr>
      </p:pic>
      <p:pic>
        <p:nvPicPr>
          <p:cNvPr id="12" name="Picture 11" descr="A screenshot of a graph&#10;&#10;Description automatically generated">
            <a:extLst>
              <a:ext uri="{FF2B5EF4-FFF2-40B4-BE49-F238E27FC236}">
                <a16:creationId xmlns:a16="http://schemas.microsoft.com/office/drawing/2014/main" id="{39E8C7B0-8C49-7865-5A10-A82C0968D0DA}"/>
              </a:ext>
            </a:extLst>
          </p:cNvPr>
          <p:cNvPicPr>
            <a:picLocks noChangeAspect="1"/>
          </p:cNvPicPr>
          <p:nvPr/>
        </p:nvPicPr>
        <p:blipFill rotWithShape="1">
          <a:blip r:embed="rId4">
            <a:extLst>
              <a:ext uri="{28A0092B-C50C-407E-A947-70E740481C1C}">
                <a14:useLocalDpi xmlns:a14="http://schemas.microsoft.com/office/drawing/2010/main" val="0"/>
              </a:ext>
            </a:extLst>
          </a:blip>
          <a:srcRect l="47484" t="1190" r="2731" b="148"/>
          <a:stretch/>
        </p:blipFill>
        <p:spPr>
          <a:xfrm>
            <a:off x="4293811" y="1896698"/>
            <a:ext cx="3609218" cy="3336578"/>
          </a:xfrm>
          <a:prstGeom prst="rect">
            <a:avLst/>
          </a:prstGeom>
        </p:spPr>
      </p:pic>
      <p:pic>
        <p:nvPicPr>
          <p:cNvPr id="14" name="Picture 13" descr="A graph with black dots&#10;&#10;Description automatically generated">
            <a:extLst>
              <a:ext uri="{FF2B5EF4-FFF2-40B4-BE49-F238E27FC236}">
                <a16:creationId xmlns:a16="http://schemas.microsoft.com/office/drawing/2014/main" id="{61744768-6575-5A08-B979-0A165E1E90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8392" y="1896698"/>
            <a:ext cx="3410426" cy="3315163"/>
          </a:xfrm>
          <a:prstGeom prst="rect">
            <a:avLst/>
          </a:prstGeom>
        </p:spPr>
      </p:pic>
      <p:graphicFrame>
        <p:nvGraphicFramePr>
          <p:cNvPr id="17" name="Table 16">
            <a:extLst>
              <a:ext uri="{FF2B5EF4-FFF2-40B4-BE49-F238E27FC236}">
                <a16:creationId xmlns:a16="http://schemas.microsoft.com/office/drawing/2014/main" id="{818740CC-30C7-CD10-0B8E-232A7D143C20}"/>
              </a:ext>
            </a:extLst>
          </p:cNvPr>
          <p:cNvGraphicFramePr>
            <a:graphicFrameLocks noGrp="1"/>
          </p:cNvGraphicFramePr>
          <p:nvPr>
            <p:extLst>
              <p:ext uri="{D42A27DB-BD31-4B8C-83A1-F6EECF244321}">
                <p14:modId xmlns:p14="http://schemas.microsoft.com/office/powerpoint/2010/main" val="2876035845"/>
              </p:ext>
            </p:extLst>
          </p:nvPr>
        </p:nvGraphicFramePr>
        <p:xfrm>
          <a:off x="353182" y="5436678"/>
          <a:ext cx="3416385" cy="1172830"/>
        </p:xfrm>
        <a:graphic>
          <a:graphicData uri="http://schemas.openxmlformats.org/drawingml/2006/table">
            <a:tbl>
              <a:tblPr firstRow="1">
                <a:tableStyleId>{073A0DAA-6AF3-43AB-8588-CEC1D06C72B9}</a:tableStyleId>
              </a:tblPr>
              <a:tblGrid>
                <a:gridCol w="1138795">
                  <a:extLst>
                    <a:ext uri="{9D8B030D-6E8A-4147-A177-3AD203B41FA5}">
                      <a16:colId xmlns:a16="http://schemas.microsoft.com/office/drawing/2014/main" val="650059736"/>
                    </a:ext>
                  </a:extLst>
                </a:gridCol>
                <a:gridCol w="1138795">
                  <a:extLst>
                    <a:ext uri="{9D8B030D-6E8A-4147-A177-3AD203B41FA5}">
                      <a16:colId xmlns:a16="http://schemas.microsoft.com/office/drawing/2014/main" val="3290673375"/>
                    </a:ext>
                  </a:extLst>
                </a:gridCol>
                <a:gridCol w="1138795">
                  <a:extLst>
                    <a:ext uri="{9D8B030D-6E8A-4147-A177-3AD203B41FA5}">
                      <a16:colId xmlns:a16="http://schemas.microsoft.com/office/drawing/2014/main" val="589607336"/>
                    </a:ext>
                  </a:extLst>
                </a:gridCol>
              </a:tblGrid>
              <a:tr h="338557">
                <a:tc>
                  <a:txBody>
                    <a:bodyPr/>
                    <a:lstStyle/>
                    <a:p>
                      <a:pPr algn="ctr"/>
                      <a:r>
                        <a:rPr lang="en-US" sz="1050" dirty="0"/>
                        <a:t>Population</a:t>
                      </a:r>
                    </a:p>
                  </a:txBody>
                  <a:tcPr marL="42541" marR="42541" marT="21271" marB="21271" anchor="ctr"/>
                </a:tc>
                <a:tc>
                  <a:txBody>
                    <a:bodyPr/>
                    <a:lstStyle/>
                    <a:p>
                      <a:pPr algn="ctr"/>
                      <a:r>
                        <a:rPr lang="en-US" sz="1050" dirty="0"/>
                        <a:t>FITC – A</a:t>
                      </a:r>
                    </a:p>
                    <a:p>
                      <a:pPr algn="ctr"/>
                      <a:r>
                        <a:rPr lang="en-US" sz="1050" dirty="0"/>
                        <a:t>Mean</a:t>
                      </a:r>
                    </a:p>
                  </a:txBody>
                  <a:tcPr marL="42541" marR="42541" marT="21271" marB="21271" anchor="ctr"/>
                </a:tc>
                <a:tc>
                  <a:txBody>
                    <a:bodyPr/>
                    <a:lstStyle/>
                    <a:p>
                      <a:pPr algn="ctr"/>
                      <a:r>
                        <a:rPr lang="en-US" sz="1050" dirty="0"/>
                        <a:t>PE-A</a:t>
                      </a:r>
                    </a:p>
                    <a:p>
                      <a:pPr algn="ctr"/>
                      <a:r>
                        <a:rPr lang="en-US" sz="1050" dirty="0"/>
                        <a:t>Mean</a:t>
                      </a:r>
                    </a:p>
                  </a:txBody>
                  <a:tcPr marL="42541" marR="42541" marT="21271" marB="21271" anchor="ctr"/>
                </a:tc>
                <a:extLst>
                  <a:ext uri="{0D108BD9-81ED-4DB2-BD59-A6C34878D82A}">
                    <a16:rowId xmlns:a16="http://schemas.microsoft.com/office/drawing/2014/main" val="3866002923"/>
                  </a:ext>
                </a:extLst>
              </a:tr>
              <a:tr h="189140">
                <a:tc>
                  <a:txBody>
                    <a:bodyPr/>
                    <a:lstStyle/>
                    <a:p>
                      <a:pPr algn="ctr"/>
                      <a:r>
                        <a:rPr lang="en-US" sz="1050" dirty="0"/>
                        <a:t>Q1</a:t>
                      </a:r>
                    </a:p>
                  </a:txBody>
                  <a:tcPr marL="42541" marR="42541" marT="21271" marB="21271" anchor="ctr"/>
                </a:tc>
                <a:tc>
                  <a:txBody>
                    <a:bodyPr/>
                    <a:lstStyle/>
                    <a:p>
                      <a:pPr algn="ctr"/>
                      <a:r>
                        <a:rPr lang="en-US" sz="1050" dirty="0"/>
                        <a:t>49</a:t>
                      </a:r>
                    </a:p>
                  </a:txBody>
                  <a:tcPr marL="42541" marR="42541" marT="21271" marB="21271" anchor="ctr"/>
                </a:tc>
                <a:tc>
                  <a:txBody>
                    <a:bodyPr/>
                    <a:lstStyle/>
                    <a:p>
                      <a:pPr algn="ctr"/>
                      <a:r>
                        <a:rPr lang="en-US" sz="1050" dirty="0"/>
                        <a:t>12785</a:t>
                      </a:r>
                    </a:p>
                  </a:txBody>
                  <a:tcPr marL="42541" marR="42541" marT="21271" marB="21271" anchor="ctr"/>
                </a:tc>
                <a:extLst>
                  <a:ext uri="{0D108BD9-81ED-4DB2-BD59-A6C34878D82A}">
                    <a16:rowId xmlns:a16="http://schemas.microsoft.com/office/drawing/2014/main" val="2789543978"/>
                  </a:ext>
                </a:extLst>
              </a:tr>
              <a:tr h="189140">
                <a:tc>
                  <a:txBody>
                    <a:bodyPr/>
                    <a:lstStyle/>
                    <a:p>
                      <a:pPr algn="ctr"/>
                      <a:r>
                        <a:rPr lang="en-US" sz="1050" dirty="0"/>
                        <a:t>Q2</a:t>
                      </a:r>
                    </a:p>
                  </a:txBody>
                  <a:tcPr marL="42541" marR="42541" marT="21271" marB="21271" anchor="ctr"/>
                </a:tc>
                <a:tc>
                  <a:txBody>
                    <a:bodyPr/>
                    <a:lstStyle/>
                    <a:p>
                      <a:pPr algn="ctr"/>
                      <a:r>
                        <a:rPr lang="en-US" sz="1050" dirty="0"/>
                        <a:t>1398</a:t>
                      </a:r>
                    </a:p>
                  </a:txBody>
                  <a:tcPr marL="42541" marR="42541" marT="21271" marB="21271" anchor="ctr"/>
                </a:tc>
                <a:tc>
                  <a:txBody>
                    <a:bodyPr/>
                    <a:lstStyle/>
                    <a:p>
                      <a:pPr algn="ctr"/>
                      <a:r>
                        <a:rPr lang="en-US" sz="1050" dirty="0"/>
                        <a:t>5326</a:t>
                      </a:r>
                    </a:p>
                  </a:txBody>
                  <a:tcPr marL="42541" marR="42541" marT="21271" marB="21271" anchor="ctr"/>
                </a:tc>
                <a:extLst>
                  <a:ext uri="{0D108BD9-81ED-4DB2-BD59-A6C34878D82A}">
                    <a16:rowId xmlns:a16="http://schemas.microsoft.com/office/drawing/2014/main" val="2240097877"/>
                  </a:ext>
                </a:extLst>
              </a:tr>
              <a:tr h="189140">
                <a:tc>
                  <a:txBody>
                    <a:bodyPr/>
                    <a:lstStyle/>
                    <a:p>
                      <a:pPr algn="ctr"/>
                      <a:r>
                        <a:rPr lang="en-US" sz="1050" dirty="0"/>
                        <a:t>Q3</a:t>
                      </a:r>
                    </a:p>
                  </a:txBody>
                  <a:tcPr marL="42541" marR="42541" marT="21271" marB="2127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51</a:t>
                      </a:r>
                    </a:p>
                  </a:txBody>
                  <a:tcPr marL="42541" marR="42541" marT="21271" marB="21271" anchor="ctr"/>
                </a:tc>
                <a:tc>
                  <a:txBody>
                    <a:bodyPr/>
                    <a:lstStyle/>
                    <a:p>
                      <a:pPr algn="ctr"/>
                      <a:r>
                        <a:rPr lang="en-US" sz="1050" dirty="0"/>
                        <a:t>173</a:t>
                      </a:r>
                    </a:p>
                  </a:txBody>
                  <a:tcPr marL="42541" marR="42541" marT="21271" marB="21271" anchor="ctr"/>
                </a:tc>
                <a:extLst>
                  <a:ext uri="{0D108BD9-81ED-4DB2-BD59-A6C34878D82A}">
                    <a16:rowId xmlns:a16="http://schemas.microsoft.com/office/drawing/2014/main" val="1925769737"/>
                  </a:ext>
                </a:extLst>
              </a:tr>
              <a:tr h="189140">
                <a:tc>
                  <a:txBody>
                    <a:bodyPr/>
                    <a:lstStyle/>
                    <a:p>
                      <a:pPr algn="ctr"/>
                      <a:r>
                        <a:rPr lang="en-US" sz="1050" dirty="0"/>
                        <a:t>Q4</a:t>
                      </a:r>
                    </a:p>
                  </a:txBody>
                  <a:tcPr marL="42541" marR="42541" marT="21271" marB="21271" anchor="ctr"/>
                </a:tc>
                <a:tc>
                  <a:txBody>
                    <a:bodyPr/>
                    <a:lstStyle/>
                    <a:p>
                      <a:pPr algn="ctr"/>
                      <a:r>
                        <a:rPr lang="en-US" sz="1050" dirty="0"/>
                        <a:t>1785</a:t>
                      </a:r>
                    </a:p>
                  </a:txBody>
                  <a:tcPr marL="42541" marR="42541" marT="21271" marB="21271" anchor="ctr"/>
                </a:tc>
                <a:tc>
                  <a:txBody>
                    <a:bodyPr/>
                    <a:lstStyle/>
                    <a:p>
                      <a:pPr algn="ctr"/>
                      <a:r>
                        <a:rPr lang="en-US" sz="1050" dirty="0"/>
                        <a:t>178</a:t>
                      </a:r>
                    </a:p>
                  </a:txBody>
                  <a:tcPr marL="42541" marR="42541" marT="21271" marB="21271" anchor="ctr"/>
                </a:tc>
                <a:extLst>
                  <a:ext uri="{0D108BD9-81ED-4DB2-BD59-A6C34878D82A}">
                    <a16:rowId xmlns:a16="http://schemas.microsoft.com/office/drawing/2014/main" val="1165210675"/>
                  </a:ext>
                </a:extLst>
              </a:tr>
            </a:tbl>
          </a:graphicData>
        </a:graphic>
      </p:graphicFrame>
      <p:graphicFrame>
        <p:nvGraphicFramePr>
          <p:cNvPr id="19" name="Table 18">
            <a:extLst>
              <a:ext uri="{FF2B5EF4-FFF2-40B4-BE49-F238E27FC236}">
                <a16:creationId xmlns:a16="http://schemas.microsoft.com/office/drawing/2014/main" id="{A7AEF2DB-A1B7-279F-2EA4-6858D544C2E9}"/>
              </a:ext>
            </a:extLst>
          </p:cNvPr>
          <p:cNvGraphicFramePr>
            <a:graphicFrameLocks noGrp="1"/>
          </p:cNvGraphicFramePr>
          <p:nvPr>
            <p:extLst>
              <p:ext uri="{D42A27DB-BD31-4B8C-83A1-F6EECF244321}">
                <p14:modId xmlns:p14="http://schemas.microsoft.com/office/powerpoint/2010/main" val="1262507441"/>
              </p:ext>
            </p:extLst>
          </p:nvPr>
        </p:nvGraphicFramePr>
        <p:xfrm>
          <a:off x="4293811" y="5427097"/>
          <a:ext cx="3609219" cy="1172830"/>
        </p:xfrm>
        <a:graphic>
          <a:graphicData uri="http://schemas.openxmlformats.org/drawingml/2006/table">
            <a:tbl>
              <a:tblPr firstRow="1">
                <a:tableStyleId>{073A0DAA-6AF3-43AB-8588-CEC1D06C72B9}</a:tableStyleId>
              </a:tblPr>
              <a:tblGrid>
                <a:gridCol w="1203073">
                  <a:extLst>
                    <a:ext uri="{9D8B030D-6E8A-4147-A177-3AD203B41FA5}">
                      <a16:colId xmlns:a16="http://schemas.microsoft.com/office/drawing/2014/main" val="650059736"/>
                    </a:ext>
                  </a:extLst>
                </a:gridCol>
                <a:gridCol w="1203073">
                  <a:extLst>
                    <a:ext uri="{9D8B030D-6E8A-4147-A177-3AD203B41FA5}">
                      <a16:colId xmlns:a16="http://schemas.microsoft.com/office/drawing/2014/main" val="3290673375"/>
                    </a:ext>
                  </a:extLst>
                </a:gridCol>
                <a:gridCol w="1203073">
                  <a:extLst>
                    <a:ext uri="{9D8B030D-6E8A-4147-A177-3AD203B41FA5}">
                      <a16:colId xmlns:a16="http://schemas.microsoft.com/office/drawing/2014/main" val="589607336"/>
                    </a:ext>
                  </a:extLst>
                </a:gridCol>
              </a:tblGrid>
              <a:tr h="338557">
                <a:tc>
                  <a:txBody>
                    <a:bodyPr/>
                    <a:lstStyle/>
                    <a:p>
                      <a:pPr algn="ctr"/>
                      <a:r>
                        <a:rPr lang="en-US" sz="1050" dirty="0"/>
                        <a:t>Population</a:t>
                      </a:r>
                    </a:p>
                  </a:txBody>
                  <a:tcPr marL="42541" marR="42541" marT="21271" marB="21271" anchor="ctr"/>
                </a:tc>
                <a:tc>
                  <a:txBody>
                    <a:bodyPr/>
                    <a:lstStyle/>
                    <a:p>
                      <a:pPr algn="ctr"/>
                      <a:r>
                        <a:rPr lang="en-US" sz="1050" dirty="0"/>
                        <a:t>FITC – A</a:t>
                      </a:r>
                    </a:p>
                    <a:p>
                      <a:pPr algn="ctr"/>
                      <a:r>
                        <a:rPr lang="en-US" sz="1050" dirty="0"/>
                        <a:t>Mean</a:t>
                      </a:r>
                    </a:p>
                  </a:txBody>
                  <a:tcPr marL="42541" marR="42541" marT="21271" marB="21271" anchor="ctr"/>
                </a:tc>
                <a:tc>
                  <a:txBody>
                    <a:bodyPr/>
                    <a:lstStyle/>
                    <a:p>
                      <a:pPr algn="ctr"/>
                      <a:r>
                        <a:rPr lang="en-US" sz="1050" dirty="0"/>
                        <a:t>PE-A</a:t>
                      </a:r>
                    </a:p>
                    <a:p>
                      <a:pPr algn="ctr"/>
                      <a:r>
                        <a:rPr lang="en-US" sz="1050" dirty="0"/>
                        <a:t>Mean</a:t>
                      </a:r>
                    </a:p>
                  </a:txBody>
                  <a:tcPr marL="42541" marR="42541" marT="21271" marB="21271" anchor="ctr"/>
                </a:tc>
                <a:extLst>
                  <a:ext uri="{0D108BD9-81ED-4DB2-BD59-A6C34878D82A}">
                    <a16:rowId xmlns:a16="http://schemas.microsoft.com/office/drawing/2014/main" val="3866002923"/>
                  </a:ext>
                </a:extLst>
              </a:tr>
              <a:tr h="189140">
                <a:tc>
                  <a:txBody>
                    <a:bodyPr/>
                    <a:lstStyle/>
                    <a:p>
                      <a:pPr algn="ctr"/>
                      <a:r>
                        <a:rPr lang="en-US" sz="1050" dirty="0"/>
                        <a:t>Q1</a:t>
                      </a:r>
                    </a:p>
                  </a:txBody>
                  <a:tcPr marL="42541" marR="42541" marT="21271" marB="21271" anchor="ctr"/>
                </a:tc>
                <a:tc>
                  <a:txBody>
                    <a:bodyPr/>
                    <a:lstStyle/>
                    <a:p>
                      <a:pPr algn="ctr"/>
                      <a:r>
                        <a:rPr lang="en-US" sz="1050" dirty="0"/>
                        <a:t>-202</a:t>
                      </a:r>
                    </a:p>
                  </a:txBody>
                  <a:tcPr marL="42541" marR="42541" marT="21271" marB="21271" anchor="ctr"/>
                </a:tc>
                <a:tc>
                  <a:txBody>
                    <a:bodyPr/>
                    <a:lstStyle/>
                    <a:p>
                      <a:pPr algn="ctr"/>
                      <a:r>
                        <a:rPr lang="en-US" sz="1050" dirty="0"/>
                        <a:t>12785</a:t>
                      </a:r>
                    </a:p>
                  </a:txBody>
                  <a:tcPr marL="42541" marR="42541" marT="21271" marB="21271" anchor="ctr"/>
                </a:tc>
                <a:extLst>
                  <a:ext uri="{0D108BD9-81ED-4DB2-BD59-A6C34878D82A}">
                    <a16:rowId xmlns:a16="http://schemas.microsoft.com/office/drawing/2014/main" val="2789543978"/>
                  </a:ext>
                </a:extLst>
              </a:tr>
              <a:tr h="189140">
                <a:tc>
                  <a:txBody>
                    <a:bodyPr/>
                    <a:lstStyle/>
                    <a:p>
                      <a:pPr algn="ctr"/>
                      <a:r>
                        <a:rPr lang="en-US" sz="1050" dirty="0"/>
                        <a:t>Q2</a:t>
                      </a:r>
                    </a:p>
                  </a:txBody>
                  <a:tcPr marL="42541" marR="42541" marT="21271" marB="21271" anchor="ctr"/>
                </a:tc>
                <a:tc>
                  <a:txBody>
                    <a:bodyPr/>
                    <a:lstStyle/>
                    <a:p>
                      <a:pPr algn="ctr"/>
                      <a:r>
                        <a:rPr lang="en-US" sz="1050" dirty="0"/>
                        <a:t>1598</a:t>
                      </a:r>
                    </a:p>
                  </a:txBody>
                  <a:tcPr marL="42541" marR="42541" marT="21271" marB="21271" anchor="ctr"/>
                </a:tc>
                <a:tc>
                  <a:txBody>
                    <a:bodyPr/>
                    <a:lstStyle/>
                    <a:p>
                      <a:pPr algn="ctr"/>
                      <a:r>
                        <a:rPr lang="en-US" sz="1050" dirty="0"/>
                        <a:t>1526</a:t>
                      </a:r>
                    </a:p>
                  </a:txBody>
                  <a:tcPr marL="42541" marR="42541" marT="21271" marB="21271" anchor="ctr"/>
                </a:tc>
                <a:extLst>
                  <a:ext uri="{0D108BD9-81ED-4DB2-BD59-A6C34878D82A}">
                    <a16:rowId xmlns:a16="http://schemas.microsoft.com/office/drawing/2014/main" val="2240097877"/>
                  </a:ext>
                </a:extLst>
              </a:tr>
              <a:tr h="189140">
                <a:tc>
                  <a:txBody>
                    <a:bodyPr/>
                    <a:lstStyle/>
                    <a:p>
                      <a:pPr algn="ctr"/>
                      <a:r>
                        <a:rPr lang="en-US" sz="1050" dirty="0"/>
                        <a:t>Q3</a:t>
                      </a:r>
                    </a:p>
                  </a:txBody>
                  <a:tcPr marL="42541" marR="42541" marT="21271" marB="2127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51</a:t>
                      </a:r>
                    </a:p>
                  </a:txBody>
                  <a:tcPr marL="42541" marR="42541" marT="21271" marB="21271" anchor="ctr"/>
                </a:tc>
                <a:tc>
                  <a:txBody>
                    <a:bodyPr/>
                    <a:lstStyle/>
                    <a:p>
                      <a:pPr algn="ctr"/>
                      <a:r>
                        <a:rPr lang="en-US" sz="1050" dirty="0"/>
                        <a:t>217</a:t>
                      </a:r>
                    </a:p>
                  </a:txBody>
                  <a:tcPr marL="42541" marR="42541" marT="21271" marB="21271" anchor="ctr"/>
                </a:tc>
                <a:extLst>
                  <a:ext uri="{0D108BD9-81ED-4DB2-BD59-A6C34878D82A}">
                    <a16:rowId xmlns:a16="http://schemas.microsoft.com/office/drawing/2014/main" val="1925769737"/>
                  </a:ext>
                </a:extLst>
              </a:tr>
              <a:tr h="189140">
                <a:tc>
                  <a:txBody>
                    <a:bodyPr/>
                    <a:lstStyle/>
                    <a:p>
                      <a:pPr algn="ctr"/>
                      <a:r>
                        <a:rPr lang="en-US" sz="1050" dirty="0"/>
                        <a:t>Q4</a:t>
                      </a:r>
                    </a:p>
                  </a:txBody>
                  <a:tcPr marL="42541" marR="42541" marT="21271" marB="21271" anchor="ctr"/>
                </a:tc>
                <a:tc>
                  <a:txBody>
                    <a:bodyPr/>
                    <a:lstStyle/>
                    <a:p>
                      <a:pPr algn="ctr"/>
                      <a:r>
                        <a:rPr lang="en-US" sz="1050" dirty="0"/>
                        <a:t>1895</a:t>
                      </a:r>
                    </a:p>
                  </a:txBody>
                  <a:tcPr marL="42541" marR="42541" marT="21271" marB="21271" anchor="ctr"/>
                </a:tc>
                <a:tc>
                  <a:txBody>
                    <a:bodyPr/>
                    <a:lstStyle/>
                    <a:p>
                      <a:pPr algn="ctr"/>
                      <a:r>
                        <a:rPr lang="en-US" sz="1050" dirty="0"/>
                        <a:t>-110</a:t>
                      </a:r>
                    </a:p>
                  </a:txBody>
                  <a:tcPr marL="42541" marR="42541" marT="21271" marB="21271" anchor="ctr"/>
                </a:tc>
                <a:extLst>
                  <a:ext uri="{0D108BD9-81ED-4DB2-BD59-A6C34878D82A}">
                    <a16:rowId xmlns:a16="http://schemas.microsoft.com/office/drawing/2014/main" val="1165210675"/>
                  </a:ext>
                </a:extLst>
              </a:tr>
            </a:tbl>
          </a:graphicData>
        </a:graphic>
      </p:graphicFrame>
      <p:graphicFrame>
        <p:nvGraphicFramePr>
          <p:cNvPr id="20" name="Table 19">
            <a:extLst>
              <a:ext uri="{FF2B5EF4-FFF2-40B4-BE49-F238E27FC236}">
                <a16:creationId xmlns:a16="http://schemas.microsoft.com/office/drawing/2014/main" id="{6E55A334-C2F3-6546-7E46-617328C438A0}"/>
              </a:ext>
            </a:extLst>
          </p:cNvPr>
          <p:cNvGraphicFramePr>
            <a:graphicFrameLocks noGrp="1"/>
          </p:cNvGraphicFramePr>
          <p:nvPr>
            <p:extLst>
              <p:ext uri="{D42A27DB-BD31-4B8C-83A1-F6EECF244321}">
                <p14:modId xmlns:p14="http://schemas.microsoft.com/office/powerpoint/2010/main" val="3944988408"/>
              </p:ext>
            </p:extLst>
          </p:nvPr>
        </p:nvGraphicFramePr>
        <p:xfrm>
          <a:off x="8427274" y="5464750"/>
          <a:ext cx="3416385" cy="1172830"/>
        </p:xfrm>
        <a:graphic>
          <a:graphicData uri="http://schemas.openxmlformats.org/drawingml/2006/table">
            <a:tbl>
              <a:tblPr firstRow="1">
                <a:tableStyleId>{073A0DAA-6AF3-43AB-8588-CEC1D06C72B9}</a:tableStyleId>
              </a:tblPr>
              <a:tblGrid>
                <a:gridCol w="1138795">
                  <a:extLst>
                    <a:ext uri="{9D8B030D-6E8A-4147-A177-3AD203B41FA5}">
                      <a16:colId xmlns:a16="http://schemas.microsoft.com/office/drawing/2014/main" val="650059736"/>
                    </a:ext>
                  </a:extLst>
                </a:gridCol>
                <a:gridCol w="1138795">
                  <a:extLst>
                    <a:ext uri="{9D8B030D-6E8A-4147-A177-3AD203B41FA5}">
                      <a16:colId xmlns:a16="http://schemas.microsoft.com/office/drawing/2014/main" val="3290673375"/>
                    </a:ext>
                  </a:extLst>
                </a:gridCol>
                <a:gridCol w="1138795">
                  <a:extLst>
                    <a:ext uri="{9D8B030D-6E8A-4147-A177-3AD203B41FA5}">
                      <a16:colId xmlns:a16="http://schemas.microsoft.com/office/drawing/2014/main" val="589607336"/>
                    </a:ext>
                  </a:extLst>
                </a:gridCol>
              </a:tblGrid>
              <a:tr h="338557">
                <a:tc>
                  <a:txBody>
                    <a:bodyPr/>
                    <a:lstStyle/>
                    <a:p>
                      <a:pPr algn="ctr"/>
                      <a:r>
                        <a:rPr lang="en-US" sz="1050" dirty="0"/>
                        <a:t>Population</a:t>
                      </a:r>
                    </a:p>
                  </a:txBody>
                  <a:tcPr marL="42541" marR="42541" marT="21271" marB="21271" anchor="ctr"/>
                </a:tc>
                <a:tc>
                  <a:txBody>
                    <a:bodyPr/>
                    <a:lstStyle/>
                    <a:p>
                      <a:pPr algn="ctr"/>
                      <a:r>
                        <a:rPr lang="en-US" sz="1050" dirty="0"/>
                        <a:t>FITC – A</a:t>
                      </a:r>
                    </a:p>
                    <a:p>
                      <a:pPr algn="ctr"/>
                      <a:r>
                        <a:rPr lang="en-US" sz="1050" dirty="0"/>
                        <a:t>Mean</a:t>
                      </a:r>
                    </a:p>
                  </a:txBody>
                  <a:tcPr marL="42541" marR="42541" marT="21271" marB="21271" anchor="ctr"/>
                </a:tc>
                <a:tc>
                  <a:txBody>
                    <a:bodyPr/>
                    <a:lstStyle/>
                    <a:p>
                      <a:pPr algn="ctr"/>
                      <a:r>
                        <a:rPr lang="en-US" sz="1050" dirty="0"/>
                        <a:t>PE-A</a:t>
                      </a:r>
                    </a:p>
                    <a:p>
                      <a:pPr algn="ctr"/>
                      <a:r>
                        <a:rPr lang="en-US" sz="1050" dirty="0"/>
                        <a:t>Mean</a:t>
                      </a:r>
                    </a:p>
                  </a:txBody>
                  <a:tcPr marL="42541" marR="42541" marT="21271" marB="21271" anchor="ctr"/>
                </a:tc>
                <a:extLst>
                  <a:ext uri="{0D108BD9-81ED-4DB2-BD59-A6C34878D82A}">
                    <a16:rowId xmlns:a16="http://schemas.microsoft.com/office/drawing/2014/main" val="3866002923"/>
                  </a:ext>
                </a:extLst>
              </a:tr>
              <a:tr h="189140">
                <a:tc>
                  <a:txBody>
                    <a:bodyPr/>
                    <a:lstStyle/>
                    <a:p>
                      <a:pPr algn="ctr"/>
                      <a:r>
                        <a:rPr lang="en-US" sz="1050" dirty="0"/>
                        <a:t>Q1</a:t>
                      </a:r>
                    </a:p>
                  </a:txBody>
                  <a:tcPr marL="42541" marR="42541" marT="21271" marB="21271" anchor="ctr"/>
                </a:tc>
                <a:tc>
                  <a:txBody>
                    <a:bodyPr/>
                    <a:lstStyle/>
                    <a:p>
                      <a:pPr algn="ctr"/>
                      <a:r>
                        <a:rPr lang="en-US" sz="1050" dirty="0"/>
                        <a:t>164</a:t>
                      </a:r>
                    </a:p>
                  </a:txBody>
                  <a:tcPr marL="42541" marR="42541" marT="21271" marB="21271" anchor="ctr"/>
                </a:tc>
                <a:tc>
                  <a:txBody>
                    <a:bodyPr/>
                    <a:lstStyle/>
                    <a:p>
                      <a:pPr algn="ctr"/>
                      <a:r>
                        <a:rPr lang="en-US" sz="1050" dirty="0"/>
                        <a:t>12785</a:t>
                      </a:r>
                    </a:p>
                  </a:txBody>
                  <a:tcPr marL="42541" marR="42541" marT="21271" marB="21271" anchor="ctr"/>
                </a:tc>
                <a:extLst>
                  <a:ext uri="{0D108BD9-81ED-4DB2-BD59-A6C34878D82A}">
                    <a16:rowId xmlns:a16="http://schemas.microsoft.com/office/drawing/2014/main" val="2789543978"/>
                  </a:ext>
                </a:extLst>
              </a:tr>
              <a:tr h="189140">
                <a:tc>
                  <a:txBody>
                    <a:bodyPr/>
                    <a:lstStyle/>
                    <a:p>
                      <a:pPr algn="ctr"/>
                      <a:r>
                        <a:rPr lang="en-US" sz="1050" dirty="0"/>
                        <a:t>Q2</a:t>
                      </a:r>
                    </a:p>
                  </a:txBody>
                  <a:tcPr marL="42541" marR="42541" marT="21271" marB="21271" anchor="ctr"/>
                </a:tc>
                <a:tc>
                  <a:txBody>
                    <a:bodyPr/>
                    <a:lstStyle/>
                    <a:p>
                      <a:pPr algn="ctr"/>
                      <a:r>
                        <a:rPr lang="en-US" sz="1050" dirty="0"/>
                        <a:t>2798</a:t>
                      </a:r>
                    </a:p>
                  </a:txBody>
                  <a:tcPr marL="42541" marR="42541" marT="21271" marB="21271" anchor="ctr"/>
                </a:tc>
                <a:tc>
                  <a:txBody>
                    <a:bodyPr/>
                    <a:lstStyle/>
                    <a:p>
                      <a:pPr algn="ctr"/>
                      <a:r>
                        <a:rPr lang="en-US" sz="1050" dirty="0"/>
                        <a:t>2526</a:t>
                      </a:r>
                    </a:p>
                  </a:txBody>
                  <a:tcPr marL="42541" marR="42541" marT="21271" marB="21271" anchor="ctr"/>
                </a:tc>
                <a:extLst>
                  <a:ext uri="{0D108BD9-81ED-4DB2-BD59-A6C34878D82A}">
                    <a16:rowId xmlns:a16="http://schemas.microsoft.com/office/drawing/2014/main" val="2240097877"/>
                  </a:ext>
                </a:extLst>
              </a:tr>
              <a:tr h="189140">
                <a:tc>
                  <a:txBody>
                    <a:bodyPr/>
                    <a:lstStyle/>
                    <a:p>
                      <a:pPr algn="ctr"/>
                      <a:r>
                        <a:rPr lang="en-US" sz="1050" dirty="0"/>
                        <a:t>Q3</a:t>
                      </a:r>
                    </a:p>
                  </a:txBody>
                  <a:tcPr marL="42541" marR="42541" marT="21271" marB="2127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64</a:t>
                      </a:r>
                    </a:p>
                  </a:txBody>
                  <a:tcPr marL="42541" marR="42541" marT="21271" marB="21271" anchor="ctr"/>
                </a:tc>
                <a:tc>
                  <a:txBody>
                    <a:bodyPr/>
                    <a:lstStyle/>
                    <a:p>
                      <a:pPr algn="ctr"/>
                      <a:r>
                        <a:rPr lang="en-US" sz="1050" dirty="0"/>
                        <a:t>238</a:t>
                      </a:r>
                    </a:p>
                  </a:txBody>
                  <a:tcPr marL="42541" marR="42541" marT="21271" marB="21271" anchor="ctr"/>
                </a:tc>
                <a:extLst>
                  <a:ext uri="{0D108BD9-81ED-4DB2-BD59-A6C34878D82A}">
                    <a16:rowId xmlns:a16="http://schemas.microsoft.com/office/drawing/2014/main" val="1925769737"/>
                  </a:ext>
                </a:extLst>
              </a:tr>
              <a:tr h="189140">
                <a:tc>
                  <a:txBody>
                    <a:bodyPr/>
                    <a:lstStyle/>
                    <a:p>
                      <a:pPr algn="ctr"/>
                      <a:r>
                        <a:rPr lang="en-US" sz="1050" dirty="0"/>
                        <a:t>Q4</a:t>
                      </a:r>
                    </a:p>
                  </a:txBody>
                  <a:tcPr marL="42541" marR="42541" marT="21271" marB="21271" anchor="ctr"/>
                </a:tc>
                <a:tc>
                  <a:txBody>
                    <a:bodyPr/>
                    <a:lstStyle/>
                    <a:p>
                      <a:pPr algn="ctr"/>
                      <a:r>
                        <a:rPr lang="en-US" sz="1050" dirty="0"/>
                        <a:t>1650</a:t>
                      </a:r>
                    </a:p>
                  </a:txBody>
                  <a:tcPr marL="42541" marR="42541" marT="21271" marB="21271" anchor="ctr"/>
                </a:tc>
                <a:tc>
                  <a:txBody>
                    <a:bodyPr/>
                    <a:lstStyle/>
                    <a:p>
                      <a:pPr algn="ctr"/>
                      <a:r>
                        <a:rPr lang="en-US" sz="1050" dirty="0"/>
                        <a:t>457</a:t>
                      </a:r>
                    </a:p>
                  </a:txBody>
                  <a:tcPr marL="42541" marR="42541" marT="21271" marB="21271" anchor="ctr"/>
                </a:tc>
                <a:extLst>
                  <a:ext uri="{0D108BD9-81ED-4DB2-BD59-A6C34878D82A}">
                    <a16:rowId xmlns:a16="http://schemas.microsoft.com/office/drawing/2014/main" val="1165210675"/>
                  </a:ext>
                </a:extLst>
              </a:tr>
            </a:tbl>
          </a:graphicData>
        </a:graphic>
      </p:graphicFrame>
      <p:sp>
        <p:nvSpPr>
          <p:cNvPr id="21" name="TextBox 20">
            <a:extLst>
              <a:ext uri="{FF2B5EF4-FFF2-40B4-BE49-F238E27FC236}">
                <a16:creationId xmlns:a16="http://schemas.microsoft.com/office/drawing/2014/main" id="{6AF00774-DA28-9AC7-0818-8EA257A7E30B}"/>
              </a:ext>
            </a:extLst>
          </p:cNvPr>
          <p:cNvSpPr txBox="1"/>
          <p:nvPr/>
        </p:nvSpPr>
        <p:spPr>
          <a:xfrm>
            <a:off x="3990541" y="1297404"/>
            <a:ext cx="4210918" cy="461665"/>
          </a:xfrm>
          <a:custGeom>
            <a:avLst/>
            <a:gdLst>
              <a:gd name="connsiteX0" fmla="*/ 0 w 4210918"/>
              <a:gd name="connsiteY0" fmla="*/ 0 h 461665"/>
              <a:gd name="connsiteX1" fmla="*/ 643669 w 4210918"/>
              <a:gd name="connsiteY1" fmla="*/ 0 h 461665"/>
              <a:gd name="connsiteX2" fmla="*/ 1245229 w 4210918"/>
              <a:gd name="connsiteY2" fmla="*/ 0 h 461665"/>
              <a:gd name="connsiteX3" fmla="*/ 1888898 w 4210918"/>
              <a:gd name="connsiteY3" fmla="*/ 0 h 461665"/>
              <a:gd name="connsiteX4" fmla="*/ 2406239 w 4210918"/>
              <a:gd name="connsiteY4" fmla="*/ 0 h 461665"/>
              <a:gd name="connsiteX5" fmla="*/ 2881471 w 4210918"/>
              <a:gd name="connsiteY5" fmla="*/ 0 h 461665"/>
              <a:gd name="connsiteX6" fmla="*/ 3398812 w 4210918"/>
              <a:gd name="connsiteY6" fmla="*/ 0 h 461665"/>
              <a:gd name="connsiteX7" fmla="*/ 4210918 w 4210918"/>
              <a:gd name="connsiteY7" fmla="*/ 0 h 461665"/>
              <a:gd name="connsiteX8" fmla="*/ 4210918 w 4210918"/>
              <a:gd name="connsiteY8" fmla="*/ 461665 h 461665"/>
              <a:gd name="connsiteX9" fmla="*/ 3609358 w 4210918"/>
              <a:gd name="connsiteY9" fmla="*/ 461665 h 461665"/>
              <a:gd name="connsiteX10" fmla="*/ 2923580 w 4210918"/>
              <a:gd name="connsiteY10" fmla="*/ 461665 h 461665"/>
              <a:gd name="connsiteX11" fmla="*/ 2406239 w 4210918"/>
              <a:gd name="connsiteY11" fmla="*/ 461665 h 461665"/>
              <a:gd name="connsiteX12" fmla="*/ 1931007 w 4210918"/>
              <a:gd name="connsiteY12" fmla="*/ 461665 h 461665"/>
              <a:gd name="connsiteX13" fmla="*/ 1413665 w 4210918"/>
              <a:gd name="connsiteY13" fmla="*/ 461665 h 461665"/>
              <a:gd name="connsiteX14" fmla="*/ 727887 w 4210918"/>
              <a:gd name="connsiteY14" fmla="*/ 461665 h 461665"/>
              <a:gd name="connsiteX15" fmla="*/ 0 w 4210918"/>
              <a:gd name="connsiteY15" fmla="*/ 461665 h 461665"/>
              <a:gd name="connsiteX16" fmla="*/ 0 w 4210918"/>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0918" h="461665" fill="none" extrusionOk="0">
                <a:moveTo>
                  <a:pt x="0" y="0"/>
                </a:moveTo>
                <a:cubicBezTo>
                  <a:pt x="260136" y="5824"/>
                  <a:pt x="504383" y="-12003"/>
                  <a:pt x="643669" y="0"/>
                </a:cubicBezTo>
                <a:cubicBezTo>
                  <a:pt x="782955" y="12003"/>
                  <a:pt x="960457" y="-4651"/>
                  <a:pt x="1245229" y="0"/>
                </a:cubicBezTo>
                <a:cubicBezTo>
                  <a:pt x="1530001" y="4651"/>
                  <a:pt x="1677627" y="16770"/>
                  <a:pt x="1888898" y="0"/>
                </a:cubicBezTo>
                <a:cubicBezTo>
                  <a:pt x="2100169" y="-16770"/>
                  <a:pt x="2261514" y="4174"/>
                  <a:pt x="2406239" y="0"/>
                </a:cubicBezTo>
                <a:cubicBezTo>
                  <a:pt x="2550964" y="-4174"/>
                  <a:pt x="2716127" y="-11337"/>
                  <a:pt x="2881471" y="0"/>
                </a:cubicBezTo>
                <a:cubicBezTo>
                  <a:pt x="3046815" y="11337"/>
                  <a:pt x="3293310" y="-1102"/>
                  <a:pt x="3398812" y="0"/>
                </a:cubicBezTo>
                <a:cubicBezTo>
                  <a:pt x="3504314" y="1102"/>
                  <a:pt x="4044244" y="-29196"/>
                  <a:pt x="4210918" y="0"/>
                </a:cubicBezTo>
                <a:cubicBezTo>
                  <a:pt x="4226020" y="192416"/>
                  <a:pt x="4212133" y="334165"/>
                  <a:pt x="4210918" y="461665"/>
                </a:cubicBezTo>
                <a:cubicBezTo>
                  <a:pt x="3913696" y="488199"/>
                  <a:pt x="3804070" y="485035"/>
                  <a:pt x="3609358" y="461665"/>
                </a:cubicBezTo>
                <a:cubicBezTo>
                  <a:pt x="3414646" y="438295"/>
                  <a:pt x="3143614" y="446024"/>
                  <a:pt x="2923580" y="461665"/>
                </a:cubicBezTo>
                <a:cubicBezTo>
                  <a:pt x="2703546" y="477306"/>
                  <a:pt x="2551583" y="467205"/>
                  <a:pt x="2406239" y="461665"/>
                </a:cubicBezTo>
                <a:cubicBezTo>
                  <a:pt x="2260895" y="456125"/>
                  <a:pt x="2094309" y="472495"/>
                  <a:pt x="1931007" y="461665"/>
                </a:cubicBezTo>
                <a:cubicBezTo>
                  <a:pt x="1767705" y="450835"/>
                  <a:pt x="1663969" y="469628"/>
                  <a:pt x="1413665" y="461665"/>
                </a:cubicBezTo>
                <a:cubicBezTo>
                  <a:pt x="1163361" y="453702"/>
                  <a:pt x="964480" y="432785"/>
                  <a:pt x="727887" y="461665"/>
                </a:cubicBezTo>
                <a:cubicBezTo>
                  <a:pt x="491294" y="490545"/>
                  <a:pt x="241200" y="466906"/>
                  <a:pt x="0" y="461665"/>
                </a:cubicBezTo>
                <a:cubicBezTo>
                  <a:pt x="23003" y="266888"/>
                  <a:pt x="19686" y="138858"/>
                  <a:pt x="0" y="0"/>
                </a:cubicBezTo>
                <a:close/>
              </a:path>
              <a:path w="4210918" h="461665" stroke="0" extrusionOk="0">
                <a:moveTo>
                  <a:pt x="0" y="0"/>
                </a:moveTo>
                <a:cubicBezTo>
                  <a:pt x="217418" y="21738"/>
                  <a:pt x="283633" y="-6029"/>
                  <a:pt x="517341" y="0"/>
                </a:cubicBezTo>
                <a:cubicBezTo>
                  <a:pt x="751049" y="6029"/>
                  <a:pt x="903197" y="-19713"/>
                  <a:pt x="1034683" y="0"/>
                </a:cubicBezTo>
                <a:cubicBezTo>
                  <a:pt x="1166169" y="19713"/>
                  <a:pt x="1420939" y="27070"/>
                  <a:pt x="1636242" y="0"/>
                </a:cubicBezTo>
                <a:cubicBezTo>
                  <a:pt x="1851545" y="-27070"/>
                  <a:pt x="1991995" y="-24614"/>
                  <a:pt x="2153584" y="0"/>
                </a:cubicBezTo>
                <a:cubicBezTo>
                  <a:pt x="2315173" y="24614"/>
                  <a:pt x="2461469" y="-16891"/>
                  <a:pt x="2628816" y="0"/>
                </a:cubicBezTo>
                <a:cubicBezTo>
                  <a:pt x="2796163" y="16891"/>
                  <a:pt x="3091168" y="23820"/>
                  <a:pt x="3314594" y="0"/>
                </a:cubicBezTo>
                <a:cubicBezTo>
                  <a:pt x="3538020" y="-23820"/>
                  <a:pt x="3900965" y="-31723"/>
                  <a:pt x="4210918" y="0"/>
                </a:cubicBezTo>
                <a:cubicBezTo>
                  <a:pt x="4214877" y="107190"/>
                  <a:pt x="4226643" y="325809"/>
                  <a:pt x="4210918" y="461665"/>
                </a:cubicBezTo>
                <a:cubicBezTo>
                  <a:pt x="3940252" y="461637"/>
                  <a:pt x="3796256" y="450313"/>
                  <a:pt x="3651467" y="461665"/>
                </a:cubicBezTo>
                <a:cubicBezTo>
                  <a:pt x="3506678" y="473017"/>
                  <a:pt x="3360678" y="472947"/>
                  <a:pt x="3092017" y="461665"/>
                </a:cubicBezTo>
                <a:cubicBezTo>
                  <a:pt x="2823356" y="450384"/>
                  <a:pt x="2833732" y="484600"/>
                  <a:pt x="2616785" y="461665"/>
                </a:cubicBezTo>
                <a:cubicBezTo>
                  <a:pt x="2399838" y="438730"/>
                  <a:pt x="2190677" y="447197"/>
                  <a:pt x="2015225" y="461665"/>
                </a:cubicBezTo>
                <a:cubicBezTo>
                  <a:pt x="1839773" y="476133"/>
                  <a:pt x="1662591" y="472345"/>
                  <a:pt x="1371556" y="461665"/>
                </a:cubicBezTo>
                <a:cubicBezTo>
                  <a:pt x="1080521" y="450985"/>
                  <a:pt x="1022882" y="442311"/>
                  <a:pt x="685778" y="461665"/>
                </a:cubicBezTo>
                <a:cubicBezTo>
                  <a:pt x="348674" y="481019"/>
                  <a:pt x="234779" y="486829"/>
                  <a:pt x="0" y="461665"/>
                </a:cubicBezTo>
                <a:cubicBezTo>
                  <a:pt x="12390" y="298071"/>
                  <a:pt x="-4233" y="106562"/>
                  <a:pt x="0" y="0"/>
                </a:cubicBezTo>
                <a:close/>
              </a:path>
            </a:pathLst>
          </a:custGeom>
          <a:solidFill>
            <a:schemeClr val="bg1"/>
          </a:solidFill>
          <a:ln>
            <a:solidFill>
              <a:schemeClr val="tx1"/>
            </a:solidFill>
            <a:extLst>
              <a:ext uri="{C807C97D-BFC1-408E-A445-0C87EB9F89A2}">
                <ask:lineSketchStyleProps xmlns:ask="http://schemas.microsoft.com/office/drawing/2018/sketchyshapes" sd="2154465978">
                  <a:prstGeom prst="rect">
                    <a:avLst/>
                  </a:prstGeom>
                  <ask:type>
                    <ask:lineSketchFreehand/>
                  </ask:type>
                </ask:lineSketchStyleProps>
              </a:ext>
            </a:extLst>
          </a:ln>
        </p:spPr>
        <p:txBody>
          <a:bodyPr wrap="square">
            <a:spAutoFit/>
          </a:bodyPr>
          <a:lstStyle/>
          <a:p>
            <a:pPr algn="just"/>
            <a:r>
              <a:rPr lang="en-US" sz="2400" i="1" dirty="0"/>
              <a:t>Spectral overlap - compensation</a:t>
            </a:r>
            <a:endParaRPr lang="en-US" sz="2400" dirty="0"/>
          </a:p>
        </p:txBody>
      </p:sp>
      <p:sp>
        <p:nvSpPr>
          <p:cNvPr id="5" name="Rectangle 4">
            <a:extLst>
              <a:ext uri="{FF2B5EF4-FFF2-40B4-BE49-F238E27FC236}">
                <a16:creationId xmlns:a16="http://schemas.microsoft.com/office/drawing/2014/main" id="{E3CD0C3E-1838-7463-BF66-4DDA6F4D50F0}"/>
              </a:ext>
            </a:extLst>
          </p:cNvPr>
          <p:cNvSpPr/>
          <p:nvPr/>
        </p:nvSpPr>
        <p:spPr>
          <a:xfrm>
            <a:off x="1865431" y="5815625"/>
            <a:ext cx="391886" cy="19594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78878C-9E5D-7E2C-00EE-4EDBAA726535}"/>
              </a:ext>
            </a:extLst>
          </p:cNvPr>
          <p:cNvSpPr/>
          <p:nvPr/>
        </p:nvSpPr>
        <p:spPr>
          <a:xfrm>
            <a:off x="1865431" y="6214970"/>
            <a:ext cx="391886" cy="19594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C8C806A-0FD4-AD06-C822-E25E3C6202D2}"/>
              </a:ext>
            </a:extLst>
          </p:cNvPr>
          <p:cNvSpPr/>
          <p:nvPr/>
        </p:nvSpPr>
        <p:spPr>
          <a:xfrm>
            <a:off x="3027924" y="6443376"/>
            <a:ext cx="391886" cy="1565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EEE0C7-B839-D284-B091-713E88975425}"/>
              </a:ext>
            </a:extLst>
          </p:cNvPr>
          <p:cNvSpPr/>
          <p:nvPr/>
        </p:nvSpPr>
        <p:spPr>
          <a:xfrm>
            <a:off x="3027924" y="6214970"/>
            <a:ext cx="391886" cy="1565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5A852B-484B-89C4-C2A6-D530F6B14825}"/>
              </a:ext>
            </a:extLst>
          </p:cNvPr>
          <p:cNvSpPr/>
          <p:nvPr/>
        </p:nvSpPr>
        <p:spPr>
          <a:xfrm>
            <a:off x="5908075" y="5793513"/>
            <a:ext cx="391886" cy="19594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84A6B8-7186-495B-648E-EBD332964582}"/>
              </a:ext>
            </a:extLst>
          </p:cNvPr>
          <p:cNvSpPr/>
          <p:nvPr/>
        </p:nvSpPr>
        <p:spPr>
          <a:xfrm>
            <a:off x="5908075" y="6192858"/>
            <a:ext cx="391886" cy="19594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CA72C2E-4F0C-1314-F744-55B9284A0E95}"/>
              </a:ext>
            </a:extLst>
          </p:cNvPr>
          <p:cNvSpPr/>
          <p:nvPr/>
        </p:nvSpPr>
        <p:spPr>
          <a:xfrm>
            <a:off x="7107471" y="6443376"/>
            <a:ext cx="391886" cy="1565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569634-3D51-39C0-F1AC-200DFD0E2258}"/>
              </a:ext>
            </a:extLst>
          </p:cNvPr>
          <p:cNvSpPr/>
          <p:nvPr/>
        </p:nvSpPr>
        <p:spPr>
          <a:xfrm>
            <a:off x="7107471" y="6214970"/>
            <a:ext cx="391886" cy="1565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BA70B9-7CE4-8B68-3984-AF6487D0A037}"/>
              </a:ext>
            </a:extLst>
          </p:cNvPr>
          <p:cNvSpPr/>
          <p:nvPr/>
        </p:nvSpPr>
        <p:spPr>
          <a:xfrm>
            <a:off x="11044991" y="6471371"/>
            <a:ext cx="391886" cy="1565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76567E0-73B4-637D-128D-A4ADEA41D9A5}"/>
              </a:ext>
            </a:extLst>
          </p:cNvPr>
          <p:cNvSpPr/>
          <p:nvPr/>
        </p:nvSpPr>
        <p:spPr>
          <a:xfrm>
            <a:off x="11044991" y="6242965"/>
            <a:ext cx="391886" cy="1565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271F804-3FC3-0168-1CB4-B040B366F3DC}"/>
              </a:ext>
            </a:extLst>
          </p:cNvPr>
          <p:cNvSpPr/>
          <p:nvPr/>
        </p:nvSpPr>
        <p:spPr>
          <a:xfrm>
            <a:off x="9921131" y="5848088"/>
            <a:ext cx="391886" cy="19594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FDD8322-E14B-3ABA-122A-AF6AD217E892}"/>
              </a:ext>
            </a:extLst>
          </p:cNvPr>
          <p:cNvSpPr/>
          <p:nvPr/>
        </p:nvSpPr>
        <p:spPr>
          <a:xfrm>
            <a:off x="9921131" y="6247433"/>
            <a:ext cx="391886" cy="19594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74E57A8-89CA-1CC1-D48B-71FA435946A6}"/>
              </a:ext>
            </a:extLst>
          </p:cNvPr>
          <p:cNvSpPr txBox="1"/>
          <p:nvPr/>
        </p:nvSpPr>
        <p:spPr>
          <a:xfrm>
            <a:off x="4380454" y="6657887"/>
            <a:ext cx="8772192" cy="215444"/>
          </a:xfrm>
          <a:prstGeom prst="rect">
            <a:avLst/>
          </a:prstGeom>
          <a:noFill/>
        </p:spPr>
        <p:txBody>
          <a:bodyPr wrap="square">
            <a:spAutoFit/>
          </a:bodyPr>
          <a:lstStyle/>
          <a:p>
            <a:pPr algn="just"/>
            <a:r>
              <a:rPr lang="en-US" sz="800" i="1" dirty="0"/>
              <a:t>Practical Flow Cytometry in </a:t>
            </a:r>
            <a:r>
              <a:rPr lang="en-US" sz="800" i="1" dirty="0" err="1"/>
              <a:t>Haematology</a:t>
            </a:r>
            <a:r>
              <a:rPr lang="en-US" sz="800" i="1" dirty="0"/>
              <a:t> Diagnosis, First Edition. Mike Leach, Mark Drummond and Allyson Doig. © 2013 John Wiley &amp; Sons, Ltd. Published 2013 by John Wiley &amp; Sons, Ltd.</a:t>
            </a:r>
          </a:p>
        </p:txBody>
      </p:sp>
    </p:spTree>
    <p:extLst>
      <p:ext uri="{BB962C8B-B14F-4D97-AF65-F5344CB8AC3E}">
        <p14:creationId xmlns:p14="http://schemas.microsoft.com/office/powerpoint/2010/main" val="58337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laser beam coming out of a machine&#10;&#10;Description automatically generated">
            <a:extLst>
              <a:ext uri="{FF2B5EF4-FFF2-40B4-BE49-F238E27FC236}">
                <a16:creationId xmlns:a16="http://schemas.microsoft.com/office/drawing/2014/main" id="{378397BB-940F-77BA-4EBE-A75877562CAD}"/>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15803"/>
            <a:ext cx="12192000" cy="6858000"/>
          </a:xfrm>
          <a:prstGeom prst="rect">
            <a:avLst/>
          </a:prstGeom>
        </p:spPr>
      </p:pic>
      <p:sp>
        <p:nvSpPr>
          <p:cNvPr id="2" name="A look inside the box">
            <a:extLst>
              <a:ext uri="{FF2B5EF4-FFF2-40B4-BE49-F238E27FC236}">
                <a16:creationId xmlns:a16="http://schemas.microsoft.com/office/drawing/2014/main" id="{20F23E8B-4E3F-2378-D313-1DB1708FB7CA}"/>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BD122613-4800-D749-86F9-B54DD74C4EDD}"/>
              </a:ext>
            </a:extLst>
          </p:cNvPr>
          <p:cNvSpPr txBox="1"/>
          <p:nvPr/>
        </p:nvSpPr>
        <p:spPr>
          <a:xfrm>
            <a:off x="4476147" y="553777"/>
            <a:ext cx="2611549" cy="584775"/>
          </a:xfrm>
          <a:prstGeom prst="rect">
            <a:avLst/>
          </a:prstGeom>
          <a:noFill/>
        </p:spPr>
        <p:txBody>
          <a:bodyPr wrap="none" rtlCol="0">
            <a:spAutoFit/>
          </a:bodyPr>
          <a:lstStyle/>
          <a:p>
            <a:r>
              <a:rPr lang="en-US" sz="3200" i="1" dirty="0"/>
              <a:t>Optical system</a:t>
            </a:r>
          </a:p>
        </p:txBody>
      </p:sp>
      <p:sp>
        <p:nvSpPr>
          <p:cNvPr id="4" name="TextBox 3">
            <a:extLst>
              <a:ext uri="{FF2B5EF4-FFF2-40B4-BE49-F238E27FC236}">
                <a16:creationId xmlns:a16="http://schemas.microsoft.com/office/drawing/2014/main" id="{ED64B85E-CD20-1F52-1E57-A57804BA763E}"/>
              </a:ext>
            </a:extLst>
          </p:cNvPr>
          <p:cNvSpPr txBox="1"/>
          <p:nvPr/>
        </p:nvSpPr>
        <p:spPr>
          <a:xfrm>
            <a:off x="4589716" y="1321682"/>
            <a:ext cx="2206235" cy="461665"/>
          </a:xfrm>
          <a:custGeom>
            <a:avLst/>
            <a:gdLst>
              <a:gd name="connsiteX0" fmla="*/ 0 w 2206235"/>
              <a:gd name="connsiteY0" fmla="*/ 0 h 461665"/>
              <a:gd name="connsiteX1" fmla="*/ 507434 w 2206235"/>
              <a:gd name="connsiteY1" fmla="*/ 0 h 461665"/>
              <a:gd name="connsiteX2" fmla="*/ 1103118 w 2206235"/>
              <a:gd name="connsiteY2" fmla="*/ 0 h 461665"/>
              <a:gd name="connsiteX3" fmla="*/ 1698801 w 2206235"/>
              <a:gd name="connsiteY3" fmla="*/ 0 h 461665"/>
              <a:gd name="connsiteX4" fmla="*/ 2206235 w 2206235"/>
              <a:gd name="connsiteY4" fmla="*/ 0 h 461665"/>
              <a:gd name="connsiteX5" fmla="*/ 2206235 w 2206235"/>
              <a:gd name="connsiteY5" fmla="*/ 461665 h 461665"/>
              <a:gd name="connsiteX6" fmla="*/ 1610552 w 2206235"/>
              <a:gd name="connsiteY6" fmla="*/ 461665 h 461665"/>
              <a:gd name="connsiteX7" fmla="*/ 1036930 w 2206235"/>
              <a:gd name="connsiteY7" fmla="*/ 461665 h 461665"/>
              <a:gd name="connsiteX8" fmla="*/ 0 w 2206235"/>
              <a:gd name="connsiteY8" fmla="*/ 461665 h 461665"/>
              <a:gd name="connsiteX9" fmla="*/ 0 w 2206235"/>
              <a:gd name="connsiteY9"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6235" h="461665" fill="none" extrusionOk="0">
                <a:moveTo>
                  <a:pt x="0" y="0"/>
                </a:moveTo>
                <a:cubicBezTo>
                  <a:pt x="147929" y="21501"/>
                  <a:pt x="288701" y="16776"/>
                  <a:pt x="507434" y="0"/>
                </a:cubicBezTo>
                <a:cubicBezTo>
                  <a:pt x="726167" y="-16776"/>
                  <a:pt x="940811" y="-11850"/>
                  <a:pt x="1103118" y="0"/>
                </a:cubicBezTo>
                <a:cubicBezTo>
                  <a:pt x="1265425" y="11850"/>
                  <a:pt x="1402371" y="397"/>
                  <a:pt x="1698801" y="0"/>
                </a:cubicBezTo>
                <a:cubicBezTo>
                  <a:pt x="1995231" y="-397"/>
                  <a:pt x="2039224" y="4339"/>
                  <a:pt x="2206235" y="0"/>
                </a:cubicBezTo>
                <a:cubicBezTo>
                  <a:pt x="2196334" y="192075"/>
                  <a:pt x="2213171" y="294352"/>
                  <a:pt x="2206235" y="461665"/>
                </a:cubicBezTo>
                <a:cubicBezTo>
                  <a:pt x="1995545" y="453709"/>
                  <a:pt x="1871333" y="460463"/>
                  <a:pt x="1610552" y="461665"/>
                </a:cubicBezTo>
                <a:cubicBezTo>
                  <a:pt x="1349771" y="462867"/>
                  <a:pt x="1244228" y="466965"/>
                  <a:pt x="1036930" y="461665"/>
                </a:cubicBezTo>
                <a:cubicBezTo>
                  <a:pt x="829632" y="456365"/>
                  <a:pt x="287777" y="442727"/>
                  <a:pt x="0" y="461665"/>
                </a:cubicBezTo>
                <a:cubicBezTo>
                  <a:pt x="9898" y="340785"/>
                  <a:pt x="12455" y="184706"/>
                  <a:pt x="0" y="0"/>
                </a:cubicBezTo>
                <a:close/>
              </a:path>
              <a:path w="2206235" h="461665" stroke="0" extrusionOk="0">
                <a:moveTo>
                  <a:pt x="0" y="0"/>
                </a:moveTo>
                <a:cubicBezTo>
                  <a:pt x="103206" y="-12624"/>
                  <a:pt x="282669" y="-24393"/>
                  <a:pt x="507434" y="0"/>
                </a:cubicBezTo>
                <a:cubicBezTo>
                  <a:pt x="732199" y="24393"/>
                  <a:pt x="823728" y="-24254"/>
                  <a:pt x="1014868" y="0"/>
                </a:cubicBezTo>
                <a:cubicBezTo>
                  <a:pt x="1206008" y="24254"/>
                  <a:pt x="1375655" y="-12890"/>
                  <a:pt x="1566427" y="0"/>
                </a:cubicBezTo>
                <a:cubicBezTo>
                  <a:pt x="1757199" y="12890"/>
                  <a:pt x="1924927" y="2374"/>
                  <a:pt x="2206235" y="0"/>
                </a:cubicBezTo>
                <a:cubicBezTo>
                  <a:pt x="2209092" y="228437"/>
                  <a:pt x="2225560" y="363293"/>
                  <a:pt x="2206235" y="461665"/>
                </a:cubicBezTo>
                <a:cubicBezTo>
                  <a:pt x="1962034" y="432732"/>
                  <a:pt x="1771972" y="485803"/>
                  <a:pt x="1610552" y="461665"/>
                </a:cubicBezTo>
                <a:cubicBezTo>
                  <a:pt x="1449132" y="437527"/>
                  <a:pt x="1200484" y="447338"/>
                  <a:pt x="1081055" y="461665"/>
                </a:cubicBezTo>
                <a:cubicBezTo>
                  <a:pt x="961626" y="475992"/>
                  <a:pt x="825846" y="476460"/>
                  <a:pt x="573621" y="461665"/>
                </a:cubicBezTo>
                <a:cubicBezTo>
                  <a:pt x="321396" y="446870"/>
                  <a:pt x="256358" y="485197"/>
                  <a:pt x="0" y="461665"/>
                </a:cubicBezTo>
                <a:cubicBezTo>
                  <a:pt x="788" y="340126"/>
                  <a:pt x="-2818" y="168720"/>
                  <a:pt x="0" y="0"/>
                </a:cubicBezTo>
                <a:close/>
              </a:path>
            </a:pathLst>
          </a:custGeom>
          <a:solidFill>
            <a:schemeClr val="bg1"/>
          </a:solidFill>
          <a:ln>
            <a:solidFill>
              <a:schemeClr val="tx1"/>
            </a:solidFill>
            <a:extLst>
              <a:ext uri="{C807C97D-BFC1-408E-A445-0C87EB9F89A2}">
                <ask:lineSketchStyleProps xmlns:ask="http://schemas.microsoft.com/office/drawing/2018/sketchyshapes" sd="2154465978">
                  <a:prstGeom prst="rect">
                    <a:avLst/>
                  </a:prstGeom>
                  <ask:type>
                    <ask:lineSketchFreehand/>
                  </ask:type>
                </ask:lineSketchStyleProps>
              </a:ext>
            </a:extLst>
          </a:ln>
        </p:spPr>
        <p:txBody>
          <a:bodyPr wrap="square">
            <a:spAutoFit/>
          </a:bodyPr>
          <a:lstStyle/>
          <a:p>
            <a:pPr algn="just"/>
            <a:r>
              <a:rPr lang="en-US" sz="2400" i="1" dirty="0"/>
              <a:t>Spectral overlap</a:t>
            </a:r>
            <a:endParaRPr lang="en-US" sz="2400" dirty="0"/>
          </a:p>
        </p:txBody>
      </p:sp>
      <p:grpSp>
        <p:nvGrpSpPr>
          <p:cNvPr id="32" name="Group 31">
            <a:extLst>
              <a:ext uri="{FF2B5EF4-FFF2-40B4-BE49-F238E27FC236}">
                <a16:creationId xmlns:a16="http://schemas.microsoft.com/office/drawing/2014/main" id="{FF43A878-7C63-5E51-6B4E-8122B8272586}"/>
              </a:ext>
            </a:extLst>
          </p:cNvPr>
          <p:cNvGrpSpPr/>
          <p:nvPr/>
        </p:nvGrpSpPr>
        <p:grpSpPr>
          <a:xfrm>
            <a:off x="308516" y="2225251"/>
            <a:ext cx="3278414" cy="2910010"/>
            <a:chOff x="4743605" y="2502991"/>
            <a:chExt cx="5746893" cy="3463305"/>
          </a:xfrm>
        </p:grpSpPr>
        <p:sp>
          <p:nvSpPr>
            <p:cNvPr id="12" name="Rectangle 14">
              <a:extLst>
                <a:ext uri="{FF2B5EF4-FFF2-40B4-BE49-F238E27FC236}">
                  <a16:creationId xmlns:a16="http://schemas.microsoft.com/office/drawing/2014/main" id="{BE00D83E-59E2-E048-BF4F-C6B648E01C3D}"/>
                </a:ext>
              </a:extLst>
            </p:cNvPr>
            <p:cNvSpPr>
              <a:spLocks noChangeArrowheads="1"/>
            </p:cNvSpPr>
            <p:nvPr/>
          </p:nvSpPr>
          <p:spPr bwMode="auto">
            <a:xfrm rot="16200000">
              <a:off x="4595052" y="3875204"/>
              <a:ext cx="796087" cy="49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latin typeface="+mn-lt"/>
                </a:rPr>
                <a:t>Count</a:t>
              </a:r>
            </a:p>
          </p:txBody>
        </p:sp>
        <p:sp>
          <p:nvSpPr>
            <p:cNvPr id="13" name="Rectangle 15">
              <a:extLst>
                <a:ext uri="{FF2B5EF4-FFF2-40B4-BE49-F238E27FC236}">
                  <a16:creationId xmlns:a16="http://schemas.microsoft.com/office/drawing/2014/main" id="{F72C5FD6-18D5-17FA-EA5A-679104758B7B}"/>
                </a:ext>
              </a:extLst>
            </p:cNvPr>
            <p:cNvSpPr>
              <a:spLocks noChangeArrowheads="1"/>
            </p:cNvSpPr>
            <p:nvPr/>
          </p:nvSpPr>
          <p:spPr bwMode="auto">
            <a:xfrm>
              <a:off x="5922486" y="5566424"/>
              <a:ext cx="4106960" cy="39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latin typeface="+mn-lt"/>
                </a:rPr>
                <a:t>Fluorescent intensity (log)</a:t>
              </a:r>
            </a:p>
          </p:txBody>
        </p:sp>
        <p:cxnSp>
          <p:nvCxnSpPr>
            <p:cNvPr id="14" name="Straight Connector 13">
              <a:extLst>
                <a:ext uri="{FF2B5EF4-FFF2-40B4-BE49-F238E27FC236}">
                  <a16:creationId xmlns:a16="http://schemas.microsoft.com/office/drawing/2014/main" id="{356B8B95-3182-0C7E-5F4A-081543DC7800}"/>
                </a:ext>
              </a:extLst>
            </p:cNvPr>
            <p:cNvCxnSpPr/>
            <p:nvPr/>
          </p:nvCxnSpPr>
          <p:spPr>
            <a:xfrm>
              <a:off x="5461439" y="2502991"/>
              <a:ext cx="0" cy="299499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1228B8-986B-BCA3-C38F-51388969409A}"/>
                </a:ext>
              </a:extLst>
            </p:cNvPr>
            <p:cNvCxnSpPr>
              <a:cxnSpLocks/>
            </p:cNvCxnSpPr>
            <p:nvPr/>
          </p:nvCxnSpPr>
          <p:spPr>
            <a:xfrm flipV="1">
              <a:off x="5461439" y="5469332"/>
              <a:ext cx="5029059" cy="2750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0" name="Freeform: Shape 29">
            <a:extLst>
              <a:ext uri="{FF2B5EF4-FFF2-40B4-BE49-F238E27FC236}">
                <a16:creationId xmlns:a16="http://schemas.microsoft.com/office/drawing/2014/main" id="{50A608E3-2969-DFF5-4A9C-D8F29A890545}"/>
              </a:ext>
            </a:extLst>
          </p:cNvPr>
          <p:cNvSpPr/>
          <p:nvPr/>
        </p:nvSpPr>
        <p:spPr>
          <a:xfrm>
            <a:off x="798490" y="3863247"/>
            <a:ext cx="1004552" cy="863299"/>
          </a:xfrm>
          <a:custGeom>
            <a:avLst/>
            <a:gdLst>
              <a:gd name="connsiteX0" fmla="*/ 0 w 1004552"/>
              <a:gd name="connsiteY0" fmla="*/ 850421 h 863299"/>
              <a:gd name="connsiteX1" fmla="*/ 218941 w 1004552"/>
              <a:gd name="connsiteY1" fmla="*/ 798905 h 863299"/>
              <a:gd name="connsiteX2" fmla="*/ 373487 w 1004552"/>
              <a:gd name="connsiteY2" fmla="*/ 515570 h 863299"/>
              <a:gd name="connsiteX3" fmla="*/ 515155 w 1004552"/>
              <a:gd name="connsiteY3" fmla="*/ 415 h 863299"/>
              <a:gd name="connsiteX4" fmla="*/ 656823 w 1004552"/>
              <a:gd name="connsiteY4" fmla="*/ 605722 h 863299"/>
              <a:gd name="connsiteX5" fmla="*/ 759854 w 1004552"/>
              <a:gd name="connsiteY5" fmla="*/ 786026 h 863299"/>
              <a:gd name="connsiteX6" fmla="*/ 1004552 w 1004552"/>
              <a:gd name="connsiteY6" fmla="*/ 863299 h 86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552" h="863299">
                <a:moveTo>
                  <a:pt x="0" y="850421"/>
                </a:moveTo>
                <a:cubicBezTo>
                  <a:pt x="78346" y="852567"/>
                  <a:pt x="156693" y="854714"/>
                  <a:pt x="218941" y="798905"/>
                </a:cubicBezTo>
                <a:cubicBezTo>
                  <a:pt x="281189" y="743096"/>
                  <a:pt x="324118" y="648652"/>
                  <a:pt x="373487" y="515570"/>
                </a:cubicBezTo>
                <a:cubicBezTo>
                  <a:pt x="422856" y="382488"/>
                  <a:pt x="467932" y="-14610"/>
                  <a:pt x="515155" y="415"/>
                </a:cubicBezTo>
                <a:cubicBezTo>
                  <a:pt x="562378" y="15440"/>
                  <a:pt x="616040" y="474787"/>
                  <a:pt x="656823" y="605722"/>
                </a:cubicBezTo>
                <a:cubicBezTo>
                  <a:pt x="697606" y="736657"/>
                  <a:pt x="701899" y="743097"/>
                  <a:pt x="759854" y="786026"/>
                </a:cubicBezTo>
                <a:cubicBezTo>
                  <a:pt x="817809" y="828955"/>
                  <a:pt x="911180" y="846127"/>
                  <a:pt x="1004552" y="863299"/>
                </a:cubicBezTo>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21FCB1B-55EC-D330-5FC8-FB562594E78E}"/>
              </a:ext>
            </a:extLst>
          </p:cNvPr>
          <p:cNvSpPr/>
          <p:nvPr/>
        </p:nvSpPr>
        <p:spPr>
          <a:xfrm>
            <a:off x="2376318" y="2474925"/>
            <a:ext cx="733166" cy="2253923"/>
          </a:xfrm>
          <a:custGeom>
            <a:avLst/>
            <a:gdLst>
              <a:gd name="connsiteX0" fmla="*/ 0 w 2073498"/>
              <a:gd name="connsiteY0" fmla="*/ 2228045 h 2243346"/>
              <a:gd name="connsiteX1" fmla="*/ 244698 w 2073498"/>
              <a:gd name="connsiteY1" fmla="*/ 2215166 h 2243346"/>
              <a:gd name="connsiteX2" fmla="*/ 412124 w 2073498"/>
              <a:gd name="connsiteY2" fmla="*/ 1970467 h 2243346"/>
              <a:gd name="connsiteX3" fmla="*/ 605307 w 2073498"/>
              <a:gd name="connsiteY3" fmla="*/ 1313645 h 2243346"/>
              <a:gd name="connsiteX4" fmla="*/ 669701 w 2073498"/>
              <a:gd name="connsiteY4" fmla="*/ 0 h 2243346"/>
              <a:gd name="connsiteX5" fmla="*/ 888642 w 2073498"/>
              <a:gd name="connsiteY5" fmla="*/ 1313645 h 2243346"/>
              <a:gd name="connsiteX6" fmla="*/ 1004552 w 2073498"/>
              <a:gd name="connsiteY6" fmla="*/ 1764405 h 2243346"/>
              <a:gd name="connsiteX7" fmla="*/ 1249251 w 2073498"/>
              <a:gd name="connsiteY7" fmla="*/ 2009104 h 2243346"/>
              <a:gd name="connsiteX8" fmla="*/ 1532586 w 2073498"/>
              <a:gd name="connsiteY8" fmla="*/ 2125014 h 2243346"/>
              <a:gd name="connsiteX9" fmla="*/ 2073498 w 2073498"/>
              <a:gd name="connsiteY9" fmla="*/ 2215166 h 224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3498" h="2243346">
                <a:moveTo>
                  <a:pt x="0" y="2228045"/>
                </a:moveTo>
                <a:cubicBezTo>
                  <a:pt x="88005" y="2243070"/>
                  <a:pt x="176011" y="2258096"/>
                  <a:pt x="244698" y="2215166"/>
                </a:cubicBezTo>
                <a:cubicBezTo>
                  <a:pt x="313385" y="2172236"/>
                  <a:pt x="352023" y="2120720"/>
                  <a:pt x="412124" y="1970467"/>
                </a:cubicBezTo>
                <a:cubicBezTo>
                  <a:pt x="472225" y="1820214"/>
                  <a:pt x="562378" y="1642056"/>
                  <a:pt x="605307" y="1313645"/>
                </a:cubicBezTo>
                <a:cubicBezTo>
                  <a:pt x="648236" y="985234"/>
                  <a:pt x="622479" y="0"/>
                  <a:pt x="669701" y="0"/>
                </a:cubicBezTo>
                <a:cubicBezTo>
                  <a:pt x="716923" y="0"/>
                  <a:pt x="832834" y="1019577"/>
                  <a:pt x="888642" y="1313645"/>
                </a:cubicBezTo>
                <a:cubicBezTo>
                  <a:pt x="944451" y="1607712"/>
                  <a:pt x="944451" y="1648495"/>
                  <a:pt x="1004552" y="1764405"/>
                </a:cubicBezTo>
                <a:cubicBezTo>
                  <a:pt x="1064653" y="1880315"/>
                  <a:pt x="1161245" y="1949002"/>
                  <a:pt x="1249251" y="2009104"/>
                </a:cubicBezTo>
                <a:cubicBezTo>
                  <a:pt x="1337257" y="2069205"/>
                  <a:pt x="1395212" y="2090670"/>
                  <a:pt x="1532586" y="2125014"/>
                </a:cubicBezTo>
                <a:cubicBezTo>
                  <a:pt x="1669961" y="2159358"/>
                  <a:pt x="1871729" y="2187262"/>
                  <a:pt x="2073498" y="2215166"/>
                </a:cubicBezTo>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C52019C4-56FA-1731-CF15-A91699B7C986}"/>
              </a:ext>
            </a:extLst>
          </p:cNvPr>
          <p:cNvGrpSpPr/>
          <p:nvPr/>
        </p:nvGrpSpPr>
        <p:grpSpPr>
          <a:xfrm>
            <a:off x="3809282" y="2225251"/>
            <a:ext cx="3278414" cy="2516519"/>
            <a:chOff x="4743605" y="2502991"/>
            <a:chExt cx="5746893" cy="2994998"/>
          </a:xfrm>
        </p:grpSpPr>
        <p:sp>
          <p:nvSpPr>
            <p:cNvPr id="37" name="Rectangle 14">
              <a:extLst>
                <a:ext uri="{FF2B5EF4-FFF2-40B4-BE49-F238E27FC236}">
                  <a16:creationId xmlns:a16="http://schemas.microsoft.com/office/drawing/2014/main" id="{AEAA4893-AA60-49AB-7A38-CD3A72631844}"/>
                </a:ext>
              </a:extLst>
            </p:cNvPr>
            <p:cNvSpPr>
              <a:spLocks noChangeArrowheads="1"/>
            </p:cNvSpPr>
            <p:nvPr/>
          </p:nvSpPr>
          <p:spPr bwMode="auto">
            <a:xfrm rot="16200000">
              <a:off x="4595052" y="3875204"/>
              <a:ext cx="796087" cy="49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latin typeface="+mn-lt"/>
                </a:rPr>
                <a:t>Count</a:t>
              </a:r>
            </a:p>
          </p:txBody>
        </p:sp>
        <p:cxnSp>
          <p:nvCxnSpPr>
            <p:cNvPr id="39" name="Straight Connector 38">
              <a:extLst>
                <a:ext uri="{FF2B5EF4-FFF2-40B4-BE49-F238E27FC236}">
                  <a16:creationId xmlns:a16="http://schemas.microsoft.com/office/drawing/2014/main" id="{FB6344D4-0A82-9725-4C22-9B571270E505}"/>
                </a:ext>
              </a:extLst>
            </p:cNvPr>
            <p:cNvCxnSpPr/>
            <p:nvPr/>
          </p:nvCxnSpPr>
          <p:spPr>
            <a:xfrm>
              <a:off x="5461439" y="2502991"/>
              <a:ext cx="0" cy="299499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A568F32-7BB7-20C3-D0C2-C5736237DD11}"/>
                </a:ext>
              </a:extLst>
            </p:cNvPr>
            <p:cNvCxnSpPr>
              <a:cxnSpLocks/>
            </p:cNvCxnSpPr>
            <p:nvPr/>
          </p:nvCxnSpPr>
          <p:spPr>
            <a:xfrm flipV="1">
              <a:off x="5461439" y="5469332"/>
              <a:ext cx="5029059" cy="2750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AB3C1ADD-4B4D-9FC8-E246-007849B4AE66}"/>
              </a:ext>
            </a:extLst>
          </p:cNvPr>
          <p:cNvGrpSpPr/>
          <p:nvPr/>
        </p:nvGrpSpPr>
        <p:grpSpPr>
          <a:xfrm>
            <a:off x="7690007" y="2150768"/>
            <a:ext cx="3278414" cy="2516519"/>
            <a:chOff x="4743605" y="2502991"/>
            <a:chExt cx="5746893" cy="2994998"/>
          </a:xfrm>
        </p:grpSpPr>
        <p:sp>
          <p:nvSpPr>
            <p:cNvPr id="42" name="Rectangle 14">
              <a:extLst>
                <a:ext uri="{FF2B5EF4-FFF2-40B4-BE49-F238E27FC236}">
                  <a16:creationId xmlns:a16="http://schemas.microsoft.com/office/drawing/2014/main" id="{A0B1B937-F876-84F0-2DA7-392D39AE34AE}"/>
                </a:ext>
              </a:extLst>
            </p:cNvPr>
            <p:cNvSpPr>
              <a:spLocks noChangeArrowheads="1"/>
            </p:cNvSpPr>
            <p:nvPr/>
          </p:nvSpPr>
          <p:spPr bwMode="auto">
            <a:xfrm rot="16200000">
              <a:off x="4595052" y="3875204"/>
              <a:ext cx="796087" cy="49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latin typeface="+mn-lt"/>
                </a:rPr>
                <a:t>Count</a:t>
              </a:r>
            </a:p>
          </p:txBody>
        </p:sp>
        <p:cxnSp>
          <p:nvCxnSpPr>
            <p:cNvPr id="44" name="Straight Connector 43">
              <a:extLst>
                <a:ext uri="{FF2B5EF4-FFF2-40B4-BE49-F238E27FC236}">
                  <a16:creationId xmlns:a16="http://schemas.microsoft.com/office/drawing/2014/main" id="{E2136E7F-631A-FAA1-5011-13108879F27C}"/>
                </a:ext>
              </a:extLst>
            </p:cNvPr>
            <p:cNvCxnSpPr/>
            <p:nvPr/>
          </p:nvCxnSpPr>
          <p:spPr>
            <a:xfrm>
              <a:off x="5461439" y="2502991"/>
              <a:ext cx="0" cy="299499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FA6B620-FEA6-C36F-10A7-771F2A75BB19}"/>
                </a:ext>
              </a:extLst>
            </p:cNvPr>
            <p:cNvCxnSpPr>
              <a:cxnSpLocks/>
            </p:cNvCxnSpPr>
            <p:nvPr/>
          </p:nvCxnSpPr>
          <p:spPr>
            <a:xfrm flipV="1">
              <a:off x="5461439" y="5469332"/>
              <a:ext cx="5029059" cy="2750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9" name="Freeform: Shape 48">
            <a:extLst>
              <a:ext uri="{FF2B5EF4-FFF2-40B4-BE49-F238E27FC236}">
                <a16:creationId xmlns:a16="http://schemas.microsoft.com/office/drawing/2014/main" id="{16747E95-C530-980E-A8DD-42D5FBC935AB}"/>
              </a:ext>
            </a:extLst>
          </p:cNvPr>
          <p:cNvSpPr/>
          <p:nvPr/>
        </p:nvSpPr>
        <p:spPr>
          <a:xfrm>
            <a:off x="4241520" y="2481512"/>
            <a:ext cx="2634408" cy="2259285"/>
          </a:xfrm>
          <a:custGeom>
            <a:avLst/>
            <a:gdLst>
              <a:gd name="connsiteX0" fmla="*/ 0 w 2678806"/>
              <a:gd name="connsiteY0" fmla="*/ 2357592 h 2376152"/>
              <a:gd name="connsiteX1" fmla="*/ 180305 w 2678806"/>
              <a:gd name="connsiteY1" fmla="*/ 2331835 h 2376152"/>
              <a:gd name="connsiteX2" fmla="*/ 373488 w 2678806"/>
              <a:gd name="connsiteY2" fmla="*/ 1971226 h 2376152"/>
              <a:gd name="connsiteX3" fmla="*/ 579550 w 2678806"/>
              <a:gd name="connsiteY3" fmla="*/ 837885 h 2376152"/>
              <a:gd name="connsiteX4" fmla="*/ 669702 w 2678806"/>
              <a:gd name="connsiteY4" fmla="*/ 759 h 2376152"/>
              <a:gd name="connsiteX5" fmla="*/ 850006 w 2678806"/>
              <a:gd name="connsiteY5" fmla="*/ 979553 h 2376152"/>
              <a:gd name="connsiteX6" fmla="*/ 978795 w 2678806"/>
              <a:gd name="connsiteY6" fmla="*/ 1481829 h 2376152"/>
              <a:gd name="connsiteX7" fmla="*/ 1056068 w 2678806"/>
              <a:gd name="connsiteY7" fmla="*/ 1597739 h 2376152"/>
              <a:gd name="connsiteX8" fmla="*/ 1146220 w 2678806"/>
              <a:gd name="connsiteY8" fmla="*/ 1610618 h 2376152"/>
              <a:gd name="connsiteX9" fmla="*/ 1429555 w 2678806"/>
              <a:gd name="connsiteY9" fmla="*/ 1610618 h 2376152"/>
              <a:gd name="connsiteX10" fmla="*/ 1622738 w 2678806"/>
              <a:gd name="connsiteY10" fmla="*/ 1340161 h 2376152"/>
              <a:gd name="connsiteX11" fmla="*/ 1815922 w 2678806"/>
              <a:gd name="connsiteY11" fmla="*/ 876522 h 2376152"/>
              <a:gd name="connsiteX12" fmla="*/ 2137893 w 2678806"/>
              <a:gd name="connsiteY12" fmla="*/ 1636375 h 2376152"/>
              <a:gd name="connsiteX13" fmla="*/ 2228045 w 2678806"/>
              <a:gd name="connsiteY13" fmla="*/ 1881074 h 2376152"/>
              <a:gd name="connsiteX14" fmla="*/ 2408350 w 2678806"/>
              <a:gd name="connsiteY14" fmla="*/ 2061378 h 2376152"/>
              <a:gd name="connsiteX15" fmla="*/ 2562896 w 2678806"/>
              <a:gd name="connsiteY15" fmla="*/ 2254561 h 2376152"/>
              <a:gd name="connsiteX16" fmla="*/ 2678806 w 2678806"/>
              <a:gd name="connsiteY16" fmla="*/ 2331835 h 237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78806" h="2376152">
                <a:moveTo>
                  <a:pt x="0" y="2357592"/>
                </a:moveTo>
                <a:cubicBezTo>
                  <a:pt x="59028" y="2376910"/>
                  <a:pt x="118057" y="2396229"/>
                  <a:pt x="180305" y="2331835"/>
                </a:cubicBezTo>
                <a:cubicBezTo>
                  <a:pt x="242553" y="2267441"/>
                  <a:pt x="306947" y="2220218"/>
                  <a:pt x="373488" y="1971226"/>
                </a:cubicBezTo>
                <a:cubicBezTo>
                  <a:pt x="440029" y="1722234"/>
                  <a:pt x="530181" y="1166296"/>
                  <a:pt x="579550" y="837885"/>
                </a:cubicBezTo>
                <a:cubicBezTo>
                  <a:pt x="628919" y="509474"/>
                  <a:pt x="624626" y="-22852"/>
                  <a:pt x="669702" y="759"/>
                </a:cubicBezTo>
                <a:cubicBezTo>
                  <a:pt x="714778" y="24370"/>
                  <a:pt x="798491" y="732708"/>
                  <a:pt x="850006" y="979553"/>
                </a:cubicBezTo>
                <a:cubicBezTo>
                  <a:pt x="901522" y="1226398"/>
                  <a:pt x="944451" y="1378798"/>
                  <a:pt x="978795" y="1481829"/>
                </a:cubicBezTo>
                <a:cubicBezTo>
                  <a:pt x="1013139" y="1584860"/>
                  <a:pt x="1028164" y="1576274"/>
                  <a:pt x="1056068" y="1597739"/>
                </a:cubicBezTo>
                <a:cubicBezTo>
                  <a:pt x="1083972" y="1619204"/>
                  <a:pt x="1083972" y="1608472"/>
                  <a:pt x="1146220" y="1610618"/>
                </a:cubicBezTo>
                <a:cubicBezTo>
                  <a:pt x="1208468" y="1612764"/>
                  <a:pt x="1350135" y="1655694"/>
                  <a:pt x="1429555" y="1610618"/>
                </a:cubicBezTo>
                <a:cubicBezTo>
                  <a:pt x="1508975" y="1565542"/>
                  <a:pt x="1558344" y="1462510"/>
                  <a:pt x="1622738" y="1340161"/>
                </a:cubicBezTo>
                <a:cubicBezTo>
                  <a:pt x="1687132" y="1217812"/>
                  <a:pt x="1730063" y="827153"/>
                  <a:pt x="1815922" y="876522"/>
                </a:cubicBezTo>
                <a:cubicBezTo>
                  <a:pt x="1901781" y="925891"/>
                  <a:pt x="2069206" y="1468950"/>
                  <a:pt x="2137893" y="1636375"/>
                </a:cubicBezTo>
                <a:cubicBezTo>
                  <a:pt x="2206580" y="1803800"/>
                  <a:pt x="2182969" y="1810240"/>
                  <a:pt x="2228045" y="1881074"/>
                </a:cubicBezTo>
                <a:cubicBezTo>
                  <a:pt x="2273121" y="1951908"/>
                  <a:pt x="2352542" y="1999130"/>
                  <a:pt x="2408350" y="2061378"/>
                </a:cubicBezTo>
                <a:cubicBezTo>
                  <a:pt x="2464159" y="2123626"/>
                  <a:pt x="2517820" y="2209485"/>
                  <a:pt x="2562896" y="2254561"/>
                </a:cubicBezTo>
                <a:cubicBezTo>
                  <a:pt x="2607972" y="2299637"/>
                  <a:pt x="2643389" y="2315736"/>
                  <a:pt x="2678806" y="2331835"/>
                </a:cubicBezTo>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392B0FF-2589-49F5-220F-518F9551E19B}"/>
              </a:ext>
            </a:extLst>
          </p:cNvPr>
          <p:cNvSpPr/>
          <p:nvPr/>
        </p:nvSpPr>
        <p:spPr>
          <a:xfrm>
            <a:off x="8101220" y="2621324"/>
            <a:ext cx="1801330" cy="2044991"/>
          </a:xfrm>
          <a:custGeom>
            <a:avLst/>
            <a:gdLst>
              <a:gd name="connsiteX0" fmla="*/ 0 w 2228045"/>
              <a:gd name="connsiteY0" fmla="*/ 2527765 h 2529427"/>
              <a:gd name="connsiteX1" fmla="*/ 283335 w 2228045"/>
              <a:gd name="connsiteY1" fmla="*/ 2489128 h 2529427"/>
              <a:gd name="connsiteX2" fmla="*/ 412124 w 2228045"/>
              <a:gd name="connsiteY2" fmla="*/ 2257309 h 2529427"/>
              <a:gd name="connsiteX3" fmla="*/ 463639 w 2228045"/>
              <a:gd name="connsiteY3" fmla="*/ 2128520 h 2529427"/>
              <a:gd name="connsiteX4" fmla="*/ 540913 w 2228045"/>
              <a:gd name="connsiteY4" fmla="*/ 1600486 h 2529427"/>
              <a:gd name="connsiteX5" fmla="*/ 605307 w 2228045"/>
              <a:gd name="connsiteY5" fmla="*/ 892148 h 2529427"/>
              <a:gd name="connsiteX6" fmla="*/ 618186 w 2228045"/>
              <a:gd name="connsiteY6" fmla="*/ 235326 h 2529427"/>
              <a:gd name="connsiteX7" fmla="*/ 746975 w 2228045"/>
              <a:gd name="connsiteY7" fmla="*/ 67900 h 2529427"/>
              <a:gd name="connsiteX8" fmla="*/ 914400 w 2228045"/>
              <a:gd name="connsiteY8" fmla="*/ 1291393 h 2529427"/>
              <a:gd name="connsiteX9" fmla="*/ 1017431 w 2228045"/>
              <a:gd name="connsiteY9" fmla="*/ 1858064 h 2529427"/>
              <a:gd name="connsiteX10" fmla="*/ 1184856 w 2228045"/>
              <a:gd name="connsiteY10" fmla="*/ 1909579 h 2529427"/>
              <a:gd name="connsiteX11" fmla="*/ 1365160 w 2228045"/>
              <a:gd name="connsiteY11" fmla="*/ 1433061 h 2529427"/>
              <a:gd name="connsiteX12" fmla="*/ 1416676 w 2228045"/>
              <a:gd name="connsiteY12" fmla="*/ 1317151 h 2529427"/>
              <a:gd name="connsiteX13" fmla="*/ 1622738 w 2228045"/>
              <a:gd name="connsiteY13" fmla="*/ 1780790 h 2529427"/>
              <a:gd name="connsiteX14" fmla="*/ 1764406 w 2228045"/>
              <a:gd name="connsiteY14" fmla="*/ 2180036 h 2529427"/>
              <a:gd name="connsiteX15" fmla="*/ 1906073 w 2228045"/>
              <a:gd name="connsiteY15" fmla="*/ 2386098 h 2529427"/>
              <a:gd name="connsiteX16" fmla="*/ 2086377 w 2228045"/>
              <a:gd name="connsiteY16" fmla="*/ 2502007 h 2529427"/>
              <a:gd name="connsiteX17" fmla="*/ 2228045 w 2228045"/>
              <a:gd name="connsiteY17" fmla="*/ 2514886 h 252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8045" h="2529427">
                <a:moveTo>
                  <a:pt x="0" y="2527765"/>
                </a:moveTo>
                <a:cubicBezTo>
                  <a:pt x="107324" y="2530984"/>
                  <a:pt x="214648" y="2534204"/>
                  <a:pt x="283335" y="2489128"/>
                </a:cubicBezTo>
                <a:cubicBezTo>
                  <a:pt x="352022" y="2444052"/>
                  <a:pt x="382073" y="2317410"/>
                  <a:pt x="412124" y="2257309"/>
                </a:cubicBezTo>
                <a:cubicBezTo>
                  <a:pt x="442175" y="2197208"/>
                  <a:pt x="442174" y="2237991"/>
                  <a:pt x="463639" y="2128520"/>
                </a:cubicBezTo>
                <a:cubicBezTo>
                  <a:pt x="485104" y="2019049"/>
                  <a:pt x="517302" y="1806548"/>
                  <a:pt x="540913" y="1600486"/>
                </a:cubicBezTo>
                <a:cubicBezTo>
                  <a:pt x="564524" y="1394424"/>
                  <a:pt x="592428" y="1119675"/>
                  <a:pt x="605307" y="892148"/>
                </a:cubicBezTo>
                <a:cubicBezTo>
                  <a:pt x="618186" y="664621"/>
                  <a:pt x="594575" y="372701"/>
                  <a:pt x="618186" y="235326"/>
                </a:cubicBezTo>
                <a:cubicBezTo>
                  <a:pt x="641797" y="97951"/>
                  <a:pt x="697606" y="-108111"/>
                  <a:pt x="746975" y="67900"/>
                </a:cubicBezTo>
                <a:cubicBezTo>
                  <a:pt x="796344" y="243911"/>
                  <a:pt x="869324" y="993032"/>
                  <a:pt x="914400" y="1291393"/>
                </a:cubicBezTo>
                <a:cubicBezTo>
                  <a:pt x="959476" y="1589754"/>
                  <a:pt x="972355" y="1755033"/>
                  <a:pt x="1017431" y="1858064"/>
                </a:cubicBezTo>
                <a:cubicBezTo>
                  <a:pt x="1062507" y="1961095"/>
                  <a:pt x="1126901" y="1980413"/>
                  <a:pt x="1184856" y="1909579"/>
                </a:cubicBezTo>
                <a:cubicBezTo>
                  <a:pt x="1242811" y="1838745"/>
                  <a:pt x="1326523" y="1531799"/>
                  <a:pt x="1365160" y="1433061"/>
                </a:cubicBezTo>
                <a:cubicBezTo>
                  <a:pt x="1403797" y="1334323"/>
                  <a:pt x="1373746" y="1259196"/>
                  <a:pt x="1416676" y="1317151"/>
                </a:cubicBezTo>
                <a:cubicBezTo>
                  <a:pt x="1459606" y="1375106"/>
                  <a:pt x="1564783" y="1636976"/>
                  <a:pt x="1622738" y="1780790"/>
                </a:cubicBezTo>
                <a:cubicBezTo>
                  <a:pt x="1680693" y="1924604"/>
                  <a:pt x="1717184" y="2079151"/>
                  <a:pt x="1764406" y="2180036"/>
                </a:cubicBezTo>
                <a:cubicBezTo>
                  <a:pt x="1811628" y="2280921"/>
                  <a:pt x="1852411" y="2332436"/>
                  <a:pt x="1906073" y="2386098"/>
                </a:cubicBezTo>
                <a:cubicBezTo>
                  <a:pt x="1959735" y="2439760"/>
                  <a:pt x="2032715" y="2480542"/>
                  <a:pt x="2086377" y="2502007"/>
                </a:cubicBezTo>
                <a:cubicBezTo>
                  <a:pt x="2140039" y="2523472"/>
                  <a:pt x="2184042" y="2519179"/>
                  <a:pt x="2228045" y="2514886"/>
                </a:cubicBezTo>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A9B0441-A5F2-68BD-027C-669EB3BAAD0F}"/>
              </a:ext>
            </a:extLst>
          </p:cNvPr>
          <p:cNvSpPr txBox="1"/>
          <p:nvPr/>
        </p:nvSpPr>
        <p:spPr>
          <a:xfrm>
            <a:off x="1564532" y="5329505"/>
            <a:ext cx="1175881" cy="369332"/>
          </a:xfrm>
          <a:prstGeom prst="rect">
            <a:avLst/>
          </a:prstGeom>
          <a:noFill/>
        </p:spPr>
        <p:txBody>
          <a:bodyPr wrap="square">
            <a:spAutoFit/>
          </a:bodyPr>
          <a:lstStyle/>
          <a:p>
            <a:r>
              <a:rPr lang="en-US" b="1" dirty="0"/>
              <a:t>Group 1</a:t>
            </a:r>
          </a:p>
        </p:txBody>
      </p:sp>
      <p:sp>
        <p:nvSpPr>
          <p:cNvPr id="56" name="TextBox 55">
            <a:extLst>
              <a:ext uri="{FF2B5EF4-FFF2-40B4-BE49-F238E27FC236}">
                <a16:creationId xmlns:a16="http://schemas.microsoft.com/office/drawing/2014/main" id="{DA9A314C-9E25-4EB3-D849-9DF4DD583C2B}"/>
              </a:ext>
            </a:extLst>
          </p:cNvPr>
          <p:cNvSpPr txBox="1"/>
          <p:nvPr/>
        </p:nvSpPr>
        <p:spPr>
          <a:xfrm>
            <a:off x="5189647" y="5329505"/>
            <a:ext cx="1175881" cy="369332"/>
          </a:xfrm>
          <a:prstGeom prst="rect">
            <a:avLst/>
          </a:prstGeom>
          <a:noFill/>
        </p:spPr>
        <p:txBody>
          <a:bodyPr wrap="square">
            <a:spAutoFit/>
          </a:bodyPr>
          <a:lstStyle/>
          <a:p>
            <a:r>
              <a:rPr lang="en-US" b="1" dirty="0"/>
              <a:t>Group 2</a:t>
            </a:r>
          </a:p>
        </p:txBody>
      </p:sp>
      <p:sp>
        <p:nvSpPr>
          <p:cNvPr id="57" name="TextBox 56">
            <a:extLst>
              <a:ext uri="{FF2B5EF4-FFF2-40B4-BE49-F238E27FC236}">
                <a16:creationId xmlns:a16="http://schemas.microsoft.com/office/drawing/2014/main" id="{EE6B1E1C-EAEE-BF93-D046-54722EAFAFD9}"/>
              </a:ext>
            </a:extLst>
          </p:cNvPr>
          <p:cNvSpPr txBox="1"/>
          <p:nvPr/>
        </p:nvSpPr>
        <p:spPr>
          <a:xfrm>
            <a:off x="8946022" y="5329505"/>
            <a:ext cx="1175881" cy="369332"/>
          </a:xfrm>
          <a:prstGeom prst="rect">
            <a:avLst/>
          </a:prstGeom>
          <a:noFill/>
        </p:spPr>
        <p:txBody>
          <a:bodyPr wrap="square">
            <a:spAutoFit/>
          </a:bodyPr>
          <a:lstStyle/>
          <a:p>
            <a:r>
              <a:rPr lang="en-US" b="1" dirty="0"/>
              <a:t>Group 3</a:t>
            </a:r>
          </a:p>
        </p:txBody>
      </p:sp>
      <p:sp>
        <p:nvSpPr>
          <p:cNvPr id="58" name="TextBox 57">
            <a:extLst>
              <a:ext uri="{FF2B5EF4-FFF2-40B4-BE49-F238E27FC236}">
                <a16:creationId xmlns:a16="http://schemas.microsoft.com/office/drawing/2014/main" id="{3F443F7E-4821-C5B1-8250-4ABFC79673CB}"/>
              </a:ext>
            </a:extLst>
          </p:cNvPr>
          <p:cNvSpPr txBox="1"/>
          <p:nvPr/>
        </p:nvSpPr>
        <p:spPr>
          <a:xfrm>
            <a:off x="1273304" y="5933564"/>
            <a:ext cx="1626381" cy="646331"/>
          </a:xfrm>
          <a:custGeom>
            <a:avLst/>
            <a:gdLst>
              <a:gd name="connsiteX0" fmla="*/ 0 w 1626381"/>
              <a:gd name="connsiteY0" fmla="*/ 0 h 646331"/>
              <a:gd name="connsiteX1" fmla="*/ 574655 w 1626381"/>
              <a:gd name="connsiteY1" fmla="*/ 0 h 646331"/>
              <a:gd name="connsiteX2" fmla="*/ 1149309 w 1626381"/>
              <a:gd name="connsiteY2" fmla="*/ 0 h 646331"/>
              <a:gd name="connsiteX3" fmla="*/ 1626381 w 1626381"/>
              <a:gd name="connsiteY3" fmla="*/ 0 h 646331"/>
              <a:gd name="connsiteX4" fmla="*/ 1626381 w 1626381"/>
              <a:gd name="connsiteY4" fmla="*/ 303776 h 646331"/>
              <a:gd name="connsiteX5" fmla="*/ 1626381 w 1626381"/>
              <a:gd name="connsiteY5" fmla="*/ 646331 h 646331"/>
              <a:gd name="connsiteX6" fmla="*/ 1100518 w 1626381"/>
              <a:gd name="connsiteY6" fmla="*/ 646331 h 646331"/>
              <a:gd name="connsiteX7" fmla="*/ 525863 w 1626381"/>
              <a:gd name="connsiteY7" fmla="*/ 646331 h 646331"/>
              <a:gd name="connsiteX8" fmla="*/ 0 w 1626381"/>
              <a:gd name="connsiteY8" fmla="*/ 646331 h 646331"/>
              <a:gd name="connsiteX9" fmla="*/ 0 w 1626381"/>
              <a:gd name="connsiteY9" fmla="*/ 323166 h 646331"/>
              <a:gd name="connsiteX10" fmla="*/ 0 w 1626381"/>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81" h="646331" fill="none" extrusionOk="0">
                <a:moveTo>
                  <a:pt x="0" y="0"/>
                </a:moveTo>
                <a:cubicBezTo>
                  <a:pt x="255045" y="-61622"/>
                  <a:pt x="335516" y="5704"/>
                  <a:pt x="574655" y="0"/>
                </a:cubicBezTo>
                <a:cubicBezTo>
                  <a:pt x="813794" y="-5704"/>
                  <a:pt x="914833" y="27850"/>
                  <a:pt x="1149309" y="0"/>
                </a:cubicBezTo>
                <a:cubicBezTo>
                  <a:pt x="1383785" y="-27850"/>
                  <a:pt x="1484413" y="37198"/>
                  <a:pt x="1626381" y="0"/>
                </a:cubicBezTo>
                <a:cubicBezTo>
                  <a:pt x="1648761" y="75031"/>
                  <a:pt x="1599836" y="159583"/>
                  <a:pt x="1626381" y="303776"/>
                </a:cubicBezTo>
                <a:cubicBezTo>
                  <a:pt x="1652926" y="447969"/>
                  <a:pt x="1607680" y="568318"/>
                  <a:pt x="1626381" y="646331"/>
                </a:cubicBezTo>
                <a:cubicBezTo>
                  <a:pt x="1443477" y="663747"/>
                  <a:pt x="1207548" y="596594"/>
                  <a:pt x="1100518" y="646331"/>
                </a:cubicBezTo>
                <a:cubicBezTo>
                  <a:pt x="993488" y="696068"/>
                  <a:pt x="709377" y="630026"/>
                  <a:pt x="525863" y="646331"/>
                </a:cubicBezTo>
                <a:cubicBezTo>
                  <a:pt x="342349" y="662636"/>
                  <a:pt x="178791" y="625344"/>
                  <a:pt x="0" y="646331"/>
                </a:cubicBezTo>
                <a:cubicBezTo>
                  <a:pt x="-22216" y="575149"/>
                  <a:pt x="6486" y="464575"/>
                  <a:pt x="0" y="323166"/>
                </a:cubicBezTo>
                <a:cubicBezTo>
                  <a:pt x="-6486" y="181758"/>
                  <a:pt x="3204" y="147745"/>
                  <a:pt x="0" y="0"/>
                </a:cubicBezTo>
                <a:close/>
              </a:path>
              <a:path w="1626381" h="646331" stroke="0" extrusionOk="0">
                <a:moveTo>
                  <a:pt x="0" y="0"/>
                </a:moveTo>
                <a:cubicBezTo>
                  <a:pt x="136642" y="-33953"/>
                  <a:pt x="305388" y="57964"/>
                  <a:pt x="493336" y="0"/>
                </a:cubicBezTo>
                <a:cubicBezTo>
                  <a:pt x="681284" y="-57964"/>
                  <a:pt x="895234" y="23123"/>
                  <a:pt x="1002935" y="0"/>
                </a:cubicBezTo>
                <a:cubicBezTo>
                  <a:pt x="1110636" y="-23123"/>
                  <a:pt x="1327516" y="69778"/>
                  <a:pt x="1626381" y="0"/>
                </a:cubicBezTo>
                <a:cubicBezTo>
                  <a:pt x="1628625" y="136434"/>
                  <a:pt x="1598973" y="192936"/>
                  <a:pt x="1626381" y="303776"/>
                </a:cubicBezTo>
                <a:cubicBezTo>
                  <a:pt x="1653789" y="414616"/>
                  <a:pt x="1626329" y="577192"/>
                  <a:pt x="1626381" y="646331"/>
                </a:cubicBezTo>
                <a:cubicBezTo>
                  <a:pt x="1473392" y="672500"/>
                  <a:pt x="1288291" y="601205"/>
                  <a:pt x="1084254" y="646331"/>
                </a:cubicBezTo>
                <a:cubicBezTo>
                  <a:pt x="880217" y="691457"/>
                  <a:pt x="799318" y="600230"/>
                  <a:pt x="542127" y="646331"/>
                </a:cubicBezTo>
                <a:cubicBezTo>
                  <a:pt x="284936" y="692432"/>
                  <a:pt x="233535" y="586505"/>
                  <a:pt x="0" y="646331"/>
                </a:cubicBezTo>
                <a:cubicBezTo>
                  <a:pt x="-1100" y="489299"/>
                  <a:pt x="2867" y="433273"/>
                  <a:pt x="0" y="316702"/>
                </a:cubicBezTo>
                <a:cubicBezTo>
                  <a:pt x="-2867" y="200131"/>
                  <a:pt x="6481" y="115171"/>
                  <a:pt x="0" y="0"/>
                </a:cubicBezTo>
                <a:close/>
              </a:path>
            </a:pathLst>
          </a:custGeom>
          <a:solidFill>
            <a:schemeClr val="bg1"/>
          </a:solidFill>
          <a:ln>
            <a:solidFill>
              <a:schemeClr val="tx1"/>
            </a:solidFill>
            <a:extLst>
              <a:ext uri="{C807C97D-BFC1-408E-A445-0C87EB9F89A2}">
                <ask:lineSketchStyleProps xmlns:ask="http://schemas.microsoft.com/office/drawing/2018/sketchyshapes" sd="3293445486">
                  <a:prstGeom prst="rect">
                    <a:avLst/>
                  </a:prstGeom>
                  <ask:type>
                    <ask:lineSketchScribble/>
                  </ask:type>
                </ask:lineSketchStyleProps>
              </a:ext>
            </a:extLst>
          </a:ln>
        </p:spPr>
        <p:txBody>
          <a:bodyPr wrap="square">
            <a:spAutoFit/>
          </a:bodyPr>
          <a:lstStyle/>
          <a:p>
            <a:pPr algn="ctr"/>
            <a:r>
              <a:rPr lang="en-US" dirty="0"/>
              <a:t>Lineage markers</a:t>
            </a:r>
          </a:p>
        </p:txBody>
      </p:sp>
      <p:sp>
        <p:nvSpPr>
          <p:cNvPr id="59" name="TextBox 58">
            <a:extLst>
              <a:ext uri="{FF2B5EF4-FFF2-40B4-BE49-F238E27FC236}">
                <a16:creationId xmlns:a16="http://schemas.microsoft.com/office/drawing/2014/main" id="{5DFCD874-9AC8-1870-F084-12C0B9E4E814}"/>
              </a:ext>
            </a:extLst>
          </p:cNvPr>
          <p:cNvSpPr txBox="1"/>
          <p:nvPr/>
        </p:nvSpPr>
        <p:spPr>
          <a:xfrm>
            <a:off x="4918010" y="5933564"/>
            <a:ext cx="1626381" cy="646331"/>
          </a:xfrm>
          <a:custGeom>
            <a:avLst/>
            <a:gdLst>
              <a:gd name="connsiteX0" fmla="*/ 0 w 1626381"/>
              <a:gd name="connsiteY0" fmla="*/ 0 h 646331"/>
              <a:gd name="connsiteX1" fmla="*/ 493336 w 1626381"/>
              <a:gd name="connsiteY1" fmla="*/ 0 h 646331"/>
              <a:gd name="connsiteX2" fmla="*/ 1067990 w 1626381"/>
              <a:gd name="connsiteY2" fmla="*/ 0 h 646331"/>
              <a:gd name="connsiteX3" fmla="*/ 1626381 w 1626381"/>
              <a:gd name="connsiteY3" fmla="*/ 0 h 646331"/>
              <a:gd name="connsiteX4" fmla="*/ 1626381 w 1626381"/>
              <a:gd name="connsiteY4" fmla="*/ 323166 h 646331"/>
              <a:gd name="connsiteX5" fmla="*/ 1626381 w 1626381"/>
              <a:gd name="connsiteY5" fmla="*/ 646331 h 646331"/>
              <a:gd name="connsiteX6" fmla="*/ 1084254 w 1626381"/>
              <a:gd name="connsiteY6" fmla="*/ 646331 h 646331"/>
              <a:gd name="connsiteX7" fmla="*/ 558391 w 1626381"/>
              <a:gd name="connsiteY7" fmla="*/ 646331 h 646331"/>
              <a:gd name="connsiteX8" fmla="*/ 0 w 1626381"/>
              <a:gd name="connsiteY8" fmla="*/ 646331 h 646331"/>
              <a:gd name="connsiteX9" fmla="*/ 0 w 1626381"/>
              <a:gd name="connsiteY9" fmla="*/ 329629 h 646331"/>
              <a:gd name="connsiteX10" fmla="*/ 0 w 1626381"/>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81" h="646331" fill="none" extrusionOk="0">
                <a:moveTo>
                  <a:pt x="0" y="0"/>
                </a:moveTo>
                <a:cubicBezTo>
                  <a:pt x="113858" y="-39554"/>
                  <a:pt x="285798" y="49659"/>
                  <a:pt x="493336" y="0"/>
                </a:cubicBezTo>
                <a:cubicBezTo>
                  <a:pt x="700874" y="-49659"/>
                  <a:pt x="871127" y="10362"/>
                  <a:pt x="1067990" y="0"/>
                </a:cubicBezTo>
                <a:cubicBezTo>
                  <a:pt x="1264853" y="-10362"/>
                  <a:pt x="1429145" y="25337"/>
                  <a:pt x="1626381" y="0"/>
                </a:cubicBezTo>
                <a:cubicBezTo>
                  <a:pt x="1663925" y="103149"/>
                  <a:pt x="1620617" y="236294"/>
                  <a:pt x="1626381" y="323166"/>
                </a:cubicBezTo>
                <a:cubicBezTo>
                  <a:pt x="1632145" y="410038"/>
                  <a:pt x="1605661" y="518640"/>
                  <a:pt x="1626381" y="646331"/>
                </a:cubicBezTo>
                <a:cubicBezTo>
                  <a:pt x="1358915" y="686149"/>
                  <a:pt x="1327635" y="603757"/>
                  <a:pt x="1084254" y="646331"/>
                </a:cubicBezTo>
                <a:cubicBezTo>
                  <a:pt x="840873" y="688905"/>
                  <a:pt x="784377" y="585477"/>
                  <a:pt x="558391" y="646331"/>
                </a:cubicBezTo>
                <a:cubicBezTo>
                  <a:pt x="332405" y="707185"/>
                  <a:pt x="130275" y="639378"/>
                  <a:pt x="0" y="646331"/>
                </a:cubicBezTo>
                <a:cubicBezTo>
                  <a:pt x="-798" y="522428"/>
                  <a:pt x="11419" y="429067"/>
                  <a:pt x="0" y="329629"/>
                </a:cubicBezTo>
                <a:cubicBezTo>
                  <a:pt x="-11419" y="230191"/>
                  <a:pt x="13235" y="82184"/>
                  <a:pt x="0" y="0"/>
                </a:cubicBezTo>
                <a:close/>
              </a:path>
              <a:path w="1626381" h="646331" stroke="0" extrusionOk="0">
                <a:moveTo>
                  <a:pt x="0" y="0"/>
                </a:moveTo>
                <a:cubicBezTo>
                  <a:pt x="221678" y="-17601"/>
                  <a:pt x="436115" y="3289"/>
                  <a:pt x="574655" y="0"/>
                </a:cubicBezTo>
                <a:cubicBezTo>
                  <a:pt x="713195" y="-3289"/>
                  <a:pt x="886772" y="23499"/>
                  <a:pt x="1084254" y="0"/>
                </a:cubicBezTo>
                <a:cubicBezTo>
                  <a:pt x="1281736" y="-23499"/>
                  <a:pt x="1496478" y="12458"/>
                  <a:pt x="1626381" y="0"/>
                </a:cubicBezTo>
                <a:cubicBezTo>
                  <a:pt x="1650949" y="143472"/>
                  <a:pt x="1609452" y="232022"/>
                  <a:pt x="1626381" y="323166"/>
                </a:cubicBezTo>
                <a:cubicBezTo>
                  <a:pt x="1643310" y="414310"/>
                  <a:pt x="1589429" y="543334"/>
                  <a:pt x="1626381" y="646331"/>
                </a:cubicBezTo>
                <a:cubicBezTo>
                  <a:pt x="1406107" y="672597"/>
                  <a:pt x="1206461" y="603143"/>
                  <a:pt x="1051726" y="646331"/>
                </a:cubicBezTo>
                <a:cubicBezTo>
                  <a:pt x="896991" y="689519"/>
                  <a:pt x="756501" y="605113"/>
                  <a:pt x="477072" y="646331"/>
                </a:cubicBezTo>
                <a:cubicBezTo>
                  <a:pt x="197643" y="687549"/>
                  <a:pt x="121717" y="641396"/>
                  <a:pt x="0" y="646331"/>
                </a:cubicBezTo>
                <a:cubicBezTo>
                  <a:pt x="-11216" y="519992"/>
                  <a:pt x="34333" y="399714"/>
                  <a:pt x="0" y="323166"/>
                </a:cubicBezTo>
                <a:cubicBezTo>
                  <a:pt x="-34333" y="246619"/>
                  <a:pt x="2268" y="101486"/>
                  <a:pt x="0" y="0"/>
                </a:cubicBezTo>
                <a:close/>
              </a:path>
            </a:pathLst>
          </a:custGeom>
          <a:solidFill>
            <a:schemeClr val="bg1"/>
          </a:solidFill>
          <a:ln>
            <a:solidFill>
              <a:schemeClr val="tx1"/>
            </a:solidFill>
            <a:extLst>
              <a:ext uri="{C807C97D-BFC1-408E-A445-0C87EB9F89A2}">
                <ask:lineSketchStyleProps xmlns:ask="http://schemas.microsoft.com/office/drawing/2018/sketchyshapes" sd="1509380611">
                  <a:prstGeom prst="rect">
                    <a:avLst/>
                  </a:prstGeom>
                  <ask:type>
                    <ask:lineSketchScribble/>
                  </ask:type>
                </ask:lineSketchStyleProps>
              </a:ext>
            </a:extLst>
          </a:ln>
        </p:spPr>
        <p:txBody>
          <a:bodyPr wrap="square">
            <a:spAutoFit/>
          </a:bodyPr>
          <a:lstStyle/>
          <a:p>
            <a:pPr algn="ctr"/>
            <a:r>
              <a:rPr lang="en-US" dirty="0"/>
              <a:t>Subpopulation markers</a:t>
            </a:r>
          </a:p>
        </p:txBody>
      </p:sp>
      <p:sp>
        <p:nvSpPr>
          <p:cNvPr id="60" name="TextBox 59">
            <a:extLst>
              <a:ext uri="{FF2B5EF4-FFF2-40B4-BE49-F238E27FC236}">
                <a16:creationId xmlns:a16="http://schemas.microsoft.com/office/drawing/2014/main" id="{6C59AA53-6BEC-CF0D-0DBD-4328AA2D5194}"/>
              </a:ext>
            </a:extLst>
          </p:cNvPr>
          <p:cNvSpPr txBox="1"/>
          <p:nvPr/>
        </p:nvSpPr>
        <p:spPr>
          <a:xfrm>
            <a:off x="8562716" y="5933564"/>
            <a:ext cx="1977104" cy="646331"/>
          </a:xfrm>
          <a:custGeom>
            <a:avLst/>
            <a:gdLst>
              <a:gd name="connsiteX0" fmla="*/ 0 w 1977104"/>
              <a:gd name="connsiteY0" fmla="*/ 0 h 646331"/>
              <a:gd name="connsiteX1" fmla="*/ 494276 w 1977104"/>
              <a:gd name="connsiteY1" fmla="*/ 0 h 646331"/>
              <a:gd name="connsiteX2" fmla="*/ 968781 w 1977104"/>
              <a:gd name="connsiteY2" fmla="*/ 0 h 646331"/>
              <a:gd name="connsiteX3" fmla="*/ 1482828 w 1977104"/>
              <a:gd name="connsiteY3" fmla="*/ 0 h 646331"/>
              <a:gd name="connsiteX4" fmla="*/ 1977104 w 1977104"/>
              <a:gd name="connsiteY4" fmla="*/ 0 h 646331"/>
              <a:gd name="connsiteX5" fmla="*/ 1977104 w 1977104"/>
              <a:gd name="connsiteY5" fmla="*/ 329629 h 646331"/>
              <a:gd name="connsiteX6" fmla="*/ 1977104 w 1977104"/>
              <a:gd name="connsiteY6" fmla="*/ 646331 h 646331"/>
              <a:gd name="connsiteX7" fmla="*/ 1502599 w 1977104"/>
              <a:gd name="connsiteY7" fmla="*/ 646331 h 646331"/>
              <a:gd name="connsiteX8" fmla="*/ 1047865 w 1977104"/>
              <a:gd name="connsiteY8" fmla="*/ 646331 h 646331"/>
              <a:gd name="connsiteX9" fmla="*/ 593131 w 1977104"/>
              <a:gd name="connsiteY9" fmla="*/ 646331 h 646331"/>
              <a:gd name="connsiteX10" fmla="*/ 0 w 1977104"/>
              <a:gd name="connsiteY10" fmla="*/ 646331 h 646331"/>
              <a:gd name="connsiteX11" fmla="*/ 0 w 1977104"/>
              <a:gd name="connsiteY11" fmla="*/ 323166 h 646331"/>
              <a:gd name="connsiteX12" fmla="*/ 0 w 1977104"/>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7104" h="646331" fill="none" extrusionOk="0">
                <a:moveTo>
                  <a:pt x="0" y="0"/>
                </a:moveTo>
                <a:cubicBezTo>
                  <a:pt x="199419" y="-11237"/>
                  <a:pt x="347450" y="29508"/>
                  <a:pt x="494276" y="0"/>
                </a:cubicBezTo>
                <a:cubicBezTo>
                  <a:pt x="641102" y="-29508"/>
                  <a:pt x="758056" y="483"/>
                  <a:pt x="968781" y="0"/>
                </a:cubicBezTo>
                <a:cubicBezTo>
                  <a:pt x="1179506" y="-483"/>
                  <a:pt x="1256817" y="45169"/>
                  <a:pt x="1482828" y="0"/>
                </a:cubicBezTo>
                <a:cubicBezTo>
                  <a:pt x="1708839" y="-45169"/>
                  <a:pt x="1823479" y="45175"/>
                  <a:pt x="1977104" y="0"/>
                </a:cubicBezTo>
                <a:cubicBezTo>
                  <a:pt x="2012641" y="104758"/>
                  <a:pt x="1971482" y="235583"/>
                  <a:pt x="1977104" y="329629"/>
                </a:cubicBezTo>
                <a:cubicBezTo>
                  <a:pt x="1982726" y="423675"/>
                  <a:pt x="1949701" y="539679"/>
                  <a:pt x="1977104" y="646331"/>
                </a:cubicBezTo>
                <a:cubicBezTo>
                  <a:pt x="1851301" y="652943"/>
                  <a:pt x="1697357" y="640808"/>
                  <a:pt x="1502599" y="646331"/>
                </a:cubicBezTo>
                <a:cubicBezTo>
                  <a:pt x="1307841" y="651854"/>
                  <a:pt x="1144140" y="611111"/>
                  <a:pt x="1047865" y="646331"/>
                </a:cubicBezTo>
                <a:cubicBezTo>
                  <a:pt x="951590" y="681551"/>
                  <a:pt x="715047" y="615670"/>
                  <a:pt x="593131" y="646331"/>
                </a:cubicBezTo>
                <a:cubicBezTo>
                  <a:pt x="471215" y="676992"/>
                  <a:pt x="131810" y="591099"/>
                  <a:pt x="0" y="646331"/>
                </a:cubicBezTo>
                <a:cubicBezTo>
                  <a:pt x="-10596" y="559227"/>
                  <a:pt x="26215" y="430764"/>
                  <a:pt x="0" y="323166"/>
                </a:cubicBezTo>
                <a:cubicBezTo>
                  <a:pt x="-26215" y="215569"/>
                  <a:pt x="31399" y="156193"/>
                  <a:pt x="0" y="0"/>
                </a:cubicBezTo>
                <a:close/>
              </a:path>
              <a:path w="1977104" h="646331" stroke="0" extrusionOk="0">
                <a:moveTo>
                  <a:pt x="0" y="0"/>
                </a:moveTo>
                <a:cubicBezTo>
                  <a:pt x="204270" y="-40448"/>
                  <a:pt x="386210" y="33073"/>
                  <a:pt x="533818" y="0"/>
                </a:cubicBezTo>
                <a:cubicBezTo>
                  <a:pt x="681426" y="-33073"/>
                  <a:pt x="850253" y="23462"/>
                  <a:pt x="1028094" y="0"/>
                </a:cubicBezTo>
                <a:cubicBezTo>
                  <a:pt x="1205935" y="-23462"/>
                  <a:pt x="1292041" y="29034"/>
                  <a:pt x="1522370" y="0"/>
                </a:cubicBezTo>
                <a:cubicBezTo>
                  <a:pt x="1752699" y="-29034"/>
                  <a:pt x="1848122" y="41691"/>
                  <a:pt x="1977104" y="0"/>
                </a:cubicBezTo>
                <a:cubicBezTo>
                  <a:pt x="2006958" y="105167"/>
                  <a:pt x="1964353" y="261707"/>
                  <a:pt x="1977104" y="336092"/>
                </a:cubicBezTo>
                <a:cubicBezTo>
                  <a:pt x="1989855" y="410477"/>
                  <a:pt x="1970305" y="510161"/>
                  <a:pt x="1977104" y="646331"/>
                </a:cubicBezTo>
                <a:cubicBezTo>
                  <a:pt x="1826287" y="647825"/>
                  <a:pt x="1632546" y="632926"/>
                  <a:pt x="1542141" y="646331"/>
                </a:cubicBezTo>
                <a:cubicBezTo>
                  <a:pt x="1451736" y="659736"/>
                  <a:pt x="1124307" y="643992"/>
                  <a:pt x="1008323" y="646331"/>
                </a:cubicBezTo>
                <a:cubicBezTo>
                  <a:pt x="892339" y="648670"/>
                  <a:pt x="707785" y="630636"/>
                  <a:pt x="553589" y="646331"/>
                </a:cubicBezTo>
                <a:cubicBezTo>
                  <a:pt x="399393" y="662026"/>
                  <a:pt x="184182" y="607853"/>
                  <a:pt x="0" y="646331"/>
                </a:cubicBezTo>
                <a:cubicBezTo>
                  <a:pt x="-31954" y="558424"/>
                  <a:pt x="23695" y="461774"/>
                  <a:pt x="0" y="342555"/>
                </a:cubicBezTo>
                <a:cubicBezTo>
                  <a:pt x="-23695" y="223336"/>
                  <a:pt x="19451" y="121001"/>
                  <a:pt x="0" y="0"/>
                </a:cubicBezTo>
                <a:close/>
              </a:path>
            </a:pathLst>
          </a:custGeom>
          <a:solidFill>
            <a:schemeClr val="bg1"/>
          </a:solidFill>
          <a:ln>
            <a:solidFill>
              <a:schemeClr val="tx1"/>
            </a:solidFill>
            <a:extLst>
              <a:ext uri="{C807C97D-BFC1-408E-A445-0C87EB9F89A2}">
                <ask:lineSketchStyleProps xmlns:ask="http://schemas.microsoft.com/office/drawing/2018/sketchyshapes" sd="4095290958">
                  <a:prstGeom prst="rect">
                    <a:avLst/>
                  </a:prstGeom>
                  <ask:type>
                    <ask:lineSketchScribble/>
                  </ask:type>
                </ask:lineSketchStyleProps>
              </a:ext>
            </a:extLst>
          </a:ln>
        </p:spPr>
        <p:txBody>
          <a:bodyPr wrap="square">
            <a:spAutoFit/>
          </a:bodyPr>
          <a:lstStyle/>
          <a:p>
            <a:pPr algn="ctr"/>
            <a:r>
              <a:rPr lang="en-US" dirty="0"/>
              <a:t>Activation and cytokines  markers</a:t>
            </a:r>
          </a:p>
        </p:txBody>
      </p:sp>
      <p:sp>
        <p:nvSpPr>
          <p:cNvPr id="61" name="Rectangle 15">
            <a:extLst>
              <a:ext uri="{FF2B5EF4-FFF2-40B4-BE49-F238E27FC236}">
                <a16:creationId xmlns:a16="http://schemas.microsoft.com/office/drawing/2014/main" id="{CC4E781A-1F55-EE58-9E22-920B85BE7BDE}"/>
              </a:ext>
            </a:extLst>
          </p:cNvPr>
          <p:cNvSpPr>
            <a:spLocks noChangeArrowheads="1"/>
          </p:cNvSpPr>
          <p:nvPr/>
        </p:nvSpPr>
        <p:spPr bwMode="auto">
          <a:xfrm>
            <a:off x="4387281" y="4799271"/>
            <a:ext cx="234288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latin typeface="+mn-lt"/>
              </a:rPr>
              <a:t>Fluorescent intensity (log)</a:t>
            </a:r>
          </a:p>
        </p:txBody>
      </p:sp>
      <p:sp>
        <p:nvSpPr>
          <p:cNvPr id="62" name="Rectangle 15">
            <a:extLst>
              <a:ext uri="{FF2B5EF4-FFF2-40B4-BE49-F238E27FC236}">
                <a16:creationId xmlns:a16="http://schemas.microsoft.com/office/drawing/2014/main" id="{F30DAA10-6350-2E80-4884-80D500051A79}"/>
              </a:ext>
            </a:extLst>
          </p:cNvPr>
          <p:cNvSpPr>
            <a:spLocks noChangeArrowheads="1"/>
          </p:cNvSpPr>
          <p:nvPr/>
        </p:nvSpPr>
        <p:spPr bwMode="auto">
          <a:xfrm>
            <a:off x="8181592" y="4799271"/>
            <a:ext cx="234288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latin typeface="+mn-lt"/>
              </a:rPr>
              <a:t>Fluorescent intensity (log)</a:t>
            </a:r>
          </a:p>
        </p:txBody>
      </p:sp>
    </p:spTree>
    <p:extLst>
      <p:ext uri="{BB962C8B-B14F-4D97-AF65-F5344CB8AC3E}">
        <p14:creationId xmlns:p14="http://schemas.microsoft.com/office/powerpoint/2010/main" val="196603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laser beam coming out of a machine&#10;&#10;Description automatically generated">
            <a:extLst>
              <a:ext uri="{FF2B5EF4-FFF2-40B4-BE49-F238E27FC236}">
                <a16:creationId xmlns:a16="http://schemas.microsoft.com/office/drawing/2014/main" id="{09C4E25B-3C4B-6E98-DD4B-E0F969819A49}"/>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pic>
        <p:nvPicPr>
          <p:cNvPr id="19" name="Picture 18" descr="A close-up of a device&#10;&#10;Description automatically generated">
            <a:extLst>
              <a:ext uri="{FF2B5EF4-FFF2-40B4-BE49-F238E27FC236}">
                <a16:creationId xmlns:a16="http://schemas.microsoft.com/office/drawing/2014/main" id="{27C489A4-8F35-715B-9CDD-7F822FB99602}"/>
              </a:ext>
            </a:extLst>
          </p:cNvPr>
          <p:cNvPicPr>
            <a:picLocks noChangeAspect="1"/>
          </p:cNvPicPr>
          <p:nvPr/>
        </p:nvPicPr>
        <p:blipFill rotWithShape="1">
          <a:blip r:embed="rId3">
            <a:extLst>
              <a:ext uri="{28A0092B-C50C-407E-A947-70E740481C1C}">
                <a14:useLocalDpi xmlns:a14="http://schemas.microsoft.com/office/drawing/2010/main" val="0"/>
              </a:ext>
            </a:extLst>
          </a:blip>
          <a:srcRect l="50088" t="5993" r="29112" b="5426"/>
          <a:stretch/>
        </p:blipFill>
        <p:spPr>
          <a:xfrm>
            <a:off x="6486463" y="2994671"/>
            <a:ext cx="1772816" cy="2901820"/>
          </a:xfrm>
          <a:prstGeom prst="ellipse">
            <a:avLst/>
          </a:prstGeom>
          <a:ln>
            <a:noFill/>
          </a:ln>
          <a:effectLst>
            <a:softEdge rad="112500"/>
          </a:effectLst>
        </p:spPr>
      </p:pic>
      <p:sp>
        <p:nvSpPr>
          <p:cNvPr id="2" name="Rectangle 3">
            <a:extLst>
              <a:ext uri="{FF2B5EF4-FFF2-40B4-BE49-F238E27FC236}">
                <a16:creationId xmlns:a16="http://schemas.microsoft.com/office/drawing/2014/main" id="{E6E961BF-5A64-7587-9C0D-C546D6884D60}"/>
              </a:ext>
            </a:extLst>
          </p:cNvPr>
          <p:cNvSpPr txBox="1">
            <a:spLocks noChangeArrowheads="1"/>
          </p:cNvSpPr>
          <p:nvPr/>
        </p:nvSpPr>
        <p:spPr>
          <a:xfrm>
            <a:off x="398721" y="1763554"/>
            <a:ext cx="7772400"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3" name="A look inside the box">
            <a:extLst>
              <a:ext uri="{FF2B5EF4-FFF2-40B4-BE49-F238E27FC236}">
                <a16:creationId xmlns:a16="http://schemas.microsoft.com/office/drawing/2014/main" id="{C6BB93D7-B679-2AB0-3EAA-679AE077CAA3}"/>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4" name="TextBox 3">
            <a:extLst>
              <a:ext uri="{FF2B5EF4-FFF2-40B4-BE49-F238E27FC236}">
                <a16:creationId xmlns:a16="http://schemas.microsoft.com/office/drawing/2014/main" id="{ABD37F94-A6BE-5615-E62E-6F8B2488484C}"/>
              </a:ext>
            </a:extLst>
          </p:cNvPr>
          <p:cNvSpPr txBox="1"/>
          <p:nvPr/>
        </p:nvSpPr>
        <p:spPr>
          <a:xfrm>
            <a:off x="4476147" y="553777"/>
            <a:ext cx="3053593" cy="584775"/>
          </a:xfrm>
          <a:prstGeom prst="rect">
            <a:avLst/>
          </a:prstGeom>
          <a:noFill/>
        </p:spPr>
        <p:txBody>
          <a:bodyPr wrap="none" rtlCol="0">
            <a:spAutoFit/>
          </a:bodyPr>
          <a:lstStyle/>
          <a:p>
            <a:r>
              <a:rPr lang="en-US" sz="3200" i="1" dirty="0"/>
              <a:t>Electronic system</a:t>
            </a:r>
          </a:p>
        </p:txBody>
      </p:sp>
      <p:graphicFrame>
        <p:nvGraphicFramePr>
          <p:cNvPr id="5" name="Table 4">
            <a:extLst>
              <a:ext uri="{FF2B5EF4-FFF2-40B4-BE49-F238E27FC236}">
                <a16:creationId xmlns:a16="http://schemas.microsoft.com/office/drawing/2014/main" id="{472110EB-51E0-A05C-E843-69642F267589}"/>
              </a:ext>
            </a:extLst>
          </p:cNvPr>
          <p:cNvGraphicFramePr>
            <a:graphicFrameLocks noGrp="1"/>
          </p:cNvGraphicFramePr>
          <p:nvPr>
            <p:extLst>
              <p:ext uri="{D42A27DB-BD31-4B8C-83A1-F6EECF244321}">
                <p14:modId xmlns:p14="http://schemas.microsoft.com/office/powerpoint/2010/main" val="1231715922"/>
              </p:ext>
            </p:extLst>
          </p:nvPr>
        </p:nvGraphicFramePr>
        <p:xfrm>
          <a:off x="164591" y="5623167"/>
          <a:ext cx="11862816" cy="1188720"/>
        </p:xfrm>
        <a:graphic>
          <a:graphicData uri="http://schemas.openxmlformats.org/drawingml/2006/table">
            <a:tbl>
              <a:tblPr firstRow="1" bandRow="1">
                <a:tableStyleId>{5C22544A-7EE6-4342-B048-85BDC9FD1C3A}</a:tableStyleId>
              </a:tblPr>
              <a:tblGrid>
                <a:gridCol w="3182028">
                  <a:extLst>
                    <a:ext uri="{9D8B030D-6E8A-4147-A177-3AD203B41FA5}">
                      <a16:colId xmlns:a16="http://schemas.microsoft.com/office/drawing/2014/main" val="323829857"/>
                    </a:ext>
                  </a:extLst>
                </a:gridCol>
                <a:gridCol w="4726516">
                  <a:extLst>
                    <a:ext uri="{9D8B030D-6E8A-4147-A177-3AD203B41FA5}">
                      <a16:colId xmlns:a16="http://schemas.microsoft.com/office/drawing/2014/main" val="3095250941"/>
                    </a:ext>
                  </a:extLst>
                </a:gridCol>
                <a:gridCol w="3954272">
                  <a:extLst>
                    <a:ext uri="{9D8B030D-6E8A-4147-A177-3AD203B41FA5}">
                      <a16:colId xmlns:a16="http://schemas.microsoft.com/office/drawing/2014/main" val="1720066823"/>
                    </a:ext>
                  </a:extLst>
                </a:gridCol>
              </a:tblGrid>
              <a:tr h="8630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Detectors convert photons of light into electric current</a:t>
                      </a:r>
                    </a:p>
                    <a:p>
                      <a:pPr algn="ctr"/>
                      <a:endParaRPr lang="en-US" sz="1800" b="0" dirty="0">
                        <a:solidFill>
                          <a:schemeClr val="tx1"/>
                        </a:solidFill>
                        <a:latin typeface="+mn-lt"/>
                      </a:endParaRP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rPr>
                        <a:t>In general, we use photodiodes (PD) for forward scatter and absorption and </a:t>
                      </a:r>
                      <a:r>
                        <a:rPr lang="en-US" sz="1800" b="0" i="0" dirty="0">
                          <a:solidFill>
                            <a:schemeClr val="tx1"/>
                          </a:solidFill>
                          <a:effectLst/>
                          <a:latin typeface="+mn-lt"/>
                        </a:rPr>
                        <a:t>Photomultiplier Tubes (</a:t>
                      </a:r>
                      <a:r>
                        <a:rPr lang="en-US" altLang="en-US" sz="1800" b="0" dirty="0">
                          <a:solidFill>
                            <a:schemeClr val="tx1"/>
                          </a:solidFill>
                          <a:latin typeface="+mn-lt"/>
                        </a:rPr>
                        <a:t>PMTs) for fluorescence and side scatter</a:t>
                      </a:r>
                    </a:p>
                    <a:p>
                      <a:pPr algn="ctr"/>
                      <a:endParaRPr lang="en-US" sz="18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rPr>
                        <a:t>There are now some instruments using </a:t>
                      </a:r>
                      <a:r>
                        <a:rPr lang="en-US" sz="1800" b="0" i="0" dirty="0">
                          <a:solidFill>
                            <a:schemeClr val="tx1"/>
                          </a:solidFill>
                          <a:effectLst/>
                          <a:latin typeface="+mn-lt"/>
                        </a:rPr>
                        <a:t>Avalanche Photodiodes (</a:t>
                      </a:r>
                      <a:r>
                        <a:rPr lang="en-US" altLang="en-US" sz="1800" b="0" dirty="0">
                          <a:solidFill>
                            <a:schemeClr val="tx1"/>
                          </a:solidFill>
                          <a:latin typeface="+mn-lt"/>
                        </a:rPr>
                        <a:t>APDs) instead of PMTs</a:t>
                      </a:r>
                    </a:p>
                    <a:p>
                      <a:pPr algn="ctr"/>
                      <a:endParaRPr lang="en-US" sz="18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6908535"/>
                  </a:ext>
                </a:extLst>
              </a:tr>
            </a:tbl>
          </a:graphicData>
        </a:graphic>
      </p:graphicFrame>
      <p:sp>
        <p:nvSpPr>
          <p:cNvPr id="15" name="TextBox 14">
            <a:extLst>
              <a:ext uri="{FF2B5EF4-FFF2-40B4-BE49-F238E27FC236}">
                <a16:creationId xmlns:a16="http://schemas.microsoft.com/office/drawing/2014/main" id="{9F6D9A3D-62A9-3C5C-87DF-0F52640F6BD2}"/>
              </a:ext>
            </a:extLst>
          </p:cNvPr>
          <p:cNvSpPr txBox="1"/>
          <p:nvPr/>
        </p:nvSpPr>
        <p:spPr>
          <a:xfrm>
            <a:off x="3055316" y="1516418"/>
            <a:ext cx="6081367" cy="461665"/>
          </a:xfrm>
          <a:custGeom>
            <a:avLst/>
            <a:gdLst>
              <a:gd name="connsiteX0" fmla="*/ 0 w 6081367"/>
              <a:gd name="connsiteY0" fmla="*/ 0 h 461665"/>
              <a:gd name="connsiteX1" fmla="*/ 797335 w 6081367"/>
              <a:gd name="connsiteY1" fmla="*/ 0 h 461665"/>
              <a:gd name="connsiteX2" fmla="*/ 1533856 w 6081367"/>
              <a:gd name="connsiteY2" fmla="*/ 0 h 461665"/>
              <a:gd name="connsiteX3" fmla="*/ 2270377 w 6081367"/>
              <a:gd name="connsiteY3" fmla="*/ 0 h 461665"/>
              <a:gd name="connsiteX4" fmla="*/ 2763643 w 6081367"/>
              <a:gd name="connsiteY4" fmla="*/ 0 h 461665"/>
              <a:gd name="connsiteX5" fmla="*/ 3378537 w 6081367"/>
              <a:gd name="connsiteY5" fmla="*/ 0 h 461665"/>
              <a:gd name="connsiteX6" fmla="*/ 4175872 w 6081367"/>
              <a:gd name="connsiteY6" fmla="*/ 0 h 461665"/>
              <a:gd name="connsiteX7" fmla="*/ 4912393 w 6081367"/>
              <a:gd name="connsiteY7" fmla="*/ 0 h 461665"/>
              <a:gd name="connsiteX8" fmla="*/ 6081367 w 6081367"/>
              <a:gd name="connsiteY8" fmla="*/ 0 h 461665"/>
              <a:gd name="connsiteX9" fmla="*/ 6081367 w 6081367"/>
              <a:gd name="connsiteY9" fmla="*/ 461665 h 461665"/>
              <a:gd name="connsiteX10" fmla="*/ 5344846 w 6081367"/>
              <a:gd name="connsiteY10" fmla="*/ 461665 h 461665"/>
              <a:gd name="connsiteX11" fmla="*/ 4729952 w 6081367"/>
              <a:gd name="connsiteY11" fmla="*/ 461665 h 461665"/>
              <a:gd name="connsiteX12" fmla="*/ 4054245 w 6081367"/>
              <a:gd name="connsiteY12" fmla="*/ 461665 h 461665"/>
              <a:gd name="connsiteX13" fmla="*/ 3256910 w 6081367"/>
              <a:gd name="connsiteY13" fmla="*/ 461665 h 461665"/>
              <a:gd name="connsiteX14" fmla="*/ 2642016 w 6081367"/>
              <a:gd name="connsiteY14" fmla="*/ 461665 h 461665"/>
              <a:gd name="connsiteX15" fmla="*/ 1905495 w 6081367"/>
              <a:gd name="connsiteY15" fmla="*/ 461665 h 461665"/>
              <a:gd name="connsiteX16" fmla="*/ 1290601 w 6081367"/>
              <a:gd name="connsiteY16" fmla="*/ 461665 h 461665"/>
              <a:gd name="connsiteX17" fmla="*/ 0 w 6081367"/>
              <a:gd name="connsiteY17" fmla="*/ 461665 h 461665"/>
              <a:gd name="connsiteX18" fmla="*/ 0 w 6081367"/>
              <a:gd name="connsiteY1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81367" h="461665" fill="none" extrusionOk="0">
                <a:moveTo>
                  <a:pt x="0" y="0"/>
                </a:moveTo>
                <a:cubicBezTo>
                  <a:pt x="256226" y="-22830"/>
                  <a:pt x="428642" y="-34467"/>
                  <a:pt x="797335" y="0"/>
                </a:cubicBezTo>
                <a:cubicBezTo>
                  <a:pt x="1166028" y="34467"/>
                  <a:pt x="1320517" y="27118"/>
                  <a:pt x="1533856" y="0"/>
                </a:cubicBezTo>
                <a:cubicBezTo>
                  <a:pt x="1747195" y="-27118"/>
                  <a:pt x="2093797" y="23920"/>
                  <a:pt x="2270377" y="0"/>
                </a:cubicBezTo>
                <a:cubicBezTo>
                  <a:pt x="2446957" y="-23920"/>
                  <a:pt x="2564011" y="19914"/>
                  <a:pt x="2763643" y="0"/>
                </a:cubicBezTo>
                <a:cubicBezTo>
                  <a:pt x="2963275" y="-19914"/>
                  <a:pt x="3122005" y="28931"/>
                  <a:pt x="3378537" y="0"/>
                </a:cubicBezTo>
                <a:cubicBezTo>
                  <a:pt x="3635069" y="-28931"/>
                  <a:pt x="3934076" y="-2376"/>
                  <a:pt x="4175872" y="0"/>
                </a:cubicBezTo>
                <a:cubicBezTo>
                  <a:pt x="4417669" y="2376"/>
                  <a:pt x="4660831" y="24206"/>
                  <a:pt x="4912393" y="0"/>
                </a:cubicBezTo>
                <a:cubicBezTo>
                  <a:pt x="5163955" y="-24206"/>
                  <a:pt x="5766915" y="24280"/>
                  <a:pt x="6081367" y="0"/>
                </a:cubicBezTo>
                <a:cubicBezTo>
                  <a:pt x="6096091" y="177734"/>
                  <a:pt x="6091805" y="286162"/>
                  <a:pt x="6081367" y="461665"/>
                </a:cubicBezTo>
                <a:cubicBezTo>
                  <a:pt x="5831559" y="439098"/>
                  <a:pt x="5650803" y="455437"/>
                  <a:pt x="5344846" y="461665"/>
                </a:cubicBezTo>
                <a:cubicBezTo>
                  <a:pt x="5038889" y="467893"/>
                  <a:pt x="4985756" y="467849"/>
                  <a:pt x="4729952" y="461665"/>
                </a:cubicBezTo>
                <a:cubicBezTo>
                  <a:pt x="4474148" y="455481"/>
                  <a:pt x="4253927" y="456992"/>
                  <a:pt x="4054245" y="461665"/>
                </a:cubicBezTo>
                <a:cubicBezTo>
                  <a:pt x="3854563" y="466338"/>
                  <a:pt x="3498498" y="482717"/>
                  <a:pt x="3256910" y="461665"/>
                </a:cubicBezTo>
                <a:cubicBezTo>
                  <a:pt x="3015322" y="440613"/>
                  <a:pt x="2835237" y="462956"/>
                  <a:pt x="2642016" y="461665"/>
                </a:cubicBezTo>
                <a:cubicBezTo>
                  <a:pt x="2448795" y="460374"/>
                  <a:pt x="2189431" y="456630"/>
                  <a:pt x="1905495" y="461665"/>
                </a:cubicBezTo>
                <a:cubicBezTo>
                  <a:pt x="1621559" y="466700"/>
                  <a:pt x="1473066" y="487692"/>
                  <a:pt x="1290601" y="461665"/>
                </a:cubicBezTo>
                <a:cubicBezTo>
                  <a:pt x="1108136" y="435638"/>
                  <a:pt x="613354" y="402128"/>
                  <a:pt x="0" y="461665"/>
                </a:cubicBezTo>
                <a:cubicBezTo>
                  <a:pt x="-18703" y="256175"/>
                  <a:pt x="-16842" y="173171"/>
                  <a:pt x="0" y="0"/>
                </a:cubicBezTo>
                <a:close/>
              </a:path>
              <a:path w="6081367" h="461665" stroke="0" extrusionOk="0">
                <a:moveTo>
                  <a:pt x="0" y="0"/>
                </a:moveTo>
                <a:cubicBezTo>
                  <a:pt x="271348" y="13129"/>
                  <a:pt x="507281" y="9122"/>
                  <a:pt x="736521" y="0"/>
                </a:cubicBezTo>
                <a:cubicBezTo>
                  <a:pt x="965761" y="-9122"/>
                  <a:pt x="1122849" y="-20529"/>
                  <a:pt x="1290601" y="0"/>
                </a:cubicBezTo>
                <a:cubicBezTo>
                  <a:pt x="1458353" y="20529"/>
                  <a:pt x="1822426" y="25176"/>
                  <a:pt x="1966309" y="0"/>
                </a:cubicBezTo>
                <a:cubicBezTo>
                  <a:pt x="2110192" y="-25176"/>
                  <a:pt x="2483477" y="705"/>
                  <a:pt x="2642016" y="0"/>
                </a:cubicBezTo>
                <a:cubicBezTo>
                  <a:pt x="2800555" y="-705"/>
                  <a:pt x="2953500" y="26060"/>
                  <a:pt x="3196096" y="0"/>
                </a:cubicBezTo>
                <a:cubicBezTo>
                  <a:pt x="3438692" y="-26060"/>
                  <a:pt x="3782912" y="4288"/>
                  <a:pt x="3932617" y="0"/>
                </a:cubicBezTo>
                <a:cubicBezTo>
                  <a:pt x="4082322" y="-4288"/>
                  <a:pt x="4460947" y="15072"/>
                  <a:pt x="4608325" y="0"/>
                </a:cubicBezTo>
                <a:cubicBezTo>
                  <a:pt x="4755703" y="-15072"/>
                  <a:pt x="5090358" y="-3555"/>
                  <a:pt x="5223219" y="0"/>
                </a:cubicBezTo>
                <a:cubicBezTo>
                  <a:pt x="5356080" y="3555"/>
                  <a:pt x="5676155" y="23659"/>
                  <a:pt x="6081367" y="0"/>
                </a:cubicBezTo>
                <a:cubicBezTo>
                  <a:pt x="6096253" y="105978"/>
                  <a:pt x="6083091" y="249842"/>
                  <a:pt x="6081367" y="461665"/>
                </a:cubicBezTo>
                <a:cubicBezTo>
                  <a:pt x="5839598" y="465186"/>
                  <a:pt x="5625416" y="482645"/>
                  <a:pt x="5405660" y="461665"/>
                </a:cubicBezTo>
                <a:cubicBezTo>
                  <a:pt x="5185904" y="440685"/>
                  <a:pt x="5068126" y="437766"/>
                  <a:pt x="4790766" y="461665"/>
                </a:cubicBezTo>
                <a:cubicBezTo>
                  <a:pt x="4513406" y="485564"/>
                  <a:pt x="4476461" y="454622"/>
                  <a:pt x="4297499" y="461665"/>
                </a:cubicBezTo>
                <a:cubicBezTo>
                  <a:pt x="4118537" y="468708"/>
                  <a:pt x="3958691" y="441571"/>
                  <a:pt x="3621792" y="461665"/>
                </a:cubicBezTo>
                <a:cubicBezTo>
                  <a:pt x="3284893" y="481759"/>
                  <a:pt x="3230277" y="469793"/>
                  <a:pt x="2946084" y="461665"/>
                </a:cubicBezTo>
                <a:cubicBezTo>
                  <a:pt x="2661891" y="453537"/>
                  <a:pt x="2566690" y="454695"/>
                  <a:pt x="2331191" y="461665"/>
                </a:cubicBezTo>
                <a:cubicBezTo>
                  <a:pt x="2095692" y="468635"/>
                  <a:pt x="1886914" y="442115"/>
                  <a:pt x="1655483" y="461665"/>
                </a:cubicBezTo>
                <a:cubicBezTo>
                  <a:pt x="1424052" y="481215"/>
                  <a:pt x="1164314" y="466556"/>
                  <a:pt x="858148" y="461665"/>
                </a:cubicBezTo>
                <a:cubicBezTo>
                  <a:pt x="551982" y="456774"/>
                  <a:pt x="378467" y="464167"/>
                  <a:pt x="0" y="461665"/>
                </a:cubicBezTo>
                <a:cubicBezTo>
                  <a:pt x="1165" y="273319"/>
                  <a:pt x="-16336" y="158132"/>
                  <a:pt x="0" y="0"/>
                </a:cubicBezTo>
                <a:close/>
              </a:path>
            </a:pathLst>
          </a:custGeom>
          <a:solidFill>
            <a:schemeClr val="bg1"/>
          </a:solidFill>
          <a:ln>
            <a:solidFill>
              <a:schemeClr val="tx1"/>
            </a:solidFill>
            <a:extLst>
              <a:ext uri="{C807C97D-BFC1-408E-A445-0C87EB9F89A2}">
                <ask:lineSketchStyleProps xmlns:ask="http://schemas.microsoft.com/office/drawing/2018/sketchyshapes" sd="2935586341">
                  <a:prstGeom prst="rect">
                    <a:avLst/>
                  </a:prstGeom>
                  <ask:type>
                    <ask:lineSketchFreehand/>
                  </ask:type>
                </ask:lineSketchStyleProps>
              </a:ext>
            </a:extLst>
          </a:ln>
        </p:spPr>
        <p:txBody>
          <a:bodyPr wrap="square">
            <a:spAutoFit/>
          </a:bodyPr>
          <a:lstStyle/>
          <a:p>
            <a:r>
              <a:rPr lang="en-US" sz="2400" i="1" dirty="0"/>
              <a:t>Types of detectors used in different instruments</a:t>
            </a:r>
          </a:p>
        </p:txBody>
      </p:sp>
      <p:sp>
        <p:nvSpPr>
          <p:cNvPr id="16" name="TextBox 15">
            <a:extLst>
              <a:ext uri="{FF2B5EF4-FFF2-40B4-BE49-F238E27FC236}">
                <a16:creationId xmlns:a16="http://schemas.microsoft.com/office/drawing/2014/main" id="{4EEB2051-F094-8CD5-0BF0-850167A3A5F0}"/>
              </a:ext>
            </a:extLst>
          </p:cNvPr>
          <p:cNvSpPr txBox="1"/>
          <p:nvPr/>
        </p:nvSpPr>
        <p:spPr>
          <a:xfrm>
            <a:off x="6187806" y="2432886"/>
            <a:ext cx="2341011" cy="646331"/>
          </a:xfrm>
          <a:prstGeom prst="rect">
            <a:avLst/>
          </a:prstGeom>
          <a:noFill/>
        </p:spPr>
        <p:txBody>
          <a:bodyPr wrap="square">
            <a:spAutoFit/>
          </a:bodyPr>
          <a:lstStyle/>
          <a:p>
            <a:pPr algn="ctr"/>
            <a:r>
              <a:rPr lang="en-US" b="0" i="0" dirty="0">
                <a:solidFill>
                  <a:srgbClr val="000000"/>
                </a:solidFill>
                <a:effectLst/>
                <a:latin typeface="Gotham SSm A"/>
              </a:rPr>
              <a:t>Photomultiplier Tubes (PMTs)</a:t>
            </a:r>
            <a:endParaRPr lang="en-US" dirty="0"/>
          </a:p>
        </p:txBody>
      </p:sp>
      <p:pic>
        <p:nvPicPr>
          <p:cNvPr id="17" name="Picture 16" descr="A close-up of a device&#10;&#10;Description automatically generated">
            <a:extLst>
              <a:ext uri="{FF2B5EF4-FFF2-40B4-BE49-F238E27FC236}">
                <a16:creationId xmlns:a16="http://schemas.microsoft.com/office/drawing/2014/main" id="{B5F1C71A-E6E9-4CCD-9565-EF02FD4A7284}"/>
              </a:ext>
            </a:extLst>
          </p:cNvPr>
          <p:cNvPicPr>
            <a:picLocks noChangeAspect="1"/>
          </p:cNvPicPr>
          <p:nvPr/>
        </p:nvPicPr>
        <p:blipFill rotWithShape="1">
          <a:blip r:embed="rId3">
            <a:extLst>
              <a:ext uri="{28A0092B-C50C-407E-A947-70E740481C1C}">
                <a14:useLocalDpi xmlns:a14="http://schemas.microsoft.com/office/drawing/2010/main" val="0"/>
              </a:ext>
            </a:extLst>
          </a:blip>
          <a:srcRect l="476" t="25628" r="77081" b="18242"/>
          <a:stretch/>
        </p:blipFill>
        <p:spPr>
          <a:xfrm>
            <a:off x="318207" y="3079216"/>
            <a:ext cx="1912775" cy="1838743"/>
          </a:xfrm>
          <a:prstGeom prst="ellipse">
            <a:avLst/>
          </a:prstGeom>
          <a:ln>
            <a:noFill/>
          </a:ln>
          <a:effectLst>
            <a:softEdge rad="112500"/>
          </a:effectLst>
        </p:spPr>
      </p:pic>
      <p:pic>
        <p:nvPicPr>
          <p:cNvPr id="18" name="Picture 17" descr="A close-up of a device&#10;&#10;Description automatically generated">
            <a:extLst>
              <a:ext uri="{FF2B5EF4-FFF2-40B4-BE49-F238E27FC236}">
                <a16:creationId xmlns:a16="http://schemas.microsoft.com/office/drawing/2014/main" id="{E27037B5-9459-1446-7788-6248BF4CB316}"/>
              </a:ext>
            </a:extLst>
          </p:cNvPr>
          <p:cNvPicPr>
            <a:picLocks noChangeAspect="1"/>
          </p:cNvPicPr>
          <p:nvPr/>
        </p:nvPicPr>
        <p:blipFill rotWithShape="1">
          <a:blip r:embed="rId3">
            <a:extLst>
              <a:ext uri="{28A0092B-C50C-407E-A947-70E740481C1C}">
                <a14:useLocalDpi xmlns:a14="http://schemas.microsoft.com/office/drawing/2010/main" val="0"/>
              </a:ext>
            </a:extLst>
          </a:blip>
          <a:srcRect l="23577" t="26204" r="53980" b="17666"/>
          <a:stretch/>
        </p:blipFill>
        <p:spPr>
          <a:xfrm>
            <a:off x="3424358" y="3079216"/>
            <a:ext cx="1912775" cy="1838743"/>
          </a:xfrm>
          <a:prstGeom prst="ellipse">
            <a:avLst/>
          </a:prstGeom>
          <a:ln>
            <a:noFill/>
          </a:ln>
          <a:effectLst>
            <a:softEdge rad="112500"/>
          </a:effectLst>
        </p:spPr>
      </p:pic>
      <p:pic>
        <p:nvPicPr>
          <p:cNvPr id="20" name="Picture 19" descr="A close-up of a device&#10;&#10;Description automatically generated">
            <a:extLst>
              <a:ext uri="{FF2B5EF4-FFF2-40B4-BE49-F238E27FC236}">
                <a16:creationId xmlns:a16="http://schemas.microsoft.com/office/drawing/2014/main" id="{28DE9440-4842-4F38-A0A0-57FB5E1FB3AF}"/>
              </a:ext>
            </a:extLst>
          </p:cNvPr>
          <p:cNvPicPr>
            <a:picLocks noChangeAspect="1"/>
          </p:cNvPicPr>
          <p:nvPr/>
        </p:nvPicPr>
        <p:blipFill rotWithShape="1">
          <a:blip r:embed="rId3">
            <a:extLst>
              <a:ext uri="{28A0092B-C50C-407E-A947-70E740481C1C}">
                <a14:useLocalDpi xmlns:a14="http://schemas.microsoft.com/office/drawing/2010/main" val="0"/>
              </a:ext>
            </a:extLst>
          </a:blip>
          <a:srcRect l="74266" t="26087" r="3291" b="17783"/>
          <a:stretch/>
        </p:blipFill>
        <p:spPr>
          <a:xfrm>
            <a:off x="9523951" y="3198620"/>
            <a:ext cx="1912775" cy="1838743"/>
          </a:xfrm>
          <a:prstGeom prst="ellipse">
            <a:avLst/>
          </a:prstGeom>
          <a:ln>
            <a:noFill/>
          </a:ln>
          <a:effectLst>
            <a:softEdge rad="112500"/>
          </a:effectLst>
        </p:spPr>
      </p:pic>
      <p:sp>
        <p:nvSpPr>
          <p:cNvPr id="21" name="TextBox 20">
            <a:extLst>
              <a:ext uri="{FF2B5EF4-FFF2-40B4-BE49-F238E27FC236}">
                <a16:creationId xmlns:a16="http://schemas.microsoft.com/office/drawing/2014/main" id="{0659AACA-0F41-5534-D7AB-0B2CB71FBF79}"/>
              </a:ext>
            </a:extLst>
          </p:cNvPr>
          <p:cNvSpPr txBox="1"/>
          <p:nvPr/>
        </p:nvSpPr>
        <p:spPr>
          <a:xfrm>
            <a:off x="3011493" y="2432887"/>
            <a:ext cx="2738507" cy="646331"/>
          </a:xfrm>
          <a:prstGeom prst="rect">
            <a:avLst/>
          </a:prstGeom>
          <a:noFill/>
        </p:spPr>
        <p:txBody>
          <a:bodyPr wrap="square">
            <a:spAutoFit/>
          </a:bodyPr>
          <a:lstStyle/>
          <a:p>
            <a:pPr algn="ctr"/>
            <a:r>
              <a:rPr lang="en-US" b="0" i="0" dirty="0">
                <a:solidFill>
                  <a:srgbClr val="000000"/>
                </a:solidFill>
                <a:effectLst/>
                <a:latin typeface="Gotham SSm A"/>
              </a:rPr>
              <a:t>Avalanche Photodiodes (APDs)</a:t>
            </a:r>
            <a:endParaRPr lang="en-US" dirty="0">
              <a:solidFill>
                <a:srgbClr val="000000"/>
              </a:solidFill>
              <a:latin typeface="Gotham SSm A"/>
            </a:endParaRPr>
          </a:p>
        </p:txBody>
      </p:sp>
      <p:sp>
        <p:nvSpPr>
          <p:cNvPr id="22" name="TextBox 21">
            <a:extLst>
              <a:ext uri="{FF2B5EF4-FFF2-40B4-BE49-F238E27FC236}">
                <a16:creationId xmlns:a16="http://schemas.microsoft.com/office/drawing/2014/main" id="{BD3BD39E-77E6-F79D-6224-3AAA45B87222}"/>
              </a:ext>
            </a:extLst>
          </p:cNvPr>
          <p:cNvSpPr txBox="1"/>
          <p:nvPr/>
        </p:nvSpPr>
        <p:spPr>
          <a:xfrm>
            <a:off x="9136683" y="2432885"/>
            <a:ext cx="2687312" cy="646331"/>
          </a:xfrm>
          <a:prstGeom prst="rect">
            <a:avLst/>
          </a:prstGeom>
          <a:noFill/>
        </p:spPr>
        <p:txBody>
          <a:bodyPr wrap="square">
            <a:spAutoFit/>
          </a:bodyPr>
          <a:lstStyle/>
          <a:p>
            <a:pPr algn="ctr"/>
            <a:r>
              <a:rPr lang="en-US" b="0" i="0" dirty="0">
                <a:solidFill>
                  <a:srgbClr val="000000"/>
                </a:solidFill>
                <a:effectLst/>
                <a:latin typeface="Gotham SSm A"/>
              </a:rPr>
              <a:t>Silicon Photomultipliers (</a:t>
            </a:r>
            <a:r>
              <a:rPr lang="en-US" b="0" i="0" dirty="0" err="1">
                <a:solidFill>
                  <a:srgbClr val="000000"/>
                </a:solidFill>
                <a:effectLst/>
                <a:latin typeface="Gotham SSm A"/>
              </a:rPr>
              <a:t>SiPMs</a:t>
            </a:r>
            <a:r>
              <a:rPr lang="en-US" b="0" i="0" dirty="0">
                <a:solidFill>
                  <a:srgbClr val="000000"/>
                </a:solidFill>
                <a:effectLst/>
                <a:latin typeface="Gotham SSm A"/>
              </a:rPr>
              <a:t>) </a:t>
            </a:r>
            <a:endParaRPr lang="en-US" dirty="0"/>
          </a:p>
        </p:txBody>
      </p:sp>
      <p:sp>
        <p:nvSpPr>
          <p:cNvPr id="23" name="TextBox 22">
            <a:extLst>
              <a:ext uri="{FF2B5EF4-FFF2-40B4-BE49-F238E27FC236}">
                <a16:creationId xmlns:a16="http://schemas.microsoft.com/office/drawing/2014/main" id="{D7BB7A6A-6573-EA20-4F8E-58AE81112E1D}"/>
              </a:ext>
            </a:extLst>
          </p:cNvPr>
          <p:cNvSpPr txBox="1"/>
          <p:nvPr/>
        </p:nvSpPr>
        <p:spPr>
          <a:xfrm>
            <a:off x="457350" y="2432888"/>
            <a:ext cx="1634490" cy="646331"/>
          </a:xfrm>
          <a:prstGeom prst="rect">
            <a:avLst/>
          </a:prstGeom>
          <a:noFill/>
        </p:spPr>
        <p:txBody>
          <a:bodyPr wrap="square">
            <a:spAutoFit/>
          </a:bodyPr>
          <a:lstStyle/>
          <a:p>
            <a:pPr algn="ctr"/>
            <a:r>
              <a:rPr lang="en-US" b="0" i="0" dirty="0">
                <a:solidFill>
                  <a:srgbClr val="000000"/>
                </a:solidFill>
                <a:effectLst/>
                <a:latin typeface="Gotham SSm A"/>
              </a:rPr>
              <a:t>Photodiodes (PDs)</a:t>
            </a:r>
            <a:endParaRPr lang="en-US" dirty="0">
              <a:solidFill>
                <a:srgbClr val="000000"/>
              </a:solidFill>
              <a:latin typeface="Gotham SSm A"/>
            </a:endParaRPr>
          </a:p>
        </p:txBody>
      </p:sp>
    </p:spTree>
    <p:extLst>
      <p:ext uri="{BB962C8B-B14F-4D97-AF65-F5344CB8AC3E}">
        <p14:creationId xmlns:p14="http://schemas.microsoft.com/office/powerpoint/2010/main" val="388782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 look inside the box">
            <a:extLst>
              <a:ext uri="{FF2B5EF4-FFF2-40B4-BE49-F238E27FC236}">
                <a16:creationId xmlns:a16="http://schemas.microsoft.com/office/drawing/2014/main" id="{AF357764-3D07-6414-3496-EC1DD8440D27}"/>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B1C78E11-0D09-8F44-2A80-4CB7C10E01C2}"/>
              </a:ext>
            </a:extLst>
          </p:cNvPr>
          <p:cNvSpPr txBox="1"/>
          <p:nvPr/>
        </p:nvSpPr>
        <p:spPr>
          <a:xfrm>
            <a:off x="4476147" y="553777"/>
            <a:ext cx="3053593" cy="584775"/>
          </a:xfrm>
          <a:prstGeom prst="rect">
            <a:avLst/>
          </a:prstGeom>
          <a:noFill/>
        </p:spPr>
        <p:txBody>
          <a:bodyPr wrap="none" rtlCol="0">
            <a:spAutoFit/>
          </a:bodyPr>
          <a:lstStyle/>
          <a:p>
            <a:r>
              <a:rPr lang="en-US" sz="3200" i="1" dirty="0"/>
              <a:t>Electronic system</a:t>
            </a:r>
          </a:p>
        </p:txBody>
      </p:sp>
      <p:sp>
        <p:nvSpPr>
          <p:cNvPr id="5" name="TextBox 4">
            <a:extLst>
              <a:ext uri="{FF2B5EF4-FFF2-40B4-BE49-F238E27FC236}">
                <a16:creationId xmlns:a16="http://schemas.microsoft.com/office/drawing/2014/main" id="{10777DF2-8D94-3534-1CD8-8E5AE2367968}"/>
              </a:ext>
            </a:extLst>
          </p:cNvPr>
          <p:cNvSpPr txBox="1"/>
          <p:nvPr/>
        </p:nvSpPr>
        <p:spPr>
          <a:xfrm>
            <a:off x="3055316" y="1516418"/>
            <a:ext cx="6081367" cy="461665"/>
          </a:xfrm>
          <a:custGeom>
            <a:avLst/>
            <a:gdLst>
              <a:gd name="connsiteX0" fmla="*/ 0 w 6081367"/>
              <a:gd name="connsiteY0" fmla="*/ 0 h 461665"/>
              <a:gd name="connsiteX1" fmla="*/ 797335 w 6081367"/>
              <a:gd name="connsiteY1" fmla="*/ 0 h 461665"/>
              <a:gd name="connsiteX2" fmla="*/ 1533856 w 6081367"/>
              <a:gd name="connsiteY2" fmla="*/ 0 h 461665"/>
              <a:gd name="connsiteX3" fmla="*/ 2270377 w 6081367"/>
              <a:gd name="connsiteY3" fmla="*/ 0 h 461665"/>
              <a:gd name="connsiteX4" fmla="*/ 2763643 w 6081367"/>
              <a:gd name="connsiteY4" fmla="*/ 0 h 461665"/>
              <a:gd name="connsiteX5" fmla="*/ 3378537 w 6081367"/>
              <a:gd name="connsiteY5" fmla="*/ 0 h 461665"/>
              <a:gd name="connsiteX6" fmla="*/ 4175872 w 6081367"/>
              <a:gd name="connsiteY6" fmla="*/ 0 h 461665"/>
              <a:gd name="connsiteX7" fmla="*/ 4912393 w 6081367"/>
              <a:gd name="connsiteY7" fmla="*/ 0 h 461665"/>
              <a:gd name="connsiteX8" fmla="*/ 6081367 w 6081367"/>
              <a:gd name="connsiteY8" fmla="*/ 0 h 461665"/>
              <a:gd name="connsiteX9" fmla="*/ 6081367 w 6081367"/>
              <a:gd name="connsiteY9" fmla="*/ 461665 h 461665"/>
              <a:gd name="connsiteX10" fmla="*/ 5344846 w 6081367"/>
              <a:gd name="connsiteY10" fmla="*/ 461665 h 461665"/>
              <a:gd name="connsiteX11" fmla="*/ 4729952 w 6081367"/>
              <a:gd name="connsiteY11" fmla="*/ 461665 h 461665"/>
              <a:gd name="connsiteX12" fmla="*/ 4054245 w 6081367"/>
              <a:gd name="connsiteY12" fmla="*/ 461665 h 461665"/>
              <a:gd name="connsiteX13" fmla="*/ 3256910 w 6081367"/>
              <a:gd name="connsiteY13" fmla="*/ 461665 h 461665"/>
              <a:gd name="connsiteX14" fmla="*/ 2642016 w 6081367"/>
              <a:gd name="connsiteY14" fmla="*/ 461665 h 461665"/>
              <a:gd name="connsiteX15" fmla="*/ 1905495 w 6081367"/>
              <a:gd name="connsiteY15" fmla="*/ 461665 h 461665"/>
              <a:gd name="connsiteX16" fmla="*/ 1290601 w 6081367"/>
              <a:gd name="connsiteY16" fmla="*/ 461665 h 461665"/>
              <a:gd name="connsiteX17" fmla="*/ 0 w 6081367"/>
              <a:gd name="connsiteY17" fmla="*/ 461665 h 461665"/>
              <a:gd name="connsiteX18" fmla="*/ 0 w 6081367"/>
              <a:gd name="connsiteY1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81367" h="461665" fill="none" extrusionOk="0">
                <a:moveTo>
                  <a:pt x="0" y="0"/>
                </a:moveTo>
                <a:cubicBezTo>
                  <a:pt x="256226" y="-22830"/>
                  <a:pt x="428642" y="-34467"/>
                  <a:pt x="797335" y="0"/>
                </a:cubicBezTo>
                <a:cubicBezTo>
                  <a:pt x="1166028" y="34467"/>
                  <a:pt x="1320517" y="27118"/>
                  <a:pt x="1533856" y="0"/>
                </a:cubicBezTo>
                <a:cubicBezTo>
                  <a:pt x="1747195" y="-27118"/>
                  <a:pt x="2093797" y="23920"/>
                  <a:pt x="2270377" y="0"/>
                </a:cubicBezTo>
                <a:cubicBezTo>
                  <a:pt x="2446957" y="-23920"/>
                  <a:pt x="2564011" y="19914"/>
                  <a:pt x="2763643" y="0"/>
                </a:cubicBezTo>
                <a:cubicBezTo>
                  <a:pt x="2963275" y="-19914"/>
                  <a:pt x="3122005" y="28931"/>
                  <a:pt x="3378537" y="0"/>
                </a:cubicBezTo>
                <a:cubicBezTo>
                  <a:pt x="3635069" y="-28931"/>
                  <a:pt x="3934076" y="-2376"/>
                  <a:pt x="4175872" y="0"/>
                </a:cubicBezTo>
                <a:cubicBezTo>
                  <a:pt x="4417669" y="2376"/>
                  <a:pt x="4660831" y="24206"/>
                  <a:pt x="4912393" y="0"/>
                </a:cubicBezTo>
                <a:cubicBezTo>
                  <a:pt x="5163955" y="-24206"/>
                  <a:pt x="5766915" y="24280"/>
                  <a:pt x="6081367" y="0"/>
                </a:cubicBezTo>
                <a:cubicBezTo>
                  <a:pt x="6096091" y="177734"/>
                  <a:pt x="6091805" y="286162"/>
                  <a:pt x="6081367" y="461665"/>
                </a:cubicBezTo>
                <a:cubicBezTo>
                  <a:pt x="5831559" y="439098"/>
                  <a:pt x="5650803" y="455437"/>
                  <a:pt x="5344846" y="461665"/>
                </a:cubicBezTo>
                <a:cubicBezTo>
                  <a:pt x="5038889" y="467893"/>
                  <a:pt x="4985756" y="467849"/>
                  <a:pt x="4729952" y="461665"/>
                </a:cubicBezTo>
                <a:cubicBezTo>
                  <a:pt x="4474148" y="455481"/>
                  <a:pt x="4253927" y="456992"/>
                  <a:pt x="4054245" y="461665"/>
                </a:cubicBezTo>
                <a:cubicBezTo>
                  <a:pt x="3854563" y="466338"/>
                  <a:pt x="3498498" y="482717"/>
                  <a:pt x="3256910" y="461665"/>
                </a:cubicBezTo>
                <a:cubicBezTo>
                  <a:pt x="3015322" y="440613"/>
                  <a:pt x="2835237" y="462956"/>
                  <a:pt x="2642016" y="461665"/>
                </a:cubicBezTo>
                <a:cubicBezTo>
                  <a:pt x="2448795" y="460374"/>
                  <a:pt x="2189431" y="456630"/>
                  <a:pt x="1905495" y="461665"/>
                </a:cubicBezTo>
                <a:cubicBezTo>
                  <a:pt x="1621559" y="466700"/>
                  <a:pt x="1473066" y="487692"/>
                  <a:pt x="1290601" y="461665"/>
                </a:cubicBezTo>
                <a:cubicBezTo>
                  <a:pt x="1108136" y="435638"/>
                  <a:pt x="613354" y="402128"/>
                  <a:pt x="0" y="461665"/>
                </a:cubicBezTo>
                <a:cubicBezTo>
                  <a:pt x="-18703" y="256175"/>
                  <a:pt x="-16842" y="173171"/>
                  <a:pt x="0" y="0"/>
                </a:cubicBezTo>
                <a:close/>
              </a:path>
              <a:path w="6081367" h="461665" stroke="0" extrusionOk="0">
                <a:moveTo>
                  <a:pt x="0" y="0"/>
                </a:moveTo>
                <a:cubicBezTo>
                  <a:pt x="271348" y="13129"/>
                  <a:pt x="507281" y="9122"/>
                  <a:pt x="736521" y="0"/>
                </a:cubicBezTo>
                <a:cubicBezTo>
                  <a:pt x="965761" y="-9122"/>
                  <a:pt x="1122849" y="-20529"/>
                  <a:pt x="1290601" y="0"/>
                </a:cubicBezTo>
                <a:cubicBezTo>
                  <a:pt x="1458353" y="20529"/>
                  <a:pt x="1822426" y="25176"/>
                  <a:pt x="1966309" y="0"/>
                </a:cubicBezTo>
                <a:cubicBezTo>
                  <a:pt x="2110192" y="-25176"/>
                  <a:pt x="2483477" y="705"/>
                  <a:pt x="2642016" y="0"/>
                </a:cubicBezTo>
                <a:cubicBezTo>
                  <a:pt x="2800555" y="-705"/>
                  <a:pt x="2953500" y="26060"/>
                  <a:pt x="3196096" y="0"/>
                </a:cubicBezTo>
                <a:cubicBezTo>
                  <a:pt x="3438692" y="-26060"/>
                  <a:pt x="3782912" y="4288"/>
                  <a:pt x="3932617" y="0"/>
                </a:cubicBezTo>
                <a:cubicBezTo>
                  <a:pt x="4082322" y="-4288"/>
                  <a:pt x="4460947" y="15072"/>
                  <a:pt x="4608325" y="0"/>
                </a:cubicBezTo>
                <a:cubicBezTo>
                  <a:pt x="4755703" y="-15072"/>
                  <a:pt x="5090358" y="-3555"/>
                  <a:pt x="5223219" y="0"/>
                </a:cubicBezTo>
                <a:cubicBezTo>
                  <a:pt x="5356080" y="3555"/>
                  <a:pt x="5676155" y="23659"/>
                  <a:pt x="6081367" y="0"/>
                </a:cubicBezTo>
                <a:cubicBezTo>
                  <a:pt x="6096253" y="105978"/>
                  <a:pt x="6083091" y="249842"/>
                  <a:pt x="6081367" y="461665"/>
                </a:cubicBezTo>
                <a:cubicBezTo>
                  <a:pt x="5839598" y="465186"/>
                  <a:pt x="5625416" y="482645"/>
                  <a:pt x="5405660" y="461665"/>
                </a:cubicBezTo>
                <a:cubicBezTo>
                  <a:pt x="5185904" y="440685"/>
                  <a:pt x="5068126" y="437766"/>
                  <a:pt x="4790766" y="461665"/>
                </a:cubicBezTo>
                <a:cubicBezTo>
                  <a:pt x="4513406" y="485564"/>
                  <a:pt x="4476461" y="454622"/>
                  <a:pt x="4297499" y="461665"/>
                </a:cubicBezTo>
                <a:cubicBezTo>
                  <a:pt x="4118537" y="468708"/>
                  <a:pt x="3958691" y="441571"/>
                  <a:pt x="3621792" y="461665"/>
                </a:cubicBezTo>
                <a:cubicBezTo>
                  <a:pt x="3284893" y="481759"/>
                  <a:pt x="3230277" y="469793"/>
                  <a:pt x="2946084" y="461665"/>
                </a:cubicBezTo>
                <a:cubicBezTo>
                  <a:pt x="2661891" y="453537"/>
                  <a:pt x="2566690" y="454695"/>
                  <a:pt x="2331191" y="461665"/>
                </a:cubicBezTo>
                <a:cubicBezTo>
                  <a:pt x="2095692" y="468635"/>
                  <a:pt x="1886914" y="442115"/>
                  <a:pt x="1655483" y="461665"/>
                </a:cubicBezTo>
                <a:cubicBezTo>
                  <a:pt x="1424052" y="481215"/>
                  <a:pt x="1164314" y="466556"/>
                  <a:pt x="858148" y="461665"/>
                </a:cubicBezTo>
                <a:cubicBezTo>
                  <a:pt x="551982" y="456774"/>
                  <a:pt x="378467" y="464167"/>
                  <a:pt x="0" y="461665"/>
                </a:cubicBezTo>
                <a:cubicBezTo>
                  <a:pt x="1165" y="273319"/>
                  <a:pt x="-16336" y="158132"/>
                  <a:pt x="0" y="0"/>
                </a:cubicBezTo>
                <a:close/>
              </a:path>
            </a:pathLst>
          </a:custGeom>
          <a:solidFill>
            <a:schemeClr val="bg1"/>
          </a:solidFill>
          <a:ln>
            <a:solidFill>
              <a:schemeClr val="tx1"/>
            </a:solidFill>
            <a:extLst>
              <a:ext uri="{C807C97D-BFC1-408E-A445-0C87EB9F89A2}">
                <ask:lineSketchStyleProps xmlns:ask="http://schemas.microsoft.com/office/drawing/2018/sketchyshapes" sd="2935586341">
                  <a:prstGeom prst="rect">
                    <a:avLst/>
                  </a:prstGeom>
                  <ask:type>
                    <ask:lineSketchFreehand/>
                  </ask:type>
                </ask:lineSketchStyleProps>
              </a:ext>
            </a:extLst>
          </a:ln>
        </p:spPr>
        <p:txBody>
          <a:bodyPr wrap="square">
            <a:spAutoFit/>
          </a:bodyPr>
          <a:lstStyle/>
          <a:p>
            <a:r>
              <a:rPr lang="en-US" sz="2400" i="1" dirty="0"/>
              <a:t>Types of detectors used in different instruments</a:t>
            </a:r>
          </a:p>
        </p:txBody>
      </p:sp>
      <p:sp>
        <p:nvSpPr>
          <p:cNvPr id="6" name="TextBox 5">
            <a:extLst>
              <a:ext uri="{FF2B5EF4-FFF2-40B4-BE49-F238E27FC236}">
                <a16:creationId xmlns:a16="http://schemas.microsoft.com/office/drawing/2014/main" id="{E448EC20-AEE4-0832-045F-86A704B273A6}"/>
              </a:ext>
            </a:extLst>
          </p:cNvPr>
          <p:cNvSpPr txBox="1"/>
          <p:nvPr/>
        </p:nvSpPr>
        <p:spPr>
          <a:xfrm>
            <a:off x="6187806" y="2432886"/>
            <a:ext cx="2341011" cy="646331"/>
          </a:xfrm>
          <a:prstGeom prst="rect">
            <a:avLst/>
          </a:prstGeom>
          <a:noFill/>
        </p:spPr>
        <p:txBody>
          <a:bodyPr wrap="square">
            <a:spAutoFit/>
          </a:bodyPr>
          <a:lstStyle/>
          <a:p>
            <a:pPr algn="ctr"/>
            <a:r>
              <a:rPr lang="en-US" b="0" i="0" dirty="0">
                <a:solidFill>
                  <a:srgbClr val="000000"/>
                </a:solidFill>
                <a:effectLst/>
                <a:latin typeface="Gotham SSm A"/>
              </a:rPr>
              <a:t>Photomultiplier Tubes (PMTs)</a:t>
            </a:r>
            <a:endParaRPr lang="en-US" dirty="0"/>
          </a:p>
        </p:txBody>
      </p:sp>
      <p:pic>
        <p:nvPicPr>
          <p:cNvPr id="8" name="Picture 7" descr="A close-up of a device&#10;&#10;Description automatically generated">
            <a:extLst>
              <a:ext uri="{FF2B5EF4-FFF2-40B4-BE49-F238E27FC236}">
                <a16:creationId xmlns:a16="http://schemas.microsoft.com/office/drawing/2014/main" id="{0B7E069D-4E53-7087-069C-748D5DDAC944}"/>
              </a:ext>
            </a:extLst>
          </p:cNvPr>
          <p:cNvPicPr>
            <a:picLocks noChangeAspect="1"/>
          </p:cNvPicPr>
          <p:nvPr/>
        </p:nvPicPr>
        <p:blipFill rotWithShape="1">
          <a:blip r:embed="rId2">
            <a:extLst>
              <a:ext uri="{28A0092B-C50C-407E-A947-70E740481C1C}">
                <a14:useLocalDpi xmlns:a14="http://schemas.microsoft.com/office/drawing/2010/main" val="0"/>
              </a:ext>
            </a:extLst>
          </a:blip>
          <a:srcRect l="476" t="25628" r="77081" b="18242"/>
          <a:stretch/>
        </p:blipFill>
        <p:spPr>
          <a:xfrm>
            <a:off x="318207" y="3079216"/>
            <a:ext cx="1912775" cy="1838743"/>
          </a:xfrm>
          <a:prstGeom prst="ellipse">
            <a:avLst/>
          </a:prstGeom>
          <a:ln>
            <a:noFill/>
          </a:ln>
          <a:effectLst>
            <a:softEdge rad="112500"/>
          </a:effectLst>
        </p:spPr>
      </p:pic>
      <p:pic>
        <p:nvPicPr>
          <p:cNvPr id="9" name="Picture 8" descr="A close-up of a device&#10;&#10;Description automatically generated">
            <a:extLst>
              <a:ext uri="{FF2B5EF4-FFF2-40B4-BE49-F238E27FC236}">
                <a16:creationId xmlns:a16="http://schemas.microsoft.com/office/drawing/2014/main" id="{E6173BED-460F-31AC-36AB-206DB5C6EC5F}"/>
              </a:ext>
            </a:extLst>
          </p:cNvPr>
          <p:cNvPicPr>
            <a:picLocks noChangeAspect="1"/>
          </p:cNvPicPr>
          <p:nvPr/>
        </p:nvPicPr>
        <p:blipFill rotWithShape="1">
          <a:blip r:embed="rId2">
            <a:extLst>
              <a:ext uri="{28A0092B-C50C-407E-A947-70E740481C1C}">
                <a14:useLocalDpi xmlns:a14="http://schemas.microsoft.com/office/drawing/2010/main" val="0"/>
              </a:ext>
            </a:extLst>
          </a:blip>
          <a:srcRect l="23577" t="26204" r="53980" b="17666"/>
          <a:stretch/>
        </p:blipFill>
        <p:spPr>
          <a:xfrm>
            <a:off x="3424358" y="3079216"/>
            <a:ext cx="1912775" cy="1838743"/>
          </a:xfrm>
          <a:prstGeom prst="ellipse">
            <a:avLst/>
          </a:prstGeom>
          <a:ln>
            <a:noFill/>
          </a:ln>
          <a:effectLst>
            <a:softEdge rad="112500"/>
          </a:effectLst>
        </p:spPr>
      </p:pic>
      <p:pic>
        <p:nvPicPr>
          <p:cNvPr id="10" name="Picture 9" descr="A close-up of a device&#10;&#10;Description automatically generated">
            <a:extLst>
              <a:ext uri="{FF2B5EF4-FFF2-40B4-BE49-F238E27FC236}">
                <a16:creationId xmlns:a16="http://schemas.microsoft.com/office/drawing/2014/main" id="{5FD674BD-1D5F-DB4B-17A9-F623342FCC36}"/>
              </a:ext>
            </a:extLst>
          </p:cNvPr>
          <p:cNvPicPr>
            <a:picLocks noChangeAspect="1"/>
          </p:cNvPicPr>
          <p:nvPr/>
        </p:nvPicPr>
        <p:blipFill rotWithShape="1">
          <a:blip r:embed="rId2">
            <a:extLst>
              <a:ext uri="{28A0092B-C50C-407E-A947-70E740481C1C}">
                <a14:useLocalDpi xmlns:a14="http://schemas.microsoft.com/office/drawing/2010/main" val="0"/>
              </a:ext>
            </a:extLst>
          </a:blip>
          <a:srcRect l="50088" t="5993" r="29112" b="5426"/>
          <a:stretch/>
        </p:blipFill>
        <p:spPr>
          <a:xfrm>
            <a:off x="6486463" y="2994671"/>
            <a:ext cx="1772816" cy="2901820"/>
          </a:xfrm>
          <a:prstGeom prst="ellipse">
            <a:avLst/>
          </a:prstGeom>
          <a:ln>
            <a:noFill/>
          </a:ln>
          <a:effectLst>
            <a:softEdge rad="112500"/>
          </a:effectLst>
        </p:spPr>
      </p:pic>
      <p:pic>
        <p:nvPicPr>
          <p:cNvPr id="11" name="Picture 10" descr="A close-up of a device&#10;&#10;Description automatically generated">
            <a:extLst>
              <a:ext uri="{FF2B5EF4-FFF2-40B4-BE49-F238E27FC236}">
                <a16:creationId xmlns:a16="http://schemas.microsoft.com/office/drawing/2014/main" id="{97966BAA-52BD-47ED-12A7-A4E411DC14EA}"/>
              </a:ext>
            </a:extLst>
          </p:cNvPr>
          <p:cNvPicPr>
            <a:picLocks noChangeAspect="1"/>
          </p:cNvPicPr>
          <p:nvPr/>
        </p:nvPicPr>
        <p:blipFill rotWithShape="1">
          <a:blip r:embed="rId2">
            <a:extLst>
              <a:ext uri="{28A0092B-C50C-407E-A947-70E740481C1C}">
                <a14:useLocalDpi xmlns:a14="http://schemas.microsoft.com/office/drawing/2010/main" val="0"/>
              </a:ext>
            </a:extLst>
          </a:blip>
          <a:srcRect l="74266" t="26087" r="3291" b="17783"/>
          <a:stretch/>
        </p:blipFill>
        <p:spPr>
          <a:xfrm>
            <a:off x="9523951" y="3198620"/>
            <a:ext cx="1912775" cy="1838743"/>
          </a:xfrm>
          <a:prstGeom prst="ellipse">
            <a:avLst/>
          </a:prstGeom>
          <a:ln>
            <a:noFill/>
          </a:ln>
          <a:effectLst>
            <a:softEdge rad="112500"/>
          </a:effectLst>
        </p:spPr>
      </p:pic>
      <p:sp>
        <p:nvSpPr>
          <p:cNvPr id="13" name="TextBox 12">
            <a:extLst>
              <a:ext uri="{FF2B5EF4-FFF2-40B4-BE49-F238E27FC236}">
                <a16:creationId xmlns:a16="http://schemas.microsoft.com/office/drawing/2014/main" id="{5518071B-DE47-2EA6-769C-7E1C80849F95}"/>
              </a:ext>
            </a:extLst>
          </p:cNvPr>
          <p:cNvSpPr txBox="1"/>
          <p:nvPr/>
        </p:nvSpPr>
        <p:spPr>
          <a:xfrm>
            <a:off x="3011493" y="2432887"/>
            <a:ext cx="2738507" cy="646331"/>
          </a:xfrm>
          <a:prstGeom prst="rect">
            <a:avLst/>
          </a:prstGeom>
          <a:noFill/>
        </p:spPr>
        <p:txBody>
          <a:bodyPr wrap="square">
            <a:spAutoFit/>
          </a:bodyPr>
          <a:lstStyle/>
          <a:p>
            <a:pPr algn="ctr"/>
            <a:r>
              <a:rPr lang="en-US" b="0" i="0" dirty="0">
                <a:solidFill>
                  <a:srgbClr val="000000"/>
                </a:solidFill>
                <a:effectLst/>
                <a:latin typeface="Gotham SSm A"/>
              </a:rPr>
              <a:t>Avalanche Photodiodes (APDs)</a:t>
            </a:r>
            <a:endParaRPr lang="en-US" dirty="0">
              <a:solidFill>
                <a:srgbClr val="000000"/>
              </a:solidFill>
              <a:latin typeface="Gotham SSm A"/>
            </a:endParaRPr>
          </a:p>
        </p:txBody>
      </p:sp>
      <p:sp>
        <p:nvSpPr>
          <p:cNvPr id="15" name="TextBox 14">
            <a:extLst>
              <a:ext uri="{FF2B5EF4-FFF2-40B4-BE49-F238E27FC236}">
                <a16:creationId xmlns:a16="http://schemas.microsoft.com/office/drawing/2014/main" id="{FA61DA74-0CCE-45AE-2BF7-FC50A9491C39}"/>
              </a:ext>
            </a:extLst>
          </p:cNvPr>
          <p:cNvSpPr txBox="1"/>
          <p:nvPr/>
        </p:nvSpPr>
        <p:spPr>
          <a:xfrm>
            <a:off x="9435191" y="6062110"/>
            <a:ext cx="2388804" cy="923330"/>
          </a:xfrm>
          <a:prstGeom prst="rect">
            <a:avLst/>
          </a:prstGeom>
          <a:noFill/>
        </p:spPr>
        <p:txBody>
          <a:bodyPr wrap="square">
            <a:spAutoFit/>
          </a:bodyPr>
          <a:lstStyle/>
          <a:p>
            <a:r>
              <a:rPr lang="en-US" b="0" i="0" dirty="0">
                <a:solidFill>
                  <a:srgbClr val="000000"/>
                </a:solidFill>
                <a:effectLst/>
                <a:latin typeface="Gotham SSm A"/>
              </a:rPr>
              <a:t>e.g., the </a:t>
            </a:r>
            <a:r>
              <a:rPr lang="en-US" b="0" i="0" dirty="0" err="1">
                <a:solidFill>
                  <a:srgbClr val="000000"/>
                </a:solidFill>
                <a:effectLst/>
                <a:latin typeface="Gotham SSm A"/>
              </a:rPr>
              <a:t>NovoCyte</a:t>
            </a:r>
            <a:r>
              <a:rPr lang="en-US" b="0" i="0" dirty="0">
                <a:solidFill>
                  <a:srgbClr val="000000"/>
                </a:solidFill>
                <a:effectLst/>
                <a:latin typeface="Gotham SSm A"/>
              </a:rPr>
              <a:t> </a:t>
            </a:r>
            <a:r>
              <a:rPr lang="en-US" b="0" i="0" dirty="0" err="1">
                <a:solidFill>
                  <a:srgbClr val="000000"/>
                </a:solidFill>
                <a:effectLst/>
                <a:latin typeface="Gotham SSm A"/>
              </a:rPr>
              <a:t>Quanteon</a:t>
            </a:r>
            <a:r>
              <a:rPr lang="en-US" b="0" i="0" dirty="0">
                <a:solidFill>
                  <a:srgbClr val="000000"/>
                </a:solidFill>
                <a:effectLst/>
                <a:latin typeface="Gotham SSm A"/>
              </a:rPr>
              <a:t> from Agilent</a:t>
            </a:r>
          </a:p>
          <a:p>
            <a:endParaRPr lang="en-US" dirty="0"/>
          </a:p>
        </p:txBody>
      </p:sp>
      <p:sp>
        <p:nvSpPr>
          <p:cNvPr id="17" name="TextBox 16">
            <a:extLst>
              <a:ext uri="{FF2B5EF4-FFF2-40B4-BE49-F238E27FC236}">
                <a16:creationId xmlns:a16="http://schemas.microsoft.com/office/drawing/2014/main" id="{2B8CBA6F-B374-4539-2C75-33CB748D76D4}"/>
              </a:ext>
            </a:extLst>
          </p:cNvPr>
          <p:cNvSpPr txBox="1"/>
          <p:nvPr/>
        </p:nvSpPr>
        <p:spPr>
          <a:xfrm>
            <a:off x="9136683" y="2432885"/>
            <a:ext cx="2687312" cy="646331"/>
          </a:xfrm>
          <a:prstGeom prst="rect">
            <a:avLst/>
          </a:prstGeom>
          <a:noFill/>
        </p:spPr>
        <p:txBody>
          <a:bodyPr wrap="square">
            <a:spAutoFit/>
          </a:bodyPr>
          <a:lstStyle/>
          <a:p>
            <a:pPr algn="ctr"/>
            <a:r>
              <a:rPr lang="en-US" b="0" i="0" dirty="0">
                <a:solidFill>
                  <a:srgbClr val="000000"/>
                </a:solidFill>
                <a:effectLst/>
                <a:latin typeface="Gotham SSm A"/>
              </a:rPr>
              <a:t>Silicon Photomultipliers (</a:t>
            </a:r>
            <a:r>
              <a:rPr lang="en-US" b="0" i="0" dirty="0" err="1">
                <a:solidFill>
                  <a:srgbClr val="000000"/>
                </a:solidFill>
                <a:effectLst/>
                <a:latin typeface="Gotham SSm A"/>
              </a:rPr>
              <a:t>SiPMs</a:t>
            </a:r>
            <a:r>
              <a:rPr lang="en-US" b="0" i="0" dirty="0">
                <a:solidFill>
                  <a:srgbClr val="000000"/>
                </a:solidFill>
                <a:effectLst/>
                <a:latin typeface="Gotham SSm A"/>
              </a:rPr>
              <a:t>) </a:t>
            </a:r>
            <a:endParaRPr lang="en-US" dirty="0"/>
          </a:p>
        </p:txBody>
      </p:sp>
      <p:sp>
        <p:nvSpPr>
          <p:cNvPr id="19" name="TextBox 18">
            <a:extLst>
              <a:ext uri="{FF2B5EF4-FFF2-40B4-BE49-F238E27FC236}">
                <a16:creationId xmlns:a16="http://schemas.microsoft.com/office/drawing/2014/main" id="{E80F3DFC-FBA6-AD61-F0B3-1F043D519597}"/>
              </a:ext>
            </a:extLst>
          </p:cNvPr>
          <p:cNvSpPr txBox="1"/>
          <p:nvPr/>
        </p:nvSpPr>
        <p:spPr>
          <a:xfrm>
            <a:off x="3434361" y="6063435"/>
            <a:ext cx="2083572" cy="369332"/>
          </a:xfrm>
          <a:prstGeom prst="rect">
            <a:avLst/>
          </a:prstGeom>
          <a:noFill/>
        </p:spPr>
        <p:txBody>
          <a:bodyPr wrap="square">
            <a:spAutoFit/>
          </a:bodyPr>
          <a:lstStyle/>
          <a:p>
            <a:r>
              <a:rPr lang="en-US" b="0" i="0" dirty="0">
                <a:solidFill>
                  <a:srgbClr val="000000"/>
                </a:solidFill>
                <a:effectLst/>
                <a:latin typeface="Gotham SSm A"/>
              </a:rPr>
              <a:t>e.g.,</a:t>
            </a:r>
            <a:r>
              <a:rPr lang="en-US" b="0" i="0" dirty="0" err="1">
                <a:solidFill>
                  <a:srgbClr val="000000"/>
                </a:solidFill>
                <a:effectLst/>
                <a:latin typeface="Gotham SSm A"/>
              </a:rPr>
              <a:t>Cytek</a:t>
            </a:r>
            <a:r>
              <a:rPr lang="en-US" b="0" i="0" dirty="0">
                <a:solidFill>
                  <a:srgbClr val="000000"/>
                </a:solidFill>
                <a:effectLst/>
                <a:latin typeface="Gotham SSm A"/>
              </a:rPr>
              <a:t> Auroras</a:t>
            </a:r>
            <a:endParaRPr lang="en-US" dirty="0"/>
          </a:p>
        </p:txBody>
      </p:sp>
      <p:sp>
        <p:nvSpPr>
          <p:cNvPr id="21" name="TextBox 20">
            <a:extLst>
              <a:ext uri="{FF2B5EF4-FFF2-40B4-BE49-F238E27FC236}">
                <a16:creationId xmlns:a16="http://schemas.microsoft.com/office/drawing/2014/main" id="{F100CEF6-D454-F34E-AC01-FA04AFDFA2C9}"/>
              </a:ext>
            </a:extLst>
          </p:cNvPr>
          <p:cNvSpPr txBox="1"/>
          <p:nvPr/>
        </p:nvSpPr>
        <p:spPr>
          <a:xfrm>
            <a:off x="6365245" y="6062110"/>
            <a:ext cx="1986132" cy="369332"/>
          </a:xfrm>
          <a:prstGeom prst="rect">
            <a:avLst/>
          </a:prstGeom>
          <a:noFill/>
        </p:spPr>
        <p:txBody>
          <a:bodyPr wrap="square">
            <a:spAutoFit/>
          </a:bodyPr>
          <a:lstStyle/>
          <a:p>
            <a:r>
              <a:rPr lang="en-US" b="0" i="0" dirty="0">
                <a:solidFill>
                  <a:srgbClr val="000000"/>
                </a:solidFill>
                <a:effectLst/>
                <a:latin typeface="Gotham SSm A"/>
              </a:rPr>
              <a:t>e.g., BD platforms</a:t>
            </a:r>
            <a:endParaRPr lang="en-US" dirty="0"/>
          </a:p>
        </p:txBody>
      </p:sp>
      <p:sp>
        <p:nvSpPr>
          <p:cNvPr id="22" name="TextBox 21">
            <a:extLst>
              <a:ext uri="{FF2B5EF4-FFF2-40B4-BE49-F238E27FC236}">
                <a16:creationId xmlns:a16="http://schemas.microsoft.com/office/drawing/2014/main" id="{0DF9A783-02DF-5E49-3267-5F03BE38EEF6}"/>
              </a:ext>
            </a:extLst>
          </p:cNvPr>
          <p:cNvSpPr txBox="1"/>
          <p:nvPr/>
        </p:nvSpPr>
        <p:spPr>
          <a:xfrm>
            <a:off x="457350" y="2432888"/>
            <a:ext cx="1634490" cy="646331"/>
          </a:xfrm>
          <a:prstGeom prst="rect">
            <a:avLst/>
          </a:prstGeom>
          <a:noFill/>
        </p:spPr>
        <p:txBody>
          <a:bodyPr wrap="square">
            <a:spAutoFit/>
          </a:bodyPr>
          <a:lstStyle/>
          <a:p>
            <a:pPr algn="ctr"/>
            <a:r>
              <a:rPr lang="en-US" b="0" i="0" dirty="0">
                <a:solidFill>
                  <a:srgbClr val="000000"/>
                </a:solidFill>
                <a:effectLst/>
                <a:latin typeface="Gotham SSm A"/>
              </a:rPr>
              <a:t>Photodiodes (PDs)</a:t>
            </a:r>
            <a:endParaRPr lang="en-US" dirty="0">
              <a:solidFill>
                <a:srgbClr val="000000"/>
              </a:solidFill>
              <a:latin typeface="Gotham SSm A"/>
            </a:endParaRPr>
          </a:p>
        </p:txBody>
      </p:sp>
      <p:sp>
        <p:nvSpPr>
          <p:cNvPr id="23" name="TextBox 22">
            <a:extLst>
              <a:ext uri="{FF2B5EF4-FFF2-40B4-BE49-F238E27FC236}">
                <a16:creationId xmlns:a16="http://schemas.microsoft.com/office/drawing/2014/main" id="{0852DF1F-02FF-FFDF-ED5F-48C841DCED25}"/>
              </a:ext>
            </a:extLst>
          </p:cNvPr>
          <p:cNvSpPr txBox="1"/>
          <p:nvPr/>
        </p:nvSpPr>
        <p:spPr>
          <a:xfrm>
            <a:off x="281528" y="6062110"/>
            <a:ext cx="1986132" cy="369332"/>
          </a:xfrm>
          <a:prstGeom prst="rect">
            <a:avLst/>
          </a:prstGeom>
          <a:noFill/>
        </p:spPr>
        <p:txBody>
          <a:bodyPr wrap="square">
            <a:spAutoFit/>
          </a:bodyPr>
          <a:lstStyle/>
          <a:p>
            <a:r>
              <a:rPr lang="en-US" b="0" i="0" dirty="0">
                <a:solidFill>
                  <a:srgbClr val="000000"/>
                </a:solidFill>
                <a:effectLst/>
                <a:latin typeface="Gotham SSm A"/>
              </a:rPr>
              <a:t>e.g., BD platforms</a:t>
            </a:r>
            <a:endParaRPr lang="en-US" dirty="0"/>
          </a:p>
        </p:txBody>
      </p:sp>
      <p:pic>
        <p:nvPicPr>
          <p:cNvPr id="7" name="Picture 6" descr="A laser beam coming out of a machine&#10;&#10;Description automatically generated">
            <a:extLst>
              <a:ext uri="{FF2B5EF4-FFF2-40B4-BE49-F238E27FC236}">
                <a16:creationId xmlns:a16="http://schemas.microsoft.com/office/drawing/2014/main" id="{D334D40E-4E2C-AB20-B2FA-CAE265C42721}"/>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spTree>
    <p:extLst>
      <p:ext uri="{BB962C8B-B14F-4D97-AF65-F5344CB8AC3E}">
        <p14:creationId xmlns:p14="http://schemas.microsoft.com/office/powerpoint/2010/main" val="391389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ser beam coming out of a machine&#10;&#10;Description automatically generated">
            <a:extLst>
              <a:ext uri="{FF2B5EF4-FFF2-40B4-BE49-F238E27FC236}">
                <a16:creationId xmlns:a16="http://schemas.microsoft.com/office/drawing/2014/main" id="{152AFA91-55FB-DD75-6F02-4520F2F0098E}"/>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sp>
        <p:nvSpPr>
          <p:cNvPr id="2" name="A look inside the box">
            <a:extLst>
              <a:ext uri="{FF2B5EF4-FFF2-40B4-BE49-F238E27FC236}">
                <a16:creationId xmlns:a16="http://schemas.microsoft.com/office/drawing/2014/main" id="{AF357764-3D07-6414-3496-EC1DD8440D27}"/>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B1C78E11-0D09-8F44-2A80-4CB7C10E01C2}"/>
              </a:ext>
            </a:extLst>
          </p:cNvPr>
          <p:cNvSpPr txBox="1"/>
          <p:nvPr/>
        </p:nvSpPr>
        <p:spPr>
          <a:xfrm>
            <a:off x="4476147" y="553777"/>
            <a:ext cx="3053593" cy="584775"/>
          </a:xfrm>
          <a:prstGeom prst="rect">
            <a:avLst/>
          </a:prstGeom>
          <a:noFill/>
        </p:spPr>
        <p:txBody>
          <a:bodyPr wrap="none" rtlCol="0">
            <a:spAutoFit/>
          </a:bodyPr>
          <a:lstStyle/>
          <a:p>
            <a:r>
              <a:rPr lang="en-US" sz="3200" i="1" dirty="0"/>
              <a:t>Electronic system</a:t>
            </a:r>
          </a:p>
        </p:txBody>
      </p:sp>
      <p:sp>
        <p:nvSpPr>
          <p:cNvPr id="5" name="TextBox 4">
            <a:extLst>
              <a:ext uri="{FF2B5EF4-FFF2-40B4-BE49-F238E27FC236}">
                <a16:creationId xmlns:a16="http://schemas.microsoft.com/office/drawing/2014/main" id="{10777DF2-8D94-3534-1CD8-8E5AE2367968}"/>
              </a:ext>
            </a:extLst>
          </p:cNvPr>
          <p:cNvSpPr txBox="1"/>
          <p:nvPr/>
        </p:nvSpPr>
        <p:spPr>
          <a:xfrm>
            <a:off x="3055316" y="1185763"/>
            <a:ext cx="6081367" cy="461665"/>
          </a:xfrm>
          <a:custGeom>
            <a:avLst/>
            <a:gdLst>
              <a:gd name="connsiteX0" fmla="*/ 0 w 6081367"/>
              <a:gd name="connsiteY0" fmla="*/ 0 h 461665"/>
              <a:gd name="connsiteX1" fmla="*/ 797335 w 6081367"/>
              <a:gd name="connsiteY1" fmla="*/ 0 h 461665"/>
              <a:gd name="connsiteX2" fmla="*/ 1533856 w 6081367"/>
              <a:gd name="connsiteY2" fmla="*/ 0 h 461665"/>
              <a:gd name="connsiteX3" fmla="*/ 2270377 w 6081367"/>
              <a:gd name="connsiteY3" fmla="*/ 0 h 461665"/>
              <a:gd name="connsiteX4" fmla="*/ 2763643 w 6081367"/>
              <a:gd name="connsiteY4" fmla="*/ 0 h 461665"/>
              <a:gd name="connsiteX5" fmla="*/ 3378537 w 6081367"/>
              <a:gd name="connsiteY5" fmla="*/ 0 h 461665"/>
              <a:gd name="connsiteX6" fmla="*/ 4175872 w 6081367"/>
              <a:gd name="connsiteY6" fmla="*/ 0 h 461665"/>
              <a:gd name="connsiteX7" fmla="*/ 4912393 w 6081367"/>
              <a:gd name="connsiteY7" fmla="*/ 0 h 461665"/>
              <a:gd name="connsiteX8" fmla="*/ 6081367 w 6081367"/>
              <a:gd name="connsiteY8" fmla="*/ 0 h 461665"/>
              <a:gd name="connsiteX9" fmla="*/ 6081367 w 6081367"/>
              <a:gd name="connsiteY9" fmla="*/ 461665 h 461665"/>
              <a:gd name="connsiteX10" fmla="*/ 5344846 w 6081367"/>
              <a:gd name="connsiteY10" fmla="*/ 461665 h 461665"/>
              <a:gd name="connsiteX11" fmla="*/ 4729952 w 6081367"/>
              <a:gd name="connsiteY11" fmla="*/ 461665 h 461665"/>
              <a:gd name="connsiteX12" fmla="*/ 4054245 w 6081367"/>
              <a:gd name="connsiteY12" fmla="*/ 461665 h 461665"/>
              <a:gd name="connsiteX13" fmla="*/ 3256910 w 6081367"/>
              <a:gd name="connsiteY13" fmla="*/ 461665 h 461665"/>
              <a:gd name="connsiteX14" fmla="*/ 2642016 w 6081367"/>
              <a:gd name="connsiteY14" fmla="*/ 461665 h 461665"/>
              <a:gd name="connsiteX15" fmla="*/ 1905495 w 6081367"/>
              <a:gd name="connsiteY15" fmla="*/ 461665 h 461665"/>
              <a:gd name="connsiteX16" fmla="*/ 1290601 w 6081367"/>
              <a:gd name="connsiteY16" fmla="*/ 461665 h 461665"/>
              <a:gd name="connsiteX17" fmla="*/ 0 w 6081367"/>
              <a:gd name="connsiteY17" fmla="*/ 461665 h 461665"/>
              <a:gd name="connsiteX18" fmla="*/ 0 w 6081367"/>
              <a:gd name="connsiteY1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81367" h="461665" fill="none" extrusionOk="0">
                <a:moveTo>
                  <a:pt x="0" y="0"/>
                </a:moveTo>
                <a:cubicBezTo>
                  <a:pt x="256226" y="-22830"/>
                  <a:pt x="428642" y="-34467"/>
                  <a:pt x="797335" y="0"/>
                </a:cubicBezTo>
                <a:cubicBezTo>
                  <a:pt x="1166028" y="34467"/>
                  <a:pt x="1320517" y="27118"/>
                  <a:pt x="1533856" y="0"/>
                </a:cubicBezTo>
                <a:cubicBezTo>
                  <a:pt x="1747195" y="-27118"/>
                  <a:pt x="2093797" y="23920"/>
                  <a:pt x="2270377" y="0"/>
                </a:cubicBezTo>
                <a:cubicBezTo>
                  <a:pt x="2446957" y="-23920"/>
                  <a:pt x="2564011" y="19914"/>
                  <a:pt x="2763643" y="0"/>
                </a:cubicBezTo>
                <a:cubicBezTo>
                  <a:pt x="2963275" y="-19914"/>
                  <a:pt x="3122005" y="28931"/>
                  <a:pt x="3378537" y="0"/>
                </a:cubicBezTo>
                <a:cubicBezTo>
                  <a:pt x="3635069" y="-28931"/>
                  <a:pt x="3934076" y="-2376"/>
                  <a:pt x="4175872" y="0"/>
                </a:cubicBezTo>
                <a:cubicBezTo>
                  <a:pt x="4417669" y="2376"/>
                  <a:pt x="4660831" y="24206"/>
                  <a:pt x="4912393" y="0"/>
                </a:cubicBezTo>
                <a:cubicBezTo>
                  <a:pt x="5163955" y="-24206"/>
                  <a:pt x="5766915" y="24280"/>
                  <a:pt x="6081367" y="0"/>
                </a:cubicBezTo>
                <a:cubicBezTo>
                  <a:pt x="6096091" y="177734"/>
                  <a:pt x="6091805" y="286162"/>
                  <a:pt x="6081367" y="461665"/>
                </a:cubicBezTo>
                <a:cubicBezTo>
                  <a:pt x="5831559" y="439098"/>
                  <a:pt x="5650803" y="455437"/>
                  <a:pt x="5344846" y="461665"/>
                </a:cubicBezTo>
                <a:cubicBezTo>
                  <a:pt x="5038889" y="467893"/>
                  <a:pt x="4985756" y="467849"/>
                  <a:pt x="4729952" y="461665"/>
                </a:cubicBezTo>
                <a:cubicBezTo>
                  <a:pt x="4474148" y="455481"/>
                  <a:pt x="4253927" y="456992"/>
                  <a:pt x="4054245" y="461665"/>
                </a:cubicBezTo>
                <a:cubicBezTo>
                  <a:pt x="3854563" y="466338"/>
                  <a:pt x="3498498" y="482717"/>
                  <a:pt x="3256910" y="461665"/>
                </a:cubicBezTo>
                <a:cubicBezTo>
                  <a:pt x="3015322" y="440613"/>
                  <a:pt x="2835237" y="462956"/>
                  <a:pt x="2642016" y="461665"/>
                </a:cubicBezTo>
                <a:cubicBezTo>
                  <a:pt x="2448795" y="460374"/>
                  <a:pt x="2189431" y="456630"/>
                  <a:pt x="1905495" y="461665"/>
                </a:cubicBezTo>
                <a:cubicBezTo>
                  <a:pt x="1621559" y="466700"/>
                  <a:pt x="1473066" y="487692"/>
                  <a:pt x="1290601" y="461665"/>
                </a:cubicBezTo>
                <a:cubicBezTo>
                  <a:pt x="1108136" y="435638"/>
                  <a:pt x="613354" y="402128"/>
                  <a:pt x="0" y="461665"/>
                </a:cubicBezTo>
                <a:cubicBezTo>
                  <a:pt x="-18703" y="256175"/>
                  <a:pt x="-16842" y="173171"/>
                  <a:pt x="0" y="0"/>
                </a:cubicBezTo>
                <a:close/>
              </a:path>
              <a:path w="6081367" h="461665" stroke="0" extrusionOk="0">
                <a:moveTo>
                  <a:pt x="0" y="0"/>
                </a:moveTo>
                <a:cubicBezTo>
                  <a:pt x="271348" y="13129"/>
                  <a:pt x="507281" y="9122"/>
                  <a:pt x="736521" y="0"/>
                </a:cubicBezTo>
                <a:cubicBezTo>
                  <a:pt x="965761" y="-9122"/>
                  <a:pt x="1122849" y="-20529"/>
                  <a:pt x="1290601" y="0"/>
                </a:cubicBezTo>
                <a:cubicBezTo>
                  <a:pt x="1458353" y="20529"/>
                  <a:pt x="1822426" y="25176"/>
                  <a:pt x="1966309" y="0"/>
                </a:cubicBezTo>
                <a:cubicBezTo>
                  <a:pt x="2110192" y="-25176"/>
                  <a:pt x="2483477" y="705"/>
                  <a:pt x="2642016" y="0"/>
                </a:cubicBezTo>
                <a:cubicBezTo>
                  <a:pt x="2800555" y="-705"/>
                  <a:pt x="2953500" y="26060"/>
                  <a:pt x="3196096" y="0"/>
                </a:cubicBezTo>
                <a:cubicBezTo>
                  <a:pt x="3438692" y="-26060"/>
                  <a:pt x="3782912" y="4288"/>
                  <a:pt x="3932617" y="0"/>
                </a:cubicBezTo>
                <a:cubicBezTo>
                  <a:pt x="4082322" y="-4288"/>
                  <a:pt x="4460947" y="15072"/>
                  <a:pt x="4608325" y="0"/>
                </a:cubicBezTo>
                <a:cubicBezTo>
                  <a:pt x="4755703" y="-15072"/>
                  <a:pt x="5090358" y="-3555"/>
                  <a:pt x="5223219" y="0"/>
                </a:cubicBezTo>
                <a:cubicBezTo>
                  <a:pt x="5356080" y="3555"/>
                  <a:pt x="5676155" y="23659"/>
                  <a:pt x="6081367" y="0"/>
                </a:cubicBezTo>
                <a:cubicBezTo>
                  <a:pt x="6096253" y="105978"/>
                  <a:pt x="6083091" y="249842"/>
                  <a:pt x="6081367" y="461665"/>
                </a:cubicBezTo>
                <a:cubicBezTo>
                  <a:pt x="5839598" y="465186"/>
                  <a:pt x="5625416" y="482645"/>
                  <a:pt x="5405660" y="461665"/>
                </a:cubicBezTo>
                <a:cubicBezTo>
                  <a:pt x="5185904" y="440685"/>
                  <a:pt x="5068126" y="437766"/>
                  <a:pt x="4790766" y="461665"/>
                </a:cubicBezTo>
                <a:cubicBezTo>
                  <a:pt x="4513406" y="485564"/>
                  <a:pt x="4476461" y="454622"/>
                  <a:pt x="4297499" y="461665"/>
                </a:cubicBezTo>
                <a:cubicBezTo>
                  <a:pt x="4118537" y="468708"/>
                  <a:pt x="3958691" y="441571"/>
                  <a:pt x="3621792" y="461665"/>
                </a:cubicBezTo>
                <a:cubicBezTo>
                  <a:pt x="3284893" y="481759"/>
                  <a:pt x="3230277" y="469793"/>
                  <a:pt x="2946084" y="461665"/>
                </a:cubicBezTo>
                <a:cubicBezTo>
                  <a:pt x="2661891" y="453537"/>
                  <a:pt x="2566690" y="454695"/>
                  <a:pt x="2331191" y="461665"/>
                </a:cubicBezTo>
                <a:cubicBezTo>
                  <a:pt x="2095692" y="468635"/>
                  <a:pt x="1886914" y="442115"/>
                  <a:pt x="1655483" y="461665"/>
                </a:cubicBezTo>
                <a:cubicBezTo>
                  <a:pt x="1424052" y="481215"/>
                  <a:pt x="1164314" y="466556"/>
                  <a:pt x="858148" y="461665"/>
                </a:cubicBezTo>
                <a:cubicBezTo>
                  <a:pt x="551982" y="456774"/>
                  <a:pt x="378467" y="464167"/>
                  <a:pt x="0" y="461665"/>
                </a:cubicBezTo>
                <a:cubicBezTo>
                  <a:pt x="1165" y="273319"/>
                  <a:pt x="-16336" y="158132"/>
                  <a:pt x="0" y="0"/>
                </a:cubicBezTo>
                <a:close/>
              </a:path>
            </a:pathLst>
          </a:custGeom>
          <a:solidFill>
            <a:schemeClr val="bg1"/>
          </a:solidFill>
          <a:ln>
            <a:solidFill>
              <a:schemeClr val="tx1"/>
            </a:solidFill>
            <a:extLst>
              <a:ext uri="{C807C97D-BFC1-408E-A445-0C87EB9F89A2}">
                <ask:lineSketchStyleProps xmlns:ask="http://schemas.microsoft.com/office/drawing/2018/sketchyshapes" sd="2935586341">
                  <a:prstGeom prst="rect">
                    <a:avLst/>
                  </a:prstGeom>
                  <ask:type>
                    <ask:lineSketchFreehand/>
                  </ask:type>
                </ask:lineSketchStyleProps>
              </a:ext>
            </a:extLst>
          </a:ln>
        </p:spPr>
        <p:txBody>
          <a:bodyPr wrap="square">
            <a:spAutoFit/>
          </a:bodyPr>
          <a:lstStyle/>
          <a:p>
            <a:r>
              <a:rPr lang="en-US" sz="2400" i="1" dirty="0"/>
              <a:t>Types of detectors used in different instruments</a:t>
            </a:r>
          </a:p>
        </p:txBody>
      </p:sp>
      <p:graphicFrame>
        <p:nvGraphicFramePr>
          <p:cNvPr id="4" name="Table 3">
            <a:extLst>
              <a:ext uri="{FF2B5EF4-FFF2-40B4-BE49-F238E27FC236}">
                <a16:creationId xmlns:a16="http://schemas.microsoft.com/office/drawing/2014/main" id="{0872D44A-0B96-F586-8EF3-3EF07F2E6C5C}"/>
              </a:ext>
            </a:extLst>
          </p:cNvPr>
          <p:cNvGraphicFramePr>
            <a:graphicFrameLocks noGrp="1"/>
          </p:cNvGraphicFramePr>
          <p:nvPr>
            <p:extLst>
              <p:ext uri="{D42A27DB-BD31-4B8C-83A1-F6EECF244321}">
                <p14:modId xmlns:p14="http://schemas.microsoft.com/office/powerpoint/2010/main" val="3182425303"/>
              </p:ext>
            </p:extLst>
          </p:nvPr>
        </p:nvGraphicFramePr>
        <p:xfrm>
          <a:off x="1126203" y="2053742"/>
          <a:ext cx="9753480" cy="4250481"/>
        </p:xfrm>
        <a:graphic>
          <a:graphicData uri="http://schemas.openxmlformats.org/drawingml/2006/table">
            <a:tbl>
              <a:tblPr/>
              <a:tblGrid>
                <a:gridCol w="2669676">
                  <a:extLst>
                    <a:ext uri="{9D8B030D-6E8A-4147-A177-3AD203B41FA5}">
                      <a16:colId xmlns:a16="http://schemas.microsoft.com/office/drawing/2014/main" val="1143391948"/>
                    </a:ext>
                  </a:extLst>
                </a:gridCol>
                <a:gridCol w="2677833">
                  <a:extLst>
                    <a:ext uri="{9D8B030D-6E8A-4147-A177-3AD203B41FA5}">
                      <a16:colId xmlns:a16="http://schemas.microsoft.com/office/drawing/2014/main" val="26483661"/>
                    </a:ext>
                  </a:extLst>
                </a:gridCol>
                <a:gridCol w="2262488">
                  <a:extLst>
                    <a:ext uri="{9D8B030D-6E8A-4147-A177-3AD203B41FA5}">
                      <a16:colId xmlns:a16="http://schemas.microsoft.com/office/drawing/2014/main" val="2094658471"/>
                    </a:ext>
                  </a:extLst>
                </a:gridCol>
                <a:gridCol w="2143483">
                  <a:extLst>
                    <a:ext uri="{9D8B030D-6E8A-4147-A177-3AD203B41FA5}">
                      <a16:colId xmlns:a16="http://schemas.microsoft.com/office/drawing/2014/main" val="1089391483"/>
                    </a:ext>
                  </a:extLst>
                </a:gridCol>
              </a:tblGrid>
              <a:tr h="489771">
                <a:tc>
                  <a:txBody>
                    <a:bodyPr/>
                    <a:lstStyle/>
                    <a:p>
                      <a:br>
                        <a:rPr lang="en-US" sz="1500" b="0" dirty="0">
                          <a:effectLst/>
                          <a:latin typeface="Gotham SSm A"/>
                        </a:rPr>
                      </a:br>
                      <a:endParaRPr lang="en-US" sz="1500" b="0" dirty="0">
                        <a:effectLst/>
                        <a:latin typeface="Gotham SSm A"/>
                      </a:endParaRPr>
                    </a:p>
                  </a:txBody>
                  <a:tcPr marL="38631" marR="38631" marT="38631" marB="3863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500" b="1" dirty="0">
                          <a:effectLst/>
                          <a:latin typeface="Gotham SSm A"/>
                        </a:rPr>
                        <a:t>PMT</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effectLst/>
                          <a:latin typeface="Gotham SSm A"/>
                        </a:rPr>
                        <a:t>APD</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err="1">
                          <a:effectLst/>
                          <a:latin typeface="Gotham SSm A"/>
                        </a:rPr>
                        <a:t>SiPM</a:t>
                      </a:r>
                      <a:endParaRPr lang="en-US" sz="1500" b="1" dirty="0">
                        <a:effectLst/>
                        <a:latin typeface="Gotham SSm A"/>
                      </a:endParaRPr>
                    </a:p>
                  </a:txBody>
                  <a:tcPr marL="74171" marR="74171" marT="37085" marB="37085"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60498344"/>
                  </a:ext>
                </a:extLst>
              </a:tr>
              <a:tr h="280286">
                <a:tc>
                  <a:txBody>
                    <a:bodyPr/>
                    <a:lstStyle/>
                    <a:p>
                      <a:r>
                        <a:rPr lang="en-US" sz="1500" b="1" dirty="0">
                          <a:effectLst/>
                          <a:latin typeface="Gotham SSm A"/>
                        </a:rPr>
                        <a:t>Range (nm)</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500" b="0" dirty="0">
                          <a:effectLst/>
                          <a:latin typeface="Gotham SSm A"/>
                        </a:rPr>
                        <a:t>300-800</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500" b="0">
                          <a:effectLst/>
                          <a:latin typeface="Gotham SSm A"/>
                        </a:rPr>
                        <a:t>400-1000+</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500" b="0" dirty="0">
                          <a:effectLst/>
                          <a:latin typeface="Gotham SSm A"/>
                        </a:rPr>
                        <a:t>400-1000+</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620626251"/>
                  </a:ext>
                </a:extLst>
              </a:tr>
              <a:tr h="280286">
                <a:tc>
                  <a:txBody>
                    <a:bodyPr/>
                    <a:lstStyle/>
                    <a:p>
                      <a:r>
                        <a:rPr lang="en-US" sz="1500" b="1" dirty="0">
                          <a:effectLst/>
                          <a:latin typeface="Gotham SSm A"/>
                        </a:rPr>
                        <a:t>Internal Gain</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500" b="0">
                          <a:effectLst/>
                          <a:latin typeface="Gotham SSm A"/>
                        </a:rPr>
                        <a:t>10^5-7</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500" b="0">
                          <a:effectLst/>
                          <a:latin typeface="Gotham SSm A"/>
                        </a:rPr>
                        <a:t>10^2</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500" b="0" dirty="0">
                          <a:effectLst/>
                          <a:latin typeface="Gotham SSm A"/>
                        </a:rPr>
                        <a:t>10^5-7</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28251352"/>
                  </a:ext>
                </a:extLst>
              </a:tr>
              <a:tr h="280286">
                <a:tc>
                  <a:txBody>
                    <a:bodyPr/>
                    <a:lstStyle/>
                    <a:p>
                      <a:r>
                        <a:rPr lang="en-US" sz="1500" b="1">
                          <a:effectLst/>
                          <a:latin typeface="Gotham SSm A"/>
                        </a:rPr>
                        <a:t>Power Draw</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500" b="0">
                          <a:effectLst/>
                          <a:latin typeface="Gotham SSm A"/>
                        </a:rPr>
                        <a:t>Up to 1000V</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500" b="0">
                          <a:effectLst/>
                          <a:latin typeface="Gotham SSm A"/>
                        </a:rPr>
                        <a:t>100-200V</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500" b="0" dirty="0">
                          <a:effectLst/>
                          <a:latin typeface="Gotham SSm A"/>
                        </a:rPr>
                        <a:t>Less than 100V</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89660713"/>
                  </a:ext>
                </a:extLst>
              </a:tr>
              <a:tr h="487093">
                <a:tc>
                  <a:txBody>
                    <a:bodyPr/>
                    <a:lstStyle/>
                    <a:p>
                      <a:r>
                        <a:rPr lang="en-US" sz="1500" b="1" dirty="0">
                          <a:effectLst/>
                          <a:latin typeface="Gotham SSm A"/>
                        </a:rPr>
                        <a:t>Dynamic Range</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500" b="0">
                          <a:effectLst/>
                          <a:latin typeface="Gotham SSm A"/>
                        </a:rPr>
                        <a:t>5 Decades (Fortessa)</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500" b="0" dirty="0">
                          <a:effectLst/>
                          <a:latin typeface="Gotham SSm A"/>
                        </a:rPr>
                        <a:t>6.5 Decades (Aurora)</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500" b="0" dirty="0">
                          <a:effectLst/>
                          <a:latin typeface="Gotham SSm A"/>
                        </a:rPr>
                        <a:t>7.2 Decades (</a:t>
                      </a:r>
                      <a:r>
                        <a:rPr lang="en-US" sz="1500" b="0" dirty="0" err="1">
                          <a:effectLst/>
                          <a:latin typeface="Gotham SSm A"/>
                        </a:rPr>
                        <a:t>Quanteon</a:t>
                      </a:r>
                      <a:r>
                        <a:rPr lang="en-US" sz="1500" b="0" dirty="0">
                          <a:effectLst/>
                          <a:latin typeface="Gotham SSm A"/>
                        </a:rPr>
                        <a:t>)</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605777316"/>
                  </a:ext>
                </a:extLst>
              </a:tr>
              <a:tr h="1319678">
                <a:tc>
                  <a:txBody>
                    <a:bodyPr/>
                    <a:lstStyle/>
                    <a:p>
                      <a:r>
                        <a:rPr lang="en-US" sz="1500" b="1" dirty="0">
                          <a:effectLst/>
                          <a:latin typeface="Gotham SSm A"/>
                        </a:rPr>
                        <a:t>Low Light Detection</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500" b="0">
                          <a:effectLst/>
                          <a:latin typeface="Gotham SSm A"/>
                        </a:rPr>
                        <a:t>Large active area and very rare dark counts</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500" b="0">
                          <a:effectLst/>
                          <a:latin typeface="Gotham SSm A"/>
                        </a:rPr>
                        <a:t>Smaller active area, more common dark counts (vs PMT) increasing with temperature</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500" b="0" dirty="0">
                          <a:effectLst/>
                          <a:latin typeface="Gotham SSm A"/>
                        </a:rPr>
                        <a:t>Array of microcells increases active area, more common dark counts (vs PMT) increasing with temperature</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42678915"/>
                  </a:ext>
                </a:extLst>
              </a:tr>
              <a:tr h="903385">
                <a:tc>
                  <a:txBody>
                    <a:bodyPr/>
                    <a:lstStyle/>
                    <a:p>
                      <a:r>
                        <a:rPr lang="en-US" sz="1500" b="1" dirty="0">
                          <a:effectLst/>
                          <a:latin typeface="Gotham SSm A"/>
                        </a:rPr>
                        <a:t>Noise</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500" b="0" dirty="0">
                          <a:effectLst/>
                          <a:latin typeface="Gotham SSm A"/>
                        </a:rPr>
                        <a:t>Relatively low until the ~800nm mark, increases with voltage and higher emission wavelengths</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500" b="0" dirty="0">
                          <a:effectLst/>
                          <a:latin typeface="Gotham SSm A"/>
                        </a:rPr>
                        <a:t>Noisier than PMT except at ~800nm+, but comparable over whole range</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500" b="0" dirty="0">
                          <a:effectLst/>
                          <a:latin typeface="Gotham SSm A"/>
                        </a:rPr>
                        <a:t>Noisier than PMT except at ~800nm+, but comparable over whole range</a:t>
                      </a:r>
                    </a:p>
                  </a:txBody>
                  <a:tcPr marL="38631" marR="38631" marT="38631" marB="38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36437445"/>
                  </a:ext>
                </a:extLst>
              </a:tr>
            </a:tbl>
          </a:graphicData>
        </a:graphic>
      </p:graphicFrame>
      <p:sp>
        <p:nvSpPr>
          <p:cNvPr id="12" name="TextBox 11">
            <a:extLst>
              <a:ext uri="{FF2B5EF4-FFF2-40B4-BE49-F238E27FC236}">
                <a16:creationId xmlns:a16="http://schemas.microsoft.com/office/drawing/2014/main" id="{A0EDD69B-ABCB-3C11-4B17-BC0132BDF381}"/>
              </a:ext>
            </a:extLst>
          </p:cNvPr>
          <p:cNvSpPr txBox="1"/>
          <p:nvPr/>
        </p:nvSpPr>
        <p:spPr>
          <a:xfrm>
            <a:off x="7595118" y="6596390"/>
            <a:ext cx="4730620" cy="261610"/>
          </a:xfrm>
          <a:prstGeom prst="rect">
            <a:avLst/>
          </a:prstGeom>
          <a:noFill/>
        </p:spPr>
        <p:txBody>
          <a:bodyPr wrap="square">
            <a:spAutoFit/>
          </a:bodyPr>
          <a:lstStyle/>
          <a:p>
            <a:r>
              <a:rPr lang="en-US" sz="1100" i="1" dirty="0"/>
              <a:t>https://voices.uchicago.edu/ucflow/2021/11/22/sipm-vs-pmt-a-photon-finish/</a:t>
            </a:r>
          </a:p>
        </p:txBody>
      </p:sp>
    </p:spTree>
    <p:extLst>
      <p:ext uri="{BB962C8B-B14F-4D97-AF65-F5344CB8AC3E}">
        <p14:creationId xmlns:p14="http://schemas.microsoft.com/office/powerpoint/2010/main" val="58591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ser beam coming out of a machine&#10;&#10;Description automatically generated">
            <a:extLst>
              <a:ext uri="{FF2B5EF4-FFF2-40B4-BE49-F238E27FC236}">
                <a16:creationId xmlns:a16="http://schemas.microsoft.com/office/drawing/2014/main" id="{D28E057A-E814-56AB-826B-001A68F274E6}"/>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sp>
        <p:nvSpPr>
          <p:cNvPr id="2" name="A look inside the box">
            <a:extLst>
              <a:ext uri="{FF2B5EF4-FFF2-40B4-BE49-F238E27FC236}">
                <a16:creationId xmlns:a16="http://schemas.microsoft.com/office/drawing/2014/main" id="{83555175-0DFD-0899-745D-BDE76AFE14D0}"/>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4EA3506E-325A-58A2-4134-041AF1D6A1F0}"/>
              </a:ext>
            </a:extLst>
          </p:cNvPr>
          <p:cNvSpPr txBox="1"/>
          <p:nvPr/>
        </p:nvSpPr>
        <p:spPr>
          <a:xfrm>
            <a:off x="4476147" y="553777"/>
            <a:ext cx="3053593" cy="584775"/>
          </a:xfrm>
          <a:prstGeom prst="rect">
            <a:avLst/>
          </a:prstGeom>
          <a:noFill/>
        </p:spPr>
        <p:txBody>
          <a:bodyPr wrap="none" rtlCol="0">
            <a:spAutoFit/>
          </a:bodyPr>
          <a:lstStyle/>
          <a:p>
            <a:r>
              <a:rPr lang="en-US" sz="3200" i="1" dirty="0"/>
              <a:t>Electronic system</a:t>
            </a:r>
          </a:p>
        </p:txBody>
      </p:sp>
      <p:grpSp>
        <p:nvGrpSpPr>
          <p:cNvPr id="108" name="Group 107">
            <a:extLst>
              <a:ext uri="{FF2B5EF4-FFF2-40B4-BE49-F238E27FC236}">
                <a16:creationId xmlns:a16="http://schemas.microsoft.com/office/drawing/2014/main" id="{EC300A2E-777F-9D2B-8829-411133632B4E}"/>
              </a:ext>
            </a:extLst>
          </p:cNvPr>
          <p:cNvGrpSpPr/>
          <p:nvPr/>
        </p:nvGrpSpPr>
        <p:grpSpPr>
          <a:xfrm>
            <a:off x="5058114" y="2945960"/>
            <a:ext cx="6981121" cy="2603968"/>
            <a:chOff x="1093701" y="1423328"/>
            <a:chExt cx="10198270" cy="3803970"/>
          </a:xfrm>
        </p:grpSpPr>
        <p:grpSp>
          <p:nvGrpSpPr>
            <p:cNvPr id="97" name="Group 96">
              <a:extLst>
                <a:ext uri="{FF2B5EF4-FFF2-40B4-BE49-F238E27FC236}">
                  <a16:creationId xmlns:a16="http://schemas.microsoft.com/office/drawing/2014/main" id="{A4051587-25A5-6DA8-354D-F813124AA402}"/>
                </a:ext>
              </a:extLst>
            </p:cNvPr>
            <p:cNvGrpSpPr/>
            <p:nvPr/>
          </p:nvGrpSpPr>
          <p:grpSpPr>
            <a:xfrm rot="21428998">
              <a:off x="8838196" y="3991122"/>
              <a:ext cx="1449663" cy="685693"/>
              <a:chOff x="9269629" y="4992151"/>
              <a:chExt cx="1449663" cy="837361"/>
            </a:xfrm>
          </p:grpSpPr>
          <p:grpSp>
            <p:nvGrpSpPr>
              <p:cNvPr id="84" name="Group 83">
                <a:extLst>
                  <a:ext uri="{FF2B5EF4-FFF2-40B4-BE49-F238E27FC236}">
                    <a16:creationId xmlns:a16="http://schemas.microsoft.com/office/drawing/2014/main" id="{36B3433A-5D3C-8275-3A32-D3DDEDD15621}"/>
                  </a:ext>
                </a:extLst>
              </p:cNvPr>
              <p:cNvGrpSpPr/>
              <p:nvPr/>
            </p:nvGrpSpPr>
            <p:grpSpPr>
              <a:xfrm rot="180000">
                <a:off x="9269629" y="5135156"/>
                <a:ext cx="1446652" cy="694356"/>
                <a:chOff x="9762837" y="4392126"/>
                <a:chExt cx="1446652" cy="694356"/>
              </a:xfrm>
            </p:grpSpPr>
            <p:cxnSp>
              <p:nvCxnSpPr>
                <p:cNvPr id="85" name="Straight Connector 84">
                  <a:extLst>
                    <a:ext uri="{FF2B5EF4-FFF2-40B4-BE49-F238E27FC236}">
                      <a16:creationId xmlns:a16="http://schemas.microsoft.com/office/drawing/2014/main" id="{4411091E-89CE-53A4-B6CA-07E6E8CE65AD}"/>
                    </a:ext>
                  </a:extLst>
                </p:cNvPr>
                <p:cNvCxnSpPr>
                  <a:cxnSpLocks/>
                </p:cNvCxnSpPr>
                <p:nvPr/>
              </p:nvCxnSpPr>
              <p:spPr>
                <a:xfrm rot="17368880">
                  <a:off x="10196493" y="4073486"/>
                  <a:ext cx="579340" cy="144665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CECFA75-291B-377F-F0A9-0ED0188123FD}"/>
                    </a:ext>
                  </a:extLst>
                </p:cNvPr>
                <p:cNvCxnSpPr>
                  <a:cxnSpLocks/>
                </p:cNvCxnSpPr>
                <p:nvPr/>
              </p:nvCxnSpPr>
              <p:spPr>
                <a:xfrm rot="17368880">
                  <a:off x="10196493" y="3958470"/>
                  <a:ext cx="579340" cy="144665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F9E2EF5-A4F1-923C-BB2A-A8A4A2E31A0F}"/>
                    </a:ext>
                  </a:extLst>
                </p:cNvPr>
                <p:cNvCxnSpPr>
                  <a:cxnSpLocks/>
                </p:cNvCxnSpPr>
                <p:nvPr/>
              </p:nvCxnSpPr>
              <p:spPr>
                <a:xfrm rot="17368880">
                  <a:off x="10196493" y="4021697"/>
                  <a:ext cx="579340" cy="144665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7361602A-D108-C0B4-BDAA-54B553D23B9B}"/>
                  </a:ext>
                </a:extLst>
              </p:cNvPr>
              <p:cNvGrpSpPr/>
              <p:nvPr/>
            </p:nvGrpSpPr>
            <p:grpSpPr>
              <a:xfrm rot="180000">
                <a:off x="9272640" y="4992151"/>
                <a:ext cx="1446652" cy="694356"/>
                <a:chOff x="9762837" y="4392126"/>
                <a:chExt cx="1446652" cy="694356"/>
              </a:xfrm>
            </p:grpSpPr>
            <p:cxnSp>
              <p:nvCxnSpPr>
                <p:cNvPr id="80" name="Straight Connector 79">
                  <a:extLst>
                    <a:ext uri="{FF2B5EF4-FFF2-40B4-BE49-F238E27FC236}">
                      <a16:creationId xmlns:a16="http://schemas.microsoft.com/office/drawing/2014/main" id="{5CDEB60D-25C4-5E57-276A-A98048E6B32D}"/>
                    </a:ext>
                  </a:extLst>
                </p:cNvPr>
                <p:cNvCxnSpPr>
                  <a:cxnSpLocks/>
                </p:cNvCxnSpPr>
                <p:nvPr/>
              </p:nvCxnSpPr>
              <p:spPr>
                <a:xfrm rot="17368880">
                  <a:off x="10196493" y="4073486"/>
                  <a:ext cx="579340" cy="144665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B6C3F2A-FDB1-E205-30F5-43E98762E5C6}"/>
                    </a:ext>
                  </a:extLst>
                </p:cNvPr>
                <p:cNvCxnSpPr>
                  <a:cxnSpLocks/>
                </p:cNvCxnSpPr>
                <p:nvPr/>
              </p:nvCxnSpPr>
              <p:spPr>
                <a:xfrm rot="17368880">
                  <a:off x="10196493" y="3958470"/>
                  <a:ext cx="579340" cy="144665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2E5010F-F382-C2A6-5E28-1CFE8E4BBBA5}"/>
                    </a:ext>
                  </a:extLst>
                </p:cNvPr>
                <p:cNvCxnSpPr>
                  <a:cxnSpLocks/>
                </p:cNvCxnSpPr>
                <p:nvPr/>
              </p:nvCxnSpPr>
              <p:spPr>
                <a:xfrm rot="17368880">
                  <a:off x="10196493" y="4021697"/>
                  <a:ext cx="579340" cy="144665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grpSp>
        <p:cxnSp>
          <p:nvCxnSpPr>
            <p:cNvPr id="57" name="Straight Connector 56">
              <a:extLst>
                <a:ext uri="{FF2B5EF4-FFF2-40B4-BE49-F238E27FC236}">
                  <a16:creationId xmlns:a16="http://schemas.microsoft.com/office/drawing/2014/main" id="{21878D4B-FB2F-BC9E-028A-0045FFE17603}"/>
                </a:ext>
              </a:extLst>
            </p:cNvPr>
            <p:cNvCxnSpPr>
              <a:cxnSpLocks/>
            </p:cNvCxnSpPr>
            <p:nvPr/>
          </p:nvCxnSpPr>
          <p:spPr>
            <a:xfrm>
              <a:off x="2974955" y="1886427"/>
              <a:ext cx="404728" cy="3217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D4DA7DC-B7B5-041D-411E-DBDDC974210A}"/>
                </a:ext>
              </a:extLst>
            </p:cNvPr>
            <p:cNvCxnSpPr/>
            <p:nvPr/>
          </p:nvCxnSpPr>
          <p:spPr>
            <a:xfrm flipV="1">
              <a:off x="3432401" y="2001568"/>
              <a:ext cx="0" cy="54014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C4280D1B-A7E2-543B-BA7F-92496209C9C2}"/>
                </a:ext>
              </a:extLst>
            </p:cNvPr>
            <p:cNvSpPr/>
            <p:nvPr/>
          </p:nvSpPr>
          <p:spPr>
            <a:xfrm rot="10800000" flipH="1">
              <a:off x="5504397" y="2829451"/>
              <a:ext cx="1099755" cy="1909853"/>
            </a:xfrm>
            <a:custGeom>
              <a:avLst/>
              <a:gdLst>
                <a:gd name="connsiteX0" fmla="*/ 0 w 1314450"/>
                <a:gd name="connsiteY0" fmla="*/ 2228850 h 2436012"/>
                <a:gd name="connsiteX1" fmla="*/ 419100 w 1314450"/>
                <a:gd name="connsiteY1" fmla="*/ 2219325 h 2436012"/>
                <a:gd name="connsiteX2" fmla="*/ 1314450 w 1314450"/>
                <a:gd name="connsiteY2" fmla="*/ 0 h 2436012"/>
              </a:gdLst>
              <a:ahLst/>
              <a:cxnLst>
                <a:cxn ang="0">
                  <a:pos x="connsiteX0" y="connsiteY0"/>
                </a:cxn>
                <a:cxn ang="0">
                  <a:pos x="connsiteX1" y="connsiteY1"/>
                </a:cxn>
                <a:cxn ang="0">
                  <a:pos x="connsiteX2" y="connsiteY2"/>
                </a:cxn>
              </a:cxnLst>
              <a:rect l="l" t="t" r="r" b="b"/>
              <a:pathLst>
                <a:path w="1314450" h="2436012">
                  <a:moveTo>
                    <a:pt x="0" y="2228850"/>
                  </a:moveTo>
                  <a:cubicBezTo>
                    <a:pt x="100012" y="2409825"/>
                    <a:pt x="200025" y="2590800"/>
                    <a:pt x="419100" y="2219325"/>
                  </a:cubicBezTo>
                  <a:cubicBezTo>
                    <a:pt x="638175" y="1847850"/>
                    <a:pt x="976312" y="923925"/>
                    <a:pt x="1314450" y="0"/>
                  </a:cubicBezTo>
                </a:path>
              </a:pathLst>
            </a:cu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Freeform: Shape 12">
              <a:extLst>
                <a:ext uri="{FF2B5EF4-FFF2-40B4-BE49-F238E27FC236}">
                  <a16:creationId xmlns:a16="http://schemas.microsoft.com/office/drawing/2014/main" id="{46365DE1-1872-5036-5AD3-F2B4CE1E0822}"/>
                </a:ext>
              </a:extLst>
            </p:cNvPr>
            <p:cNvSpPr/>
            <p:nvPr/>
          </p:nvSpPr>
          <p:spPr>
            <a:xfrm rot="21062746">
              <a:off x="4635045" y="2989954"/>
              <a:ext cx="1314450" cy="1747836"/>
            </a:xfrm>
            <a:custGeom>
              <a:avLst/>
              <a:gdLst>
                <a:gd name="connsiteX0" fmla="*/ 0 w 1314450"/>
                <a:gd name="connsiteY0" fmla="*/ 2228850 h 2436012"/>
                <a:gd name="connsiteX1" fmla="*/ 419100 w 1314450"/>
                <a:gd name="connsiteY1" fmla="*/ 2219325 h 2436012"/>
                <a:gd name="connsiteX2" fmla="*/ 1314450 w 1314450"/>
                <a:gd name="connsiteY2" fmla="*/ 0 h 2436012"/>
              </a:gdLst>
              <a:ahLst/>
              <a:cxnLst>
                <a:cxn ang="0">
                  <a:pos x="connsiteX0" y="connsiteY0"/>
                </a:cxn>
                <a:cxn ang="0">
                  <a:pos x="connsiteX1" y="connsiteY1"/>
                </a:cxn>
                <a:cxn ang="0">
                  <a:pos x="connsiteX2" y="connsiteY2"/>
                </a:cxn>
              </a:cxnLst>
              <a:rect l="l" t="t" r="r" b="b"/>
              <a:pathLst>
                <a:path w="1314450" h="2436012">
                  <a:moveTo>
                    <a:pt x="0" y="2228850"/>
                  </a:moveTo>
                  <a:cubicBezTo>
                    <a:pt x="100012" y="2409825"/>
                    <a:pt x="200025" y="2590800"/>
                    <a:pt x="419100" y="2219325"/>
                  </a:cubicBezTo>
                  <a:cubicBezTo>
                    <a:pt x="638175" y="1847850"/>
                    <a:pt x="976312" y="923925"/>
                    <a:pt x="1314450" y="0"/>
                  </a:cubicBezTo>
                </a:path>
              </a:pathLst>
            </a:cu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Freeform: Shape 7">
              <a:extLst>
                <a:ext uri="{FF2B5EF4-FFF2-40B4-BE49-F238E27FC236}">
                  <a16:creationId xmlns:a16="http://schemas.microsoft.com/office/drawing/2014/main" id="{E5745E3B-9D37-8706-CCF0-C62A1B6AF646}"/>
                </a:ext>
              </a:extLst>
            </p:cNvPr>
            <p:cNvSpPr/>
            <p:nvPr/>
          </p:nvSpPr>
          <p:spPr>
            <a:xfrm>
              <a:off x="4343387" y="2831650"/>
              <a:ext cx="692269" cy="1909853"/>
            </a:xfrm>
            <a:custGeom>
              <a:avLst/>
              <a:gdLst>
                <a:gd name="connsiteX0" fmla="*/ 0 w 485775"/>
                <a:gd name="connsiteY0" fmla="*/ 128021 h 1975871"/>
                <a:gd name="connsiteX1" fmla="*/ 266700 w 485775"/>
                <a:gd name="connsiteY1" fmla="*/ 194696 h 1975871"/>
                <a:gd name="connsiteX2" fmla="*/ 485775 w 485775"/>
                <a:gd name="connsiteY2" fmla="*/ 1975871 h 1975871"/>
              </a:gdLst>
              <a:ahLst/>
              <a:cxnLst>
                <a:cxn ang="0">
                  <a:pos x="connsiteX0" y="connsiteY0"/>
                </a:cxn>
                <a:cxn ang="0">
                  <a:pos x="connsiteX1" y="connsiteY1"/>
                </a:cxn>
                <a:cxn ang="0">
                  <a:pos x="connsiteX2" y="connsiteY2"/>
                </a:cxn>
              </a:cxnLst>
              <a:rect l="l" t="t" r="r" b="b"/>
              <a:pathLst>
                <a:path w="485775" h="1975871">
                  <a:moveTo>
                    <a:pt x="0" y="128021"/>
                  </a:moveTo>
                  <a:cubicBezTo>
                    <a:pt x="92869" y="7371"/>
                    <a:pt x="185738" y="-113279"/>
                    <a:pt x="266700" y="194696"/>
                  </a:cubicBezTo>
                  <a:cubicBezTo>
                    <a:pt x="347663" y="502671"/>
                    <a:pt x="416719" y="1239271"/>
                    <a:pt x="485775" y="1975871"/>
                  </a:cubicBezTo>
                </a:path>
              </a:pathLst>
            </a:cu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Freeform: Shape 5">
              <a:extLst>
                <a:ext uri="{FF2B5EF4-FFF2-40B4-BE49-F238E27FC236}">
                  <a16:creationId xmlns:a16="http://schemas.microsoft.com/office/drawing/2014/main" id="{ABF37521-7D65-E388-D840-5DF64AB19EBA}"/>
                </a:ext>
              </a:extLst>
            </p:cNvPr>
            <p:cNvSpPr/>
            <p:nvPr/>
          </p:nvSpPr>
          <p:spPr>
            <a:xfrm>
              <a:off x="3339404" y="2626953"/>
              <a:ext cx="1353352" cy="2097509"/>
            </a:xfrm>
            <a:custGeom>
              <a:avLst/>
              <a:gdLst>
                <a:gd name="connsiteX0" fmla="*/ 105577 w 1353352"/>
                <a:gd name="connsiteY0" fmla="*/ 0 h 2097509"/>
                <a:gd name="connsiteX1" fmla="*/ 124627 w 1353352"/>
                <a:gd name="connsiteY1" fmla="*/ 2095500 h 2097509"/>
                <a:gd name="connsiteX2" fmla="*/ 1353352 w 1353352"/>
                <a:gd name="connsiteY2" fmla="*/ 304800 h 2097509"/>
              </a:gdLst>
              <a:ahLst/>
              <a:cxnLst>
                <a:cxn ang="0">
                  <a:pos x="connsiteX0" y="connsiteY0"/>
                </a:cxn>
                <a:cxn ang="0">
                  <a:pos x="connsiteX1" y="connsiteY1"/>
                </a:cxn>
                <a:cxn ang="0">
                  <a:pos x="connsiteX2" y="connsiteY2"/>
                </a:cxn>
              </a:cxnLst>
              <a:rect l="l" t="t" r="r" b="b"/>
              <a:pathLst>
                <a:path w="1353352" h="2097509">
                  <a:moveTo>
                    <a:pt x="105577" y="0"/>
                  </a:moveTo>
                  <a:cubicBezTo>
                    <a:pt x="11121" y="1022350"/>
                    <a:pt x="-83335" y="2044700"/>
                    <a:pt x="124627" y="2095500"/>
                  </a:cubicBezTo>
                  <a:cubicBezTo>
                    <a:pt x="332589" y="2146300"/>
                    <a:pt x="842970" y="1225550"/>
                    <a:pt x="1353352" y="304800"/>
                  </a:cubicBezTo>
                </a:path>
              </a:pathLst>
            </a:cu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2" name="Straight Connector 41">
              <a:extLst>
                <a:ext uri="{FF2B5EF4-FFF2-40B4-BE49-F238E27FC236}">
                  <a16:creationId xmlns:a16="http://schemas.microsoft.com/office/drawing/2014/main" id="{527937AD-33F2-09B2-6386-02484C416213}"/>
                </a:ext>
              </a:extLst>
            </p:cNvPr>
            <p:cNvCxnSpPr>
              <a:cxnSpLocks/>
            </p:cNvCxnSpPr>
            <p:nvPr/>
          </p:nvCxnSpPr>
          <p:spPr>
            <a:xfrm flipV="1">
              <a:off x="6653148" y="2880947"/>
              <a:ext cx="393117" cy="18648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0C6D0A-5DE8-DCB1-437C-EF9CF17B6966}"/>
                </a:ext>
              </a:extLst>
            </p:cNvPr>
            <p:cNvCxnSpPr>
              <a:cxnSpLocks/>
            </p:cNvCxnSpPr>
            <p:nvPr/>
          </p:nvCxnSpPr>
          <p:spPr>
            <a:xfrm>
              <a:off x="6983614" y="2875330"/>
              <a:ext cx="1026541" cy="182249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60F6C59-669A-BC1C-CF49-8D0679D6F43D}"/>
                </a:ext>
              </a:extLst>
            </p:cNvPr>
            <p:cNvCxnSpPr>
              <a:cxnSpLocks/>
            </p:cNvCxnSpPr>
            <p:nvPr/>
          </p:nvCxnSpPr>
          <p:spPr>
            <a:xfrm flipV="1">
              <a:off x="6606358" y="2890898"/>
              <a:ext cx="395574" cy="180692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7B2152-A89C-9077-925F-AE36613733F3}"/>
                </a:ext>
              </a:extLst>
            </p:cNvPr>
            <p:cNvCxnSpPr>
              <a:cxnSpLocks/>
            </p:cNvCxnSpPr>
            <p:nvPr/>
          </p:nvCxnSpPr>
          <p:spPr>
            <a:xfrm>
              <a:off x="7081043" y="2901971"/>
              <a:ext cx="1026541" cy="182249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B718F53-1C8E-B6F6-6420-4BF0A3459594}"/>
                </a:ext>
              </a:extLst>
            </p:cNvPr>
            <p:cNvCxnSpPr>
              <a:cxnSpLocks/>
            </p:cNvCxnSpPr>
            <p:nvPr/>
          </p:nvCxnSpPr>
          <p:spPr>
            <a:xfrm flipH="1">
              <a:off x="8109790" y="2884095"/>
              <a:ext cx="206130" cy="183356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0C78ABC-8C01-5C7F-3FF6-E56EC73D6B3E}"/>
                </a:ext>
              </a:extLst>
            </p:cNvPr>
            <p:cNvCxnSpPr>
              <a:cxnSpLocks/>
            </p:cNvCxnSpPr>
            <p:nvPr/>
          </p:nvCxnSpPr>
          <p:spPr>
            <a:xfrm flipH="1">
              <a:off x="8033732" y="2890898"/>
              <a:ext cx="206130" cy="183356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BD487C-5E0A-BDEC-987D-3A934E4FC900}"/>
                </a:ext>
              </a:extLst>
            </p:cNvPr>
            <p:cNvCxnSpPr>
              <a:cxnSpLocks/>
            </p:cNvCxnSpPr>
            <p:nvPr/>
          </p:nvCxnSpPr>
          <p:spPr>
            <a:xfrm flipH="1">
              <a:off x="8089090" y="2877292"/>
              <a:ext cx="206130" cy="183356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56817E3C-FDF8-5D7D-6380-FA889D60AD2F}"/>
                </a:ext>
              </a:extLst>
            </p:cNvPr>
            <p:cNvGrpSpPr/>
            <p:nvPr/>
          </p:nvGrpSpPr>
          <p:grpSpPr>
            <a:xfrm>
              <a:off x="8231822" y="2863726"/>
              <a:ext cx="709653" cy="1470150"/>
              <a:chOff x="10379667" y="3294683"/>
              <a:chExt cx="698093" cy="1492433"/>
            </a:xfrm>
          </p:grpSpPr>
          <p:cxnSp>
            <p:nvCxnSpPr>
              <p:cNvPr id="31" name="Straight Connector 30">
                <a:extLst>
                  <a:ext uri="{FF2B5EF4-FFF2-40B4-BE49-F238E27FC236}">
                    <a16:creationId xmlns:a16="http://schemas.microsoft.com/office/drawing/2014/main" id="{1AB4E442-69A7-7634-1109-04AB22574571}"/>
                  </a:ext>
                </a:extLst>
              </p:cNvPr>
              <p:cNvCxnSpPr>
                <a:cxnSpLocks/>
              </p:cNvCxnSpPr>
              <p:nvPr/>
            </p:nvCxnSpPr>
            <p:spPr>
              <a:xfrm>
                <a:off x="10379667" y="3294683"/>
                <a:ext cx="569903" cy="146857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E26D05-73C5-4B7F-3989-39B2DB821B34}"/>
                  </a:ext>
                </a:extLst>
              </p:cNvPr>
              <p:cNvCxnSpPr>
                <a:cxnSpLocks/>
              </p:cNvCxnSpPr>
              <p:nvPr/>
            </p:nvCxnSpPr>
            <p:spPr>
              <a:xfrm>
                <a:off x="10507857" y="3318537"/>
                <a:ext cx="569903" cy="146857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68E5C42-601F-1850-B9E6-CE2A7D9ED5DC}"/>
                  </a:ext>
                </a:extLst>
              </p:cNvPr>
              <p:cNvCxnSpPr>
                <a:cxnSpLocks/>
              </p:cNvCxnSpPr>
              <p:nvPr/>
            </p:nvCxnSpPr>
            <p:spPr>
              <a:xfrm>
                <a:off x="10441883" y="3318536"/>
                <a:ext cx="569903" cy="146857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8" name="Rectangle 1064">
              <a:extLst>
                <a:ext uri="{FF2B5EF4-FFF2-40B4-BE49-F238E27FC236}">
                  <a16:creationId xmlns:a16="http://schemas.microsoft.com/office/drawing/2014/main" id="{42E9201E-8942-41BF-B904-B98C3CD5BB25}"/>
                </a:ext>
              </a:extLst>
            </p:cNvPr>
            <p:cNvSpPr>
              <a:spLocks noChangeArrowheads="1"/>
            </p:cNvSpPr>
            <p:nvPr/>
          </p:nvSpPr>
          <p:spPr bwMode="auto">
            <a:xfrm>
              <a:off x="1093701" y="2659796"/>
              <a:ext cx="1335066" cy="400903"/>
            </a:xfrm>
            <a:custGeom>
              <a:avLst/>
              <a:gdLst>
                <a:gd name="connsiteX0" fmla="*/ 0 w 1335066"/>
                <a:gd name="connsiteY0" fmla="*/ 0 h 400903"/>
                <a:gd name="connsiteX1" fmla="*/ 445022 w 1335066"/>
                <a:gd name="connsiteY1" fmla="*/ 0 h 400903"/>
                <a:gd name="connsiteX2" fmla="*/ 903395 w 1335066"/>
                <a:gd name="connsiteY2" fmla="*/ 0 h 400903"/>
                <a:gd name="connsiteX3" fmla="*/ 1335066 w 1335066"/>
                <a:gd name="connsiteY3" fmla="*/ 0 h 400903"/>
                <a:gd name="connsiteX4" fmla="*/ 1335066 w 1335066"/>
                <a:gd name="connsiteY4" fmla="*/ 400903 h 400903"/>
                <a:gd name="connsiteX5" fmla="*/ 916745 w 1335066"/>
                <a:gd name="connsiteY5" fmla="*/ 400903 h 400903"/>
                <a:gd name="connsiteX6" fmla="*/ 485074 w 1335066"/>
                <a:gd name="connsiteY6" fmla="*/ 400903 h 400903"/>
                <a:gd name="connsiteX7" fmla="*/ 0 w 1335066"/>
                <a:gd name="connsiteY7" fmla="*/ 400903 h 400903"/>
                <a:gd name="connsiteX8" fmla="*/ 0 w 1335066"/>
                <a:gd name="connsiteY8" fmla="*/ 0 h 40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066" h="400903" extrusionOk="0">
                  <a:moveTo>
                    <a:pt x="0" y="0"/>
                  </a:moveTo>
                  <a:cubicBezTo>
                    <a:pt x="187903" y="-37107"/>
                    <a:pt x="320520" y="44355"/>
                    <a:pt x="445022" y="0"/>
                  </a:cubicBezTo>
                  <a:cubicBezTo>
                    <a:pt x="569524" y="-44355"/>
                    <a:pt x="701299" y="14522"/>
                    <a:pt x="903395" y="0"/>
                  </a:cubicBezTo>
                  <a:cubicBezTo>
                    <a:pt x="1105491" y="-14522"/>
                    <a:pt x="1215452" y="18066"/>
                    <a:pt x="1335066" y="0"/>
                  </a:cubicBezTo>
                  <a:cubicBezTo>
                    <a:pt x="1335114" y="180140"/>
                    <a:pt x="1295109" y="226694"/>
                    <a:pt x="1335066" y="400903"/>
                  </a:cubicBezTo>
                  <a:cubicBezTo>
                    <a:pt x="1226715" y="425405"/>
                    <a:pt x="1092834" y="397605"/>
                    <a:pt x="916745" y="400903"/>
                  </a:cubicBezTo>
                  <a:cubicBezTo>
                    <a:pt x="740656" y="404201"/>
                    <a:pt x="604532" y="373414"/>
                    <a:pt x="485074" y="400903"/>
                  </a:cubicBezTo>
                  <a:cubicBezTo>
                    <a:pt x="365616" y="428392"/>
                    <a:pt x="168147" y="357945"/>
                    <a:pt x="0" y="400903"/>
                  </a:cubicBezTo>
                  <a:cubicBezTo>
                    <a:pt x="-25811" y="239403"/>
                    <a:pt x="20981" y="149150"/>
                    <a:pt x="0" y="0"/>
                  </a:cubicBezTo>
                  <a:close/>
                </a:path>
              </a:pathLst>
            </a:custGeom>
            <a:noFill/>
            <a:ln w="9525">
              <a:solidFill>
                <a:srgbClr val="000000"/>
              </a:solidFill>
              <a:miter lim="800000"/>
              <a:headEnd/>
              <a:tailEnd/>
              <a:extLst>
                <a:ext uri="{C807C97D-BFC1-408E-A445-0C87EB9F89A2}">
                  <ask:lineSketchStyleProps xmlns:ask="http://schemas.microsoft.com/office/drawing/2018/sketchyshapes" sd="893647017">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dirty="0">
                  <a:latin typeface="+mn-lt"/>
                </a:rPr>
                <a:t>Cathode (2)</a:t>
              </a:r>
            </a:p>
          </p:txBody>
        </p:sp>
        <p:sp>
          <p:nvSpPr>
            <p:cNvPr id="51" name="Rectangle 1067">
              <a:extLst>
                <a:ext uri="{FF2B5EF4-FFF2-40B4-BE49-F238E27FC236}">
                  <a16:creationId xmlns:a16="http://schemas.microsoft.com/office/drawing/2014/main" id="{310E4250-B83C-1BCF-611F-17DCCAA45851}"/>
                </a:ext>
              </a:extLst>
            </p:cNvPr>
            <p:cNvSpPr>
              <a:spLocks noChangeArrowheads="1"/>
            </p:cNvSpPr>
            <p:nvPr/>
          </p:nvSpPr>
          <p:spPr bwMode="auto">
            <a:xfrm>
              <a:off x="1135361" y="1423328"/>
              <a:ext cx="2244321" cy="400903"/>
            </a:xfrm>
            <a:custGeom>
              <a:avLst/>
              <a:gdLst>
                <a:gd name="connsiteX0" fmla="*/ 0 w 2244321"/>
                <a:gd name="connsiteY0" fmla="*/ 0 h 400903"/>
                <a:gd name="connsiteX1" fmla="*/ 516194 w 2244321"/>
                <a:gd name="connsiteY1" fmla="*/ 0 h 400903"/>
                <a:gd name="connsiteX2" fmla="*/ 1032388 w 2244321"/>
                <a:gd name="connsiteY2" fmla="*/ 0 h 400903"/>
                <a:gd name="connsiteX3" fmla="*/ 1548581 w 2244321"/>
                <a:gd name="connsiteY3" fmla="*/ 0 h 400903"/>
                <a:gd name="connsiteX4" fmla="*/ 2244321 w 2244321"/>
                <a:gd name="connsiteY4" fmla="*/ 0 h 400903"/>
                <a:gd name="connsiteX5" fmla="*/ 2244321 w 2244321"/>
                <a:gd name="connsiteY5" fmla="*/ 400903 h 400903"/>
                <a:gd name="connsiteX6" fmla="*/ 1728127 w 2244321"/>
                <a:gd name="connsiteY6" fmla="*/ 400903 h 400903"/>
                <a:gd name="connsiteX7" fmla="*/ 1234377 w 2244321"/>
                <a:gd name="connsiteY7" fmla="*/ 400903 h 400903"/>
                <a:gd name="connsiteX8" fmla="*/ 673296 w 2244321"/>
                <a:gd name="connsiteY8" fmla="*/ 400903 h 400903"/>
                <a:gd name="connsiteX9" fmla="*/ 0 w 2244321"/>
                <a:gd name="connsiteY9" fmla="*/ 400903 h 400903"/>
                <a:gd name="connsiteX10" fmla="*/ 0 w 2244321"/>
                <a:gd name="connsiteY10" fmla="*/ 0 h 40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4321" h="400903" fill="none" extrusionOk="0">
                  <a:moveTo>
                    <a:pt x="0" y="0"/>
                  </a:moveTo>
                  <a:cubicBezTo>
                    <a:pt x="248875" y="-39837"/>
                    <a:pt x="282306" y="32498"/>
                    <a:pt x="516194" y="0"/>
                  </a:cubicBezTo>
                  <a:cubicBezTo>
                    <a:pt x="750082" y="-32498"/>
                    <a:pt x="907452" y="58400"/>
                    <a:pt x="1032388" y="0"/>
                  </a:cubicBezTo>
                  <a:cubicBezTo>
                    <a:pt x="1157324" y="-58400"/>
                    <a:pt x="1334534" y="32398"/>
                    <a:pt x="1548581" y="0"/>
                  </a:cubicBezTo>
                  <a:cubicBezTo>
                    <a:pt x="1762628" y="-32398"/>
                    <a:pt x="2014192" y="52307"/>
                    <a:pt x="2244321" y="0"/>
                  </a:cubicBezTo>
                  <a:cubicBezTo>
                    <a:pt x="2253577" y="116879"/>
                    <a:pt x="2200208" y="279396"/>
                    <a:pt x="2244321" y="400903"/>
                  </a:cubicBezTo>
                  <a:cubicBezTo>
                    <a:pt x="2128936" y="402709"/>
                    <a:pt x="1983819" y="392489"/>
                    <a:pt x="1728127" y="400903"/>
                  </a:cubicBezTo>
                  <a:cubicBezTo>
                    <a:pt x="1472435" y="409317"/>
                    <a:pt x="1426002" y="364956"/>
                    <a:pt x="1234377" y="400903"/>
                  </a:cubicBezTo>
                  <a:cubicBezTo>
                    <a:pt x="1042752" y="436850"/>
                    <a:pt x="876106" y="347058"/>
                    <a:pt x="673296" y="400903"/>
                  </a:cubicBezTo>
                  <a:cubicBezTo>
                    <a:pt x="470486" y="454748"/>
                    <a:pt x="231338" y="381468"/>
                    <a:pt x="0" y="400903"/>
                  </a:cubicBezTo>
                  <a:cubicBezTo>
                    <a:pt x="-35868" y="292548"/>
                    <a:pt x="19542" y="145145"/>
                    <a:pt x="0" y="0"/>
                  </a:cubicBezTo>
                  <a:close/>
                </a:path>
                <a:path w="2244321" h="400903" stroke="0" extrusionOk="0">
                  <a:moveTo>
                    <a:pt x="0" y="0"/>
                  </a:moveTo>
                  <a:cubicBezTo>
                    <a:pt x="153823" y="-57836"/>
                    <a:pt x="366829" y="21573"/>
                    <a:pt x="561080" y="0"/>
                  </a:cubicBezTo>
                  <a:cubicBezTo>
                    <a:pt x="755331" y="-21573"/>
                    <a:pt x="978713" y="46582"/>
                    <a:pt x="1099717" y="0"/>
                  </a:cubicBezTo>
                  <a:cubicBezTo>
                    <a:pt x="1220721" y="-46582"/>
                    <a:pt x="1422321" y="64505"/>
                    <a:pt x="1638354" y="0"/>
                  </a:cubicBezTo>
                  <a:cubicBezTo>
                    <a:pt x="1854387" y="-64505"/>
                    <a:pt x="2079781" y="2975"/>
                    <a:pt x="2244321" y="0"/>
                  </a:cubicBezTo>
                  <a:cubicBezTo>
                    <a:pt x="2280151" y="84545"/>
                    <a:pt x="2225261" y="214432"/>
                    <a:pt x="2244321" y="400903"/>
                  </a:cubicBezTo>
                  <a:cubicBezTo>
                    <a:pt x="1991011" y="402328"/>
                    <a:pt x="1944413" y="344599"/>
                    <a:pt x="1683241" y="400903"/>
                  </a:cubicBezTo>
                  <a:cubicBezTo>
                    <a:pt x="1422069" y="457207"/>
                    <a:pt x="1234666" y="382017"/>
                    <a:pt x="1122161" y="400903"/>
                  </a:cubicBezTo>
                  <a:cubicBezTo>
                    <a:pt x="1009656" y="419789"/>
                    <a:pt x="839993" y="378025"/>
                    <a:pt x="628410" y="400903"/>
                  </a:cubicBezTo>
                  <a:cubicBezTo>
                    <a:pt x="416827" y="423781"/>
                    <a:pt x="235760" y="333355"/>
                    <a:pt x="0" y="400903"/>
                  </a:cubicBezTo>
                  <a:cubicBezTo>
                    <a:pt x="-36780" y="297700"/>
                    <a:pt x="3213" y="178501"/>
                    <a:pt x="0" y="0"/>
                  </a:cubicBezTo>
                  <a:close/>
                </a:path>
              </a:pathLst>
            </a:custGeom>
            <a:solidFill>
              <a:schemeClr val="bg1"/>
            </a:solidFill>
            <a:ln>
              <a:solidFill>
                <a:schemeClr val="tx1"/>
              </a:solidFill>
              <a:extLst>
                <a:ext uri="{C807C97D-BFC1-408E-A445-0C87EB9F89A2}">
                  <ask:lineSketchStyleProps xmlns:ask="http://schemas.microsoft.com/office/drawing/2018/sketchyshapes" sd="2173784308">
                    <a:prstGeom prst="rect">
                      <a:avLst/>
                    </a:prstGeom>
                    <ask:type>
                      <ask:lineSketchScribble/>
                    </ask:type>
                  </ask:lineSketchStyleProps>
                </a:ext>
              </a:extLst>
            </a:ln>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dirty="0">
                  <a:latin typeface="+mn-lt"/>
                </a:rPr>
                <a:t>Incoming Photon (1)</a:t>
              </a:r>
            </a:p>
          </p:txBody>
        </p:sp>
        <p:grpSp>
          <p:nvGrpSpPr>
            <p:cNvPr id="73" name="Group 72">
              <a:extLst>
                <a:ext uri="{FF2B5EF4-FFF2-40B4-BE49-F238E27FC236}">
                  <a16:creationId xmlns:a16="http://schemas.microsoft.com/office/drawing/2014/main" id="{AC412717-983D-9186-AF86-BA9BCA533D7C}"/>
                </a:ext>
              </a:extLst>
            </p:cNvPr>
            <p:cNvGrpSpPr/>
            <p:nvPr/>
          </p:nvGrpSpPr>
          <p:grpSpPr>
            <a:xfrm>
              <a:off x="2861076" y="2475811"/>
              <a:ext cx="6491959" cy="2680067"/>
              <a:chOff x="2520950" y="2940050"/>
              <a:chExt cx="4254500" cy="1549400"/>
            </a:xfrm>
          </p:grpSpPr>
          <p:sp>
            <p:nvSpPr>
              <p:cNvPr id="11" name="AutoShape 1027">
                <a:extLst>
                  <a:ext uri="{FF2B5EF4-FFF2-40B4-BE49-F238E27FC236}">
                    <a16:creationId xmlns:a16="http://schemas.microsoft.com/office/drawing/2014/main" id="{F972B4D6-ABD4-17D9-30D6-3EC8CF5B9A74}"/>
                  </a:ext>
                </a:extLst>
              </p:cNvPr>
              <p:cNvSpPr>
                <a:spLocks noChangeArrowheads="1"/>
              </p:cNvSpPr>
              <p:nvPr/>
            </p:nvSpPr>
            <p:spPr bwMode="auto">
              <a:xfrm>
                <a:off x="2520950" y="2978150"/>
                <a:ext cx="4254500" cy="1511300"/>
              </a:xfrm>
              <a:prstGeom prst="roundRect">
                <a:avLst>
                  <a:gd name="adj" fmla="val 1249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200">
                  <a:latin typeface="+mn-lt"/>
                </a:endParaRPr>
              </a:p>
            </p:txBody>
          </p:sp>
          <p:sp>
            <p:nvSpPr>
              <p:cNvPr id="66" name="Oval 65">
                <a:extLst>
                  <a:ext uri="{FF2B5EF4-FFF2-40B4-BE49-F238E27FC236}">
                    <a16:creationId xmlns:a16="http://schemas.microsoft.com/office/drawing/2014/main" id="{1436CDFA-2474-6261-8EEE-89D7D337B4C3}"/>
                  </a:ext>
                </a:extLst>
              </p:cNvPr>
              <p:cNvSpPr/>
              <p:nvPr/>
            </p:nvSpPr>
            <p:spPr>
              <a:xfrm>
                <a:off x="2650206" y="2940050"/>
                <a:ext cx="616872" cy="157162"/>
              </a:xfrm>
              <a:prstGeom prst="ellipse">
                <a:avLst/>
              </a:prstGeom>
              <a:solidFill>
                <a:schemeClr val="accent1">
                  <a:lumMod val="20000"/>
                  <a:lumOff val="80000"/>
                </a:schemeClr>
              </a:solidFill>
              <a:ln w="38100">
                <a:solidFill>
                  <a:schemeClr val="tx1"/>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Rectangle: Rounded Corners 67">
                <a:extLst>
                  <a:ext uri="{FF2B5EF4-FFF2-40B4-BE49-F238E27FC236}">
                    <a16:creationId xmlns:a16="http://schemas.microsoft.com/office/drawing/2014/main" id="{A84DF929-D845-F8A5-E5BB-FB6622374DC8}"/>
                  </a:ext>
                </a:extLst>
              </p:cNvPr>
              <p:cNvSpPr/>
              <p:nvPr/>
            </p:nvSpPr>
            <p:spPr>
              <a:xfrm>
                <a:off x="2737495" y="3162300"/>
                <a:ext cx="427980" cy="11353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92" name="Block Arc 91">
              <a:extLst>
                <a:ext uri="{FF2B5EF4-FFF2-40B4-BE49-F238E27FC236}">
                  <a16:creationId xmlns:a16="http://schemas.microsoft.com/office/drawing/2014/main" id="{6D3C3746-83C1-7613-F58B-641627B6D9E0}"/>
                </a:ext>
              </a:extLst>
            </p:cNvPr>
            <p:cNvSpPr/>
            <p:nvPr/>
          </p:nvSpPr>
          <p:spPr>
            <a:xfrm rot="10086799">
              <a:off x="7594804" y="4293029"/>
              <a:ext cx="832910" cy="561505"/>
            </a:xfrm>
            <a:prstGeom prst="blockArc">
              <a:avLst>
                <a:gd name="adj1" fmla="val 10770807"/>
                <a:gd name="adj2" fmla="val 0"/>
                <a:gd name="adj3" fmla="val 25000"/>
              </a:avLst>
            </a:prstGeom>
            <a:solidFill>
              <a:srgbClr val="FF0000"/>
            </a:solidFill>
            <a:ln>
              <a:noFill/>
            </a:ln>
            <a:scene3d>
              <a:camera prst="orthographicFront"/>
              <a:lightRig rig="threePt" dir="t"/>
            </a:scene3d>
            <a:sp3d>
              <a:bevelB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88" name="Block Arc 87">
              <a:extLst>
                <a:ext uri="{FF2B5EF4-FFF2-40B4-BE49-F238E27FC236}">
                  <a16:creationId xmlns:a16="http://schemas.microsoft.com/office/drawing/2014/main" id="{C40F9945-D04F-C76E-8DF6-A10D2B40DE3B}"/>
                </a:ext>
              </a:extLst>
            </p:cNvPr>
            <p:cNvSpPr/>
            <p:nvPr/>
          </p:nvSpPr>
          <p:spPr>
            <a:xfrm rot="11613042">
              <a:off x="3091439" y="4280383"/>
              <a:ext cx="832910" cy="561505"/>
            </a:xfrm>
            <a:prstGeom prst="blockArc">
              <a:avLst>
                <a:gd name="adj1" fmla="val 10770807"/>
                <a:gd name="adj2" fmla="val 0"/>
                <a:gd name="adj3" fmla="val 25000"/>
              </a:avLst>
            </a:prstGeom>
            <a:solidFill>
              <a:srgbClr val="FF0000"/>
            </a:solidFill>
            <a:ln>
              <a:noFill/>
            </a:ln>
            <a:scene3d>
              <a:camera prst="orthographicFront"/>
              <a:lightRig rig="threePt" dir="t"/>
            </a:scene3d>
            <a:sp3d>
              <a:bevelB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89" name="Block Arc 88">
              <a:extLst>
                <a:ext uri="{FF2B5EF4-FFF2-40B4-BE49-F238E27FC236}">
                  <a16:creationId xmlns:a16="http://schemas.microsoft.com/office/drawing/2014/main" id="{481F7068-9B55-4BED-4033-0344B9D0086C}"/>
                </a:ext>
              </a:extLst>
            </p:cNvPr>
            <p:cNvSpPr/>
            <p:nvPr/>
          </p:nvSpPr>
          <p:spPr>
            <a:xfrm rot="1639118">
              <a:off x="4222039" y="2839428"/>
              <a:ext cx="832910" cy="561505"/>
            </a:xfrm>
            <a:prstGeom prst="blockArc">
              <a:avLst>
                <a:gd name="adj1" fmla="val 10770807"/>
                <a:gd name="adj2" fmla="val 0"/>
                <a:gd name="adj3" fmla="val 25000"/>
              </a:avLst>
            </a:prstGeom>
            <a:solidFill>
              <a:srgbClr val="FF0000"/>
            </a:solidFill>
            <a:ln>
              <a:noFill/>
            </a:ln>
            <a:scene3d>
              <a:camera prst="orthographicFront"/>
              <a:lightRig rig="threePt" dir="t"/>
            </a:scene3d>
            <a:sp3d>
              <a:bevelB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90" name="Block Arc 89">
              <a:extLst>
                <a:ext uri="{FF2B5EF4-FFF2-40B4-BE49-F238E27FC236}">
                  <a16:creationId xmlns:a16="http://schemas.microsoft.com/office/drawing/2014/main" id="{11587319-3F7B-7323-506F-0932EC9E2F5C}"/>
                </a:ext>
              </a:extLst>
            </p:cNvPr>
            <p:cNvSpPr/>
            <p:nvPr/>
          </p:nvSpPr>
          <p:spPr>
            <a:xfrm rot="10086799">
              <a:off x="4621739" y="4290385"/>
              <a:ext cx="832910" cy="561505"/>
            </a:xfrm>
            <a:prstGeom prst="blockArc">
              <a:avLst>
                <a:gd name="adj1" fmla="val 10770807"/>
                <a:gd name="adj2" fmla="val 0"/>
                <a:gd name="adj3" fmla="val 25000"/>
              </a:avLst>
            </a:prstGeom>
            <a:solidFill>
              <a:srgbClr val="FF0000"/>
            </a:solidFill>
            <a:ln>
              <a:noFill/>
            </a:ln>
            <a:scene3d>
              <a:camera prst="orthographicFront"/>
              <a:lightRig rig="threePt" dir="t"/>
            </a:scene3d>
            <a:sp3d>
              <a:bevelB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93" name="Block Arc 92">
              <a:extLst>
                <a:ext uri="{FF2B5EF4-FFF2-40B4-BE49-F238E27FC236}">
                  <a16:creationId xmlns:a16="http://schemas.microsoft.com/office/drawing/2014/main" id="{99D12B83-D081-F8F2-8683-9B11B06A2787}"/>
                </a:ext>
              </a:extLst>
            </p:cNvPr>
            <p:cNvSpPr/>
            <p:nvPr/>
          </p:nvSpPr>
          <p:spPr>
            <a:xfrm rot="1639118">
              <a:off x="5382383" y="2839666"/>
              <a:ext cx="832910" cy="561505"/>
            </a:xfrm>
            <a:prstGeom prst="blockArc">
              <a:avLst>
                <a:gd name="adj1" fmla="val 10770807"/>
                <a:gd name="adj2" fmla="val 0"/>
                <a:gd name="adj3" fmla="val 25000"/>
              </a:avLst>
            </a:prstGeom>
            <a:solidFill>
              <a:srgbClr val="FF0000"/>
            </a:solidFill>
            <a:ln>
              <a:noFill/>
            </a:ln>
            <a:scene3d>
              <a:camera prst="orthographicFront"/>
              <a:lightRig rig="threePt" dir="t"/>
            </a:scene3d>
            <a:sp3d>
              <a:bevelB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94" name="Block Arc 93">
              <a:extLst>
                <a:ext uri="{FF2B5EF4-FFF2-40B4-BE49-F238E27FC236}">
                  <a16:creationId xmlns:a16="http://schemas.microsoft.com/office/drawing/2014/main" id="{0082B035-396F-41E8-387B-637BB93E3F1A}"/>
                </a:ext>
              </a:extLst>
            </p:cNvPr>
            <p:cNvSpPr/>
            <p:nvPr/>
          </p:nvSpPr>
          <p:spPr>
            <a:xfrm rot="1639118">
              <a:off x="6654682" y="2839429"/>
              <a:ext cx="832910" cy="561505"/>
            </a:xfrm>
            <a:prstGeom prst="blockArc">
              <a:avLst>
                <a:gd name="adj1" fmla="val 10770807"/>
                <a:gd name="adj2" fmla="val 0"/>
                <a:gd name="adj3" fmla="val 25000"/>
              </a:avLst>
            </a:prstGeom>
            <a:solidFill>
              <a:srgbClr val="FF0000"/>
            </a:solidFill>
            <a:ln>
              <a:noFill/>
            </a:ln>
            <a:scene3d>
              <a:camera prst="orthographicFront"/>
              <a:lightRig rig="threePt" dir="t"/>
            </a:scene3d>
            <a:sp3d>
              <a:bevelB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95" name="Block Arc 94">
              <a:extLst>
                <a:ext uri="{FF2B5EF4-FFF2-40B4-BE49-F238E27FC236}">
                  <a16:creationId xmlns:a16="http://schemas.microsoft.com/office/drawing/2014/main" id="{C0855A74-0AEC-25F8-045E-732FE245B7CF}"/>
                </a:ext>
              </a:extLst>
            </p:cNvPr>
            <p:cNvSpPr/>
            <p:nvPr/>
          </p:nvSpPr>
          <p:spPr>
            <a:xfrm rot="1639118">
              <a:off x="7893432" y="2835120"/>
              <a:ext cx="832910" cy="561505"/>
            </a:xfrm>
            <a:prstGeom prst="blockArc">
              <a:avLst>
                <a:gd name="adj1" fmla="val 10770807"/>
                <a:gd name="adj2" fmla="val 0"/>
                <a:gd name="adj3" fmla="val 25000"/>
              </a:avLst>
            </a:prstGeom>
            <a:solidFill>
              <a:srgbClr val="FF0000"/>
            </a:solidFill>
            <a:ln>
              <a:noFill/>
            </a:ln>
            <a:scene3d>
              <a:camera prst="orthographicFront"/>
              <a:lightRig rig="threePt" dir="t"/>
            </a:scene3d>
            <a:sp3d>
              <a:bevelB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07" name="Rectangle: Rounded Corners 106">
              <a:extLst>
                <a:ext uri="{FF2B5EF4-FFF2-40B4-BE49-F238E27FC236}">
                  <a16:creationId xmlns:a16="http://schemas.microsoft.com/office/drawing/2014/main" id="{2C537B36-9D7A-4B87-B032-FEA67B00F806}"/>
                </a:ext>
              </a:extLst>
            </p:cNvPr>
            <p:cNvSpPr/>
            <p:nvPr/>
          </p:nvSpPr>
          <p:spPr>
            <a:xfrm rot="8122240">
              <a:off x="8516634" y="4198813"/>
              <a:ext cx="653057" cy="196388"/>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Block Arc 13">
              <a:extLst>
                <a:ext uri="{FF2B5EF4-FFF2-40B4-BE49-F238E27FC236}">
                  <a16:creationId xmlns:a16="http://schemas.microsoft.com/office/drawing/2014/main" id="{ECC1AC26-30D9-1062-3F59-0C86C00C16C6}"/>
                </a:ext>
              </a:extLst>
            </p:cNvPr>
            <p:cNvSpPr/>
            <p:nvPr/>
          </p:nvSpPr>
          <p:spPr>
            <a:xfrm rot="10086799">
              <a:off x="6195378" y="4290384"/>
              <a:ext cx="832910" cy="561505"/>
            </a:xfrm>
            <a:prstGeom prst="blockArc">
              <a:avLst>
                <a:gd name="adj1" fmla="val 10770807"/>
                <a:gd name="adj2" fmla="val 0"/>
                <a:gd name="adj3" fmla="val 25000"/>
              </a:avLst>
            </a:prstGeom>
            <a:solidFill>
              <a:srgbClr val="FF0000"/>
            </a:solidFill>
            <a:ln>
              <a:noFill/>
            </a:ln>
            <a:scene3d>
              <a:camera prst="orthographicFront"/>
              <a:lightRig rig="threePt" dir="t"/>
            </a:scene3d>
            <a:sp3d>
              <a:bevelB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cxnSp>
          <p:nvCxnSpPr>
            <p:cNvPr id="59" name="Straight Connector 58">
              <a:extLst>
                <a:ext uri="{FF2B5EF4-FFF2-40B4-BE49-F238E27FC236}">
                  <a16:creationId xmlns:a16="http://schemas.microsoft.com/office/drawing/2014/main" id="{5208964C-D759-35E3-3B8A-9F6FDEF49CF2}"/>
                </a:ext>
              </a:extLst>
            </p:cNvPr>
            <p:cNvCxnSpPr>
              <a:cxnSpLocks/>
              <a:endCxn id="68" idx="1"/>
            </p:cNvCxnSpPr>
            <p:nvPr/>
          </p:nvCxnSpPr>
          <p:spPr>
            <a:xfrm>
              <a:off x="2527382" y="2953725"/>
              <a:ext cx="664121" cy="47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1067">
              <a:extLst>
                <a:ext uri="{FF2B5EF4-FFF2-40B4-BE49-F238E27FC236}">
                  <a16:creationId xmlns:a16="http://schemas.microsoft.com/office/drawing/2014/main" id="{0166E6CE-1F88-A182-5056-4DEABAAEAD72}"/>
                </a:ext>
              </a:extLst>
            </p:cNvPr>
            <p:cNvSpPr>
              <a:spLocks noChangeArrowheads="1"/>
            </p:cNvSpPr>
            <p:nvPr/>
          </p:nvSpPr>
          <p:spPr bwMode="auto">
            <a:xfrm>
              <a:off x="5322313" y="1423328"/>
              <a:ext cx="1502035" cy="400903"/>
            </a:xfrm>
            <a:custGeom>
              <a:avLst/>
              <a:gdLst>
                <a:gd name="connsiteX0" fmla="*/ 0 w 1502035"/>
                <a:gd name="connsiteY0" fmla="*/ 0 h 400903"/>
                <a:gd name="connsiteX1" fmla="*/ 530719 w 1502035"/>
                <a:gd name="connsiteY1" fmla="*/ 0 h 400903"/>
                <a:gd name="connsiteX2" fmla="*/ 1061438 w 1502035"/>
                <a:gd name="connsiteY2" fmla="*/ 0 h 400903"/>
                <a:gd name="connsiteX3" fmla="*/ 1502035 w 1502035"/>
                <a:gd name="connsiteY3" fmla="*/ 0 h 400903"/>
                <a:gd name="connsiteX4" fmla="*/ 1502035 w 1502035"/>
                <a:gd name="connsiteY4" fmla="*/ 400903 h 400903"/>
                <a:gd name="connsiteX5" fmla="*/ 1046418 w 1502035"/>
                <a:gd name="connsiteY5" fmla="*/ 400903 h 400903"/>
                <a:gd name="connsiteX6" fmla="*/ 590800 w 1502035"/>
                <a:gd name="connsiteY6" fmla="*/ 400903 h 400903"/>
                <a:gd name="connsiteX7" fmla="*/ 0 w 1502035"/>
                <a:gd name="connsiteY7" fmla="*/ 400903 h 400903"/>
                <a:gd name="connsiteX8" fmla="*/ 0 w 1502035"/>
                <a:gd name="connsiteY8" fmla="*/ 0 h 40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035" h="400903" fill="none" extrusionOk="0">
                  <a:moveTo>
                    <a:pt x="0" y="0"/>
                  </a:moveTo>
                  <a:cubicBezTo>
                    <a:pt x="236325" y="-29812"/>
                    <a:pt x="391308" y="41609"/>
                    <a:pt x="530719" y="0"/>
                  </a:cubicBezTo>
                  <a:cubicBezTo>
                    <a:pt x="670130" y="-41609"/>
                    <a:pt x="882659" y="14024"/>
                    <a:pt x="1061438" y="0"/>
                  </a:cubicBezTo>
                  <a:cubicBezTo>
                    <a:pt x="1240217" y="-14024"/>
                    <a:pt x="1297056" y="15072"/>
                    <a:pt x="1502035" y="0"/>
                  </a:cubicBezTo>
                  <a:cubicBezTo>
                    <a:pt x="1511301" y="118924"/>
                    <a:pt x="1488284" y="296619"/>
                    <a:pt x="1502035" y="400903"/>
                  </a:cubicBezTo>
                  <a:cubicBezTo>
                    <a:pt x="1371062" y="436756"/>
                    <a:pt x="1142946" y="361598"/>
                    <a:pt x="1046418" y="400903"/>
                  </a:cubicBezTo>
                  <a:cubicBezTo>
                    <a:pt x="949890" y="440208"/>
                    <a:pt x="806976" y="400506"/>
                    <a:pt x="590800" y="400903"/>
                  </a:cubicBezTo>
                  <a:cubicBezTo>
                    <a:pt x="374624" y="401300"/>
                    <a:pt x="147213" y="376085"/>
                    <a:pt x="0" y="400903"/>
                  </a:cubicBezTo>
                  <a:cubicBezTo>
                    <a:pt x="-14776" y="239374"/>
                    <a:pt x="25461" y="111410"/>
                    <a:pt x="0" y="0"/>
                  </a:cubicBezTo>
                  <a:close/>
                </a:path>
                <a:path w="1502035" h="400903" stroke="0" extrusionOk="0">
                  <a:moveTo>
                    <a:pt x="0" y="0"/>
                  </a:moveTo>
                  <a:cubicBezTo>
                    <a:pt x="181478" y="-10514"/>
                    <a:pt x="399119" y="13927"/>
                    <a:pt x="500678" y="0"/>
                  </a:cubicBezTo>
                  <a:cubicBezTo>
                    <a:pt x="602237" y="-13927"/>
                    <a:pt x="790290" y="13283"/>
                    <a:pt x="986336" y="0"/>
                  </a:cubicBezTo>
                  <a:cubicBezTo>
                    <a:pt x="1182382" y="-13283"/>
                    <a:pt x="1307864" y="52149"/>
                    <a:pt x="1502035" y="0"/>
                  </a:cubicBezTo>
                  <a:cubicBezTo>
                    <a:pt x="1511899" y="194144"/>
                    <a:pt x="1490752" y="261941"/>
                    <a:pt x="1502035" y="400903"/>
                  </a:cubicBezTo>
                  <a:cubicBezTo>
                    <a:pt x="1355430" y="445353"/>
                    <a:pt x="1120210" y="396387"/>
                    <a:pt x="986336" y="400903"/>
                  </a:cubicBezTo>
                  <a:cubicBezTo>
                    <a:pt x="852462" y="405419"/>
                    <a:pt x="610778" y="398518"/>
                    <a:pt x="515699" y="400903"/>
                  </a:cubicBezTo>
                  <a:cubicBezTo>
                    <a:pt x="420620" y="403288"/>
                    <a:pt x="208514" y="387043"/>
                    <a:pt x="0" y="400903"/>
                  </a:cubicBezTo>
                  <a:cubicBezTo>
                    <a:pt x="-14520" y="212789"/>
                    <a:pt x="19650" y="173888"/>
                    <a:pt x="0" y="0"/>
                  </a:cubicBezTo>
                  <a:close/>
                </a:path>
              </a:pathLst>
            </a:custGeom>
            <a:solidFill>
              <a:schemeClr val="bg1"/>
            </a:solidFill>
            <a:ln>
              <a:solidFill>
                <a:schemeClr val="tx1"/>
              </a:solidFill>
              <a:extLst>
                <a:ext uri="{C807C97D-BFC1-408E-A445-0C87EB9F89A2}">
                  <ask:lineSketchStyleProps xmlns:ask="http://schemas.microsoft.com/office/drawing/2018/sketchyshapes" sd="2173784308">
                    <a:prstGeom prst="rect">
                      <a:avLst/>
                    </a:prstGeom>
                    <ask:type>
                      <ask:lineSketchScribble/>
                    </ask:type>
                  </ask:lineSketchStyleProps>
                </a:ext>
              </a:extLst>
            </a:ln>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dirty="0">
                  <a:latin typeface="+mn-lt"/>
                </a:rPr>
                <a:t>Dynodes  (3)</a:t>
              </a:r>
            </a:p>
          </p:txBody>
        </p:sp>
        <p:cxnSp>
          <p:nvCxnSpPr>
            <p:cNvPr id="62" name="Straight Connector 61">
              <a:extLst>
                <a:ext uri="{FF2B5EF4-FFF2-40B4-BE49-F238E27FC236}">
                  <a16:creationId xmlns:a16="http://schemas.microsoft.com/office/drawing/2014/main" id="{2998DB04-D6C0-04B3-4106-7D0E58457CB5}"/>
                </a:ext>
              </a:extLst>
            </p:cNvPr>
            <p:cNvCxnSpPr>
              <a:cxnSpLocks/>
            </p:cNvCxnSpPr>
            <p:nvPr/>
          </p:nvCxnSpPr>
          <p:spPr>
            <a:xfrm flipH="1">
              <a:off x="4673012" y="1877560"/>
              <a:ext cx="639713" cy="918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88A09E2-B93F-00CA-5AFE-64B69D8C8234}"/>
                </a:ext>
              </a:extLst>
            </p:cNvPr>
            <p:cNvCxnSpPr>
              <a:cxnSpLocks/>
            </p:cNvCxnSpPr>
            <p:nvPr/>
          </p:nvCxnSpPr>
          <p:spPr>
            <a:xfrm>
              <a:off x="6838777" y="1886428"/>
              <a:ext cx="579613" cy="1042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1064">
              <a:extLst>
                <a:ext uri="{FF2B5EF4-FFF2-40B4-BE49-F238E27FC236}">
                  <a16:creationId xmlns:a16="http://schemas.microsoft.com/office/drawing/2014/main" id="{DD6A0F8C-FD6C-DC15-B24E-EEC6282A65B7}"/>
                </a:ext>
              </a:extLst>
            </p:cNvPr>
            <p:cNvSpPr>
              <a:spLocks noChangeArrowheads="1"/>
            </p:cNvSpPr>
            <p:nvPr/>
          </p:nvSpPr>
          <p:spPr bwMode="auto">
            <a:xfrm>
              <a:off x="9594071" y="3109619"/>
              <a:ext cx="1166179" cy="400903"/>
            </a:xfrm>
            <a:custGeom>
              <a:avLst/>
              <a:gdLst>
                <a:gd name="connsiteX0" fmla="*/ 0 w 1166179"/>
                <a:gd name="connsiteY0" fmla="*/ 0 h 400903"/>
                <a:gd name="connsiteX1" fmla="*/ 583090 w 1166179"/>
                <a:gd name="connsiteY1" fmla="*/ 0 h 400903"/>
                <a:gd name="connsiteX2" fmla="*/ 1166179 w 1166179"/>
                <a:gd name="connsiteY2" fmla="*/ 0 h 400903"/>
                <a:gd name="connsiteX3" fmla="*/ 1166179 w 1166179"/>
                <a:gd name="connsiteY3" fmla="*/ 400903 h 400903"/>
                <a:gd name="connsiteX4" fmla="*/ 571428 w 1166179"/>
                <a:gd name="connsiteY4" fmla="*/ 400903 h 400903"/>
                <a:gd name="connsiteX5" fmla="*/ 0 w 1166179"/>
                <a:gd name="connsiteY5" fmla="*/ 400903 h 400903"/>
                <a:gd name="connsiteX6" fmla="*/ 0 w 1166179"/>
                <a:gd name="connsiteY6" fmla="*/ 0 h 40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179" h="400903" extrusionOk="0">
                  <a:moveTo>
                    <a:pt x="0" y="0"/>
                  </a:moveTo>
                  <a:cubicBezTo>
                    <a:pt x="225104" y="-36178"/>
                    <a:pt x="378676" y="14538"/>
                    <a:pt x="583090" y="0"/>
                  </a:cubicBezTo>
                  <a:cubicBezTo>
                    <a:pt x="787504" y="-14538"/>
                    <a:pt x="906696" y="28523"/>
                    <a:pt x="1166179" y="0"/>
                  </a:cubicBezTo>
                  <a:cubicBezTo>
                    <a:pt x="1174920" y="186689"/>
                    <a:pt x="1150927" y="257411"/>
                    <a:pt x="1166179" y="400903"/>
                  </a:cubicBezTo>
                  <a:cubicBezTo>
                    <a:pt x="1017119" y="418799"/>
                    <a:pt x="733226" y="346926"/>
                    <a:pt x="571428" y="400903"/>
                  </a:cubicBezTo>
                  <a:cubicBezTo>
                    <a:pt x="409630" y="454880"/>
                    <a:pt x="217482" y="338608"/>
                    <a:pt x="0" y="400903"/>
                  </a:cubicBezTo>
                  <a:cubicBezTo>
                    <a:pt x="-39806" y="252620"/>
                    <a:pt x="37818" y="143199"/>
                    <a:pt x="0" y="0"/>
                  </a:cubicBezTo>
                  <a:close/>
                </a:path>
              </a:pathLst>
            </a:custGeom>
            <a:noFill/>
            <a:ln w="9525">
              <a:solidFill>
                <a:srgbClr val="000000"/>
              </a:solidFill>
              <a:miter lim="800000"/>
              <a:headEnd/>
              <a:tailEnd/>
              <a:extLst>
                <a:ext uri="{C807C97D-BFC1-408E-A445-0C87EB9F89A2}">
                  <ask:lineSketchStyleProps xmlns:ask="http://schemas.microsoft.com/office/drawing/2018/sketchyshapes" sd="893647017">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dirty="0">
                  <a:latin typeface="+mn-lt"/>
                </a:rPr>
                <a:t>Anode (4)</a:t>
              </a:r>
            </a:p>
          </p:txBody>
        </p:sp>
        <p:cxnSp>
          <p:nvCxnSpPr>
            <p:cNvPr id="74" name="Straight Connector 73">
              <a:extLst>
                <a:ext uri="{FF2B5EF4-FFF2-40B4-BE49-F238E27FC236}">
                  <a16:creationId xmlns:a16="http://schemas.microsoft.com/office/drawing/2014/main" id="{AE813AF4-90F7-2ECF-D50C-FE4B8994743E}"/>
                </a:ext>
              </a:extLst>
            </p:cNvPr>
            <p:cNvCxnSpPr>
              <a:cxnSpLocks/>
            </p:cNvCxnSpPr>
            <p:nvPr/>
          </p:nvCxnSpPr>
          <p:spPr>
            <a:xfrm flipV="1">
              <a:off x="9116894" y="3556440"/>
              <a:ext cx="439890" cy="567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064">
              <a:extLst>
                <a:ext uri="{FF2B5EF4-FFF2-40B4-BE49-F238E27FC236}">
                  <a16:creationId xmlns:a16="http://schemas.microsoft.com/office/drawing/2014/main" id="{6DC86B32-08B6-6AFC-E62A-7CAC54577290}"/>
                </a:ext>
              </a:extLst>
            </p:cNvPr>
            <p:cNvSpPr>
              <a:spLocks noChangeArrowheads="1"/>
            </p:cNvSpPr>
            <p:nvPr/>
          </p:nvSpPr>
          <p:spPr bwMode="auto">
            <a:xfrm>
              <a:off x="9610359" y="4826395"/>
              <a:ext cx="1681612" cy="400903"/>
            </a:xfrm>
            <a:custGeom>
              <a:avLst/>
              <a:gdLst>
                <a:gd name="connsiteX0" fmla="*/ 0 w 1681612"/>
                <a:gd name="connsiteY0" fmla="*/ 0 h 400903"/>
                <a:gd name="connsiteX1" fmla="*/ 560537 w 1681612"/>
                <a:gd name="connsiteY1" fmla="*/ 0 h 400903"/>
                <a:gd name="connsiteX2" fmla="*/ 1137891 w 1681612"/>
                <a:gd name="connsiteY2" fmla="*/ 0 h 400903"/>
                <a:gd name="connsiteX3" fmla="*/ 1681612 w 1681612"/>
                <a:gd name="connsiteY3" fmla="*/ 0 h 400903"/>
                <a:gd name="connsiteX4" fmla="*/ 1681612 w 1681612"/>
                <a:gd name="connsiteY4" fmla="*/ 400903 h 400903"/>
                <a:gd name="connsiteX5" fmla="*/ 1154707 w 1681612"/>
                <a:gd name="connsiteY5" fmla="*/ 400903 h 400903"/>
                <a:gd name="connsiteX6" fmla="*/ 610986 w 1681612"/>
                <a:gd name="connsiteY6" fmla="*/ 400903 h 400903"/>
                <a:gd name="connsiteX7" fmla="*/ 0 w 1681612"/>
                <a:gd name="connsiteY7" fmla="*/ 400903 h 400903"/>
                <a:gd name="connsiteX8" fmla="*/ 0 w 1681612"/>
                <a:gd name="connsiteY8" fmla="*/ 0 h 40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612" h="400903" extrusionOk="0">
                  <a:moveTo>
                    <a:pt x="0" y="0"/>
                  </a:moveTo>
                  <a:cubicBezTo>
                    <a:pt x="250528" y="-8287"/>
                    <a:pt x="350182" y="21434"/>
                    <a:pt x="560537" y="0"/>
                  </a:cubicBezTo>
                  <a:cubicBezTo>
                    <a:pt x="770892" y="-21434"/>
                    <a:pt x="935592" y="6460"/>
                    <a:pt x="1137891" y="0"/>
                  </a:cubicBezTo>
                  <a:cubicBezTo>
                    <a:pt x="1340190" y="-6460"/>
                    <a:pt x="1521294" y="29668"/>
                    <a:pt x="1681612" y="0"/>
                  </a:cubicBezTo>
                  <a:cubicBezTo>
                    <a:pt x="1681660" y="180140"/>
                    <a:pt x="1641655" y="226694"/>
                    <a:pt x="1681612" y="400903"/>
                  </a:cubicBezTo>
                  <a:cubicBezTo>
                    <a:pt x="1543027" y="436185"/>
                    <a:pt x="1383613" y="349090"/>
                    <a:pt x="1154707" y="400903"/>
                  </a:cubicBezTo>
                  <a:cubicBezTo>
                    <a:pt x="925801" y="452716"/>
                    <a:pt x="806440" y="392537"/>
                    <a:pt x="610986" y="400903"/>
                  </a:cubicBezTo>
                  <a:cubicBezTo>
                    <a:pt x="415532" y="409269"/>
                    <a:pt x="167967" y="362573"/>
                    <a:pt x="0" y="400903"/>
                  </a:cubicBezTo>
                  <a:cubicBezTo>
                    <a:pt x="-25811" y="239403"/>
                    <a:pt x="20981" y="149150"/>
                    <a:pt x="0" y="0"/>
                  </a:cubicBezTo>
                  <a:close/>
                </a:path>
              </a:pathLst>
            </a:custGeom>
            <a:noFill/>
            <a:ln w="9525">
              <a:solidFill>
                <a:srgbClr val="000000"/>
              </a:solidFill>
              <a:miter lim="800000"/>
              <a:headEnd/>
              <a:tailEnd/>
              <a:extLst>
                <a:ext uri="{C807C97D-BFC1-408E-A445-0C87EB9F89A2}">
                  <ask:lineSketchStyleProps xmlns:ask="http://schemas.microsoft.com/office/drawing/2018/sketchyshapes" sd="893647017">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dirty="0">
                  <a:latin typeface="+mn-lt"/>
                </a:rPr>
                <a:t>Photocurrent</a:t>
              </a:r>
            </a:p>
          </p:txBody>
        </p:sp>
        <p:cxnSp>
          <p:nvCxnSpPr>
            <p:cNvPr id="103" name="Straight Connector 102">
              <a:extLst>
                <a:ext uri="{FF2B5EF4-FFF2-40B4-BE49-F238E27FC236}">
                  <a16:creationId xmlns:a16="http://schemas.microsoft.com/office/drawing/2014/main" id="{68CB84BD-83C2-4D2A-0A6F-160812CD15F9}"/>
                </a:ext>
              </a:extLst>
            </p:cNvPr>
            <p:cNvCxnSpPr>
              <a:cxnSpLocks/>
            </p:cNvCxnSpPr>
            <p:nvPr/>
          </p:nvCxnSpPr>
          <p:spPr>
            <a:xfrm flipH="1" flipV="1">
              <a:off x="10322472" y="4526705"/>
              <a:ext cx="154411" cy="295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TextBox 116">
            <a:extLst>
              <a:ext uri="{FF2B5EF4-FFF2-40B4-BE49-F238E27FC236}">
                <a16:creationId xmlns:a16="http://schemas.microsoft.com/office/drawing/2014/main" id="{AA545026-2F9F-D8B8-73A8-5175D7AB5956}"/>
              </a:ext>
            </a:extLst>
          </p:cNvPr>
          <p:cNvSpPr txBox="1"/>
          <p:nvPr/>
        </p:nvSpPr>
        <p:spPr>
          <a:xfrm>
            <a:off x="4655095" y="1217320"/>
            <a:ext cx="2720208" cy="461665"/>
          </a:xfrm>
          <a:custGeom>
            <a:avLst/>
            <a:gdLst>
              <a:gd name="connsiteX0" fmla="*/ 0 w 2720208"/>
              <a:gd name="connsiteY0" fmla="*/ 0 h 461665"/>
              <a:gd name="connsiteX1" fmla="*/ 598446 w 2720208"/>
              <a:gd name="connsiteY1" fmla="*/ 0 h 461665"/>
              <a:gd name="connsiteX2" fmla="*/ 1251296 w 2720208"/>
              <a:gd name="connsiteY2" fmla="*/ 0 h 461665"/>
              <a:gd name="connsiteX3" fmla="*/ 1985752 w 2720208"/>
              <a:gd name="connsiteY3" fmla="*/ 0 h 461665"/>
              <a:gd name="connsiteX4" fmla="*/ 2720208 w 2720208"/>
              <a:gd name="connsiteY4" fmla="*/ 0 h 461665"/>
              <a:gd name="connsiteX5" fmla="*/ 2720208 w 2720208"/>
              <a:gd name="connsiteY5" fmla="*/ 461665 h 461665"/>
              <a:gd name="connsiteX6" fmla="*/ 1985752 w 2720208"/>
              <a:gd name="connsiteY6" fmla="*/ 461665 h 461665"/>
              <a:gd name="connsiteX7" fmla="*/ 1251296 w 2720208"/>
              <a:gd name="connsiteY7" fmla="*/ 461665 h 461665"/>
              <a:gd name="connsiteX8" fmla="*/ 0 w 2720208"/>
              <a:gd name="connsiteY8" fmla="*/ 461665 h 461665"/>
              <a:gd name="connsiteX9" fmla="*/ 0 w 2720208"/>
              <a:gd name="connsiteY9"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0208" h="461665" fill="none" extrusionOk="0">
                <a:moveTo>
                  <a:pt x="0" y="0"/>
                </a:moveTo>
                <a:cubicBezTo>
                  <a:pt x="253831" y="-28210"/>
                  <a:pt x="418944" y="12095"/>
                  <a:pt x="598446" y="0"/>
                </a:cubicBezTo>
                <a:cubicBezTo>
                  <a:pt x="777948" y="-12095"/>
                  <a:pt x="1116256" y="28671"/>
                  <a:pt x="1251296" y="0"/>
                </a:cubicBezTo>
                <a:cubicBezTo>
                  <a:pt x="1386336" y="-28671"/>
                  <a:pt x="1748627" y="35351"/>
                  <a:pt x="1985752" y="0"/>
                </a:cubicBezTo>
                <a:cubicBezTo>
                  <a:pt x="2222877" y="-35351"/>
                  <a:pt x="2356729" y="9847"/>
                  <a:pt x="2720208" y="0"/>
                </a:cubicBezTo>
                <a:cubicBezTo>
                  <a:pt x="2699399" y="156162"/>
                  <a:pt x="2711848" y="237014"/>
                  <a:pt x="2720208" y="461665"/>
                </a:cubicBezTo>
                <a:cubicBezTo>
                  <a:pt x="2522462" y="468943"/>
                  <a:pt x="2330449" y="441824"/>
                  <a:pt x="1985752" y="461665"/>
                </a:cubicBezTo>
                <a:cubicBezTo>
                  <a:pt x="1641055" y="481506"/>
                  <a:pt x="1554906" y="432034"/>
                  <a:pt x="1251296" y="461665"/>
                </a:cubicBezTo>
                <a:cubicBezTo>
                  <a:pt x="947686" y="491296"/>
                  <a:pt x="436879" y="420311"/>
                  <a:pt x="0" y="461665"/>
                </a:cubicBezTo>
                <a:cubicBezTo>
                  <a:pt x="-5484" y="308302"/>
                  <a:pt x="1418" y="126123"/>
                  <a:pt x="0" y="0"/>
                </a:cubicBezTo>
                <a:close/>
              </a:path>
              <a:path w="2720208" h="461665" stroke="0" extrusionOk="0">
                <a:moveTo>
                  <a:pt x="0" y="0"/>
                </a:moveTo>
                <a:cubicBezTo>
                  <a:pt x="323869" y="-13822"/>
                  <a:pt x="499012" y="-29928"/>
                  <a:pt x="707254" y="0"/>
                </a:cubicBezTo>
                <a:cubicBezTo>
                  <a:pt x="915496" y="29928"/>
                  <a:pt x="1115753" y="-15466"/>
                  <a:pt x="1332902" y="0"/>
                </a:cubicBezTo>
                <a:cubicBezTo>
                  <a:pt x="1550051" y="15466"/>
                  <a:pt x="1835949" y="7176"/>
                  <a:pt x="2012954" y="0"/>
                </a:cubicBezTo>
                <a:cubicBezTo>
                  <a:pt x="2189959" y="-7176"/>
                  <a:pt x="2412841" y="-23751"/>
                  <a:pt x="2720208" y="0"/>
                </a:cubicBezTo>
                <a:cubicBezTo>
                  <a:pt x="2698410" y="137239"/>
                  <a:pt x="2711331" y="247467"/>
                  <a:pt x="2720208" y="461665"/>
                </a:cubicBezTo>
                <a:cubicBezTo>
                  <a:pt x="2486185" y="447693"/>
                  <a:pt x="2271463" y="483696"/>
                  <a:pt x="2121762" y="461665"/>
                </a:cubicBezTo>
                <a:cubicBezTo>
                  <a:pt x="1972061" y="439634"/>
                  <a:pt x="1744818" y="473610"/>
                  <a:pt x="1468912" y="461665"/>
                </a:cubicBezTo>
                <a:cubicBezTo>
                  <a:pt x="1193006" y="449721"/>
                  <a:pt x="1036403" y="471692"/>
                  <a:pt x="843264" y="461665"/>
                </a:cubicBezTo>
                <a:cubicBezTo>
                  <a:pt x="650125" y="451638"/>
                  <a:pt x="193668" y="460095"/>
                  <a:pt x="0" y="461665"/>
                </a:cubicBezTo>
                <a:cubicBezTo>
                  <a:pt x="-5004" y="232061"/>
                  <a:pt x="13486" y="97849"/>
                  <a:pt x="0" y="0"/>
                </a:cubicBezTo>
                <a:close/>
              </a:path>
            </a:pathLst>
          </a:custGeom>
          <a:solidFill>
            <a:schemeClr val="bg1"/>
          </a:solidFill>
          <a:ln>
            <a:solidFill>
              <a:schemeClr val="tx1"/>
            </a:solidFill>
            <a:extLst>
              <a:ext uri="{C807C97D-BFC1-408E-A445-0C87EB9F89A2}">
                <ask:lineSketchStyleProps xmlns:ask="http://schemas.microsoft.com/office/drawing/2018/sketchyshapes" sd="2935586341">
                  <a:prstGeom prst="rect">
                    <a:avLst/>
                  </a:prstGeom>
                  <ask:type>
                    <ask:lineSketchFreehand/>
                  </ask:type>
                </ask:lineSketchStyleProps>
              </a:ext>
            </a:extLst>
          </a:ln>
        </p:spPr>
        <p:txBody>
          <a:bodyPr wrap="square">
            <a:spAutoFit/>
          </a:bodyPr>
          <a:lstStyle/>
          <a:p>
            <a:r>
              <a:rPr lang="en-US" sz="2400" i="1" dirty="0"/>
              <a:t>How the PMT works</a:t>
            </a:r>
          </a:p>
        </p:txBody>
      </p:sp>
      <p:graphicFrame>
        <p:nvGraphicFramePr>
          <p:cNvPr id="128" name="Table 127">
            <a:extLst>
              <a:ext uri="{FF2B5EF4-FFF2-40B4-BE49-F238E27FC236}">
                <a16:creationId xmlns:a16="http://schemas.microsoft.com/office/drawing/2014/main" id="{AA4FAEA3-E69D-F2FC-C52B-CC4CF98ACC49}"/>
              </a:ext>
            </a:extLst>
          </p:cNvPr>
          <p:cNvGraphicFramePr>
            <a:graphicFrameLocks noGrp="1"/>
          </p:cNvGraphicFramePr>
          <p:nvPr>
            <p:extLst>
              <p:ext uri="{D42A27DB-BD31-4B8C-83A1-F6EECF244321}">
                <p14:modId xmlns:p14="http://schemas.microsoft.com/office/powerpoint/2010/main" val="2653238639"/>
              </p:ext>
            </p:extLst>
          </p:nvPr>
        </p:nvGraphicFramePr>
        <p:xfrm>
          <a:off x="267065" y="2126179"/>
          <a:ext cx="4693453" cy="3423749"/>
        </p:xfrm>
        <a:graphic>
          <a:graphicData uri="http://schemas.openxmlformats.org/drawingml/2006/table">
            <a:tbl>
              <a:tblPr firstRow="1" bandRow="1">
                <a:tableStyleId>{5C22544A-7EE6-4342-B048-85BDC9FD1C3A}</a:tableStyleId>
              </a:tblPr>
              <a:tblGrid>
                <a:gridCol w="4693453">
                  <a:extLst>
                    <a:ext uri="{9D8B030D-6E8A-4147-A177-3AD203B41FA5}">
                      <a16:colId xmlns:a16="http://schemas.microsoft.com/office/drawing/2014/main" val="4133945074"/>
                    </a:ext>
                  </a:extLst>
                </a:gridCol>
              </a:tblGrid>
              <a:tr h="554177">
                <a:tc>
                  <a:txBody>
                    <a:bodyPr/>
                    <a:lstStyle/>
                    <a:p>
                      <a:pPr algn="l"/>
                      <a:r>
                        <a:rPr lang="en-US" sz="1800" b="0" dirty="0">
                          <a:solidFill>
                            <a:schemeClr val="tx1"/>
                          </a:solidFill>
                        </a:rPr>
                        <a:t>① Light strikes the photocathode </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4282667"/>
                  </a:ext>
                </a:extLst>
              </a:tr>
              <a:tr h="956524">
                <a:tc>
                  <a:txBody>
                    <a:bodyPr/>
                    <a:lstStyle/>
                    <a:p>
                      <a:pPr algn="l"/>
                      <a:r>
                        <a:rPr lang="en-US" sz="1800" b="0" dirty="0">
                          <a:solidFill>
                            <a:schemeClr val="tx1"/>
                          </a:solidFill>
                        </a:rPr>
                        <a:t>② An electron is discharged towards a dynode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7552597"/>
                  </a:ext>
                </a:extLst>
              </a:tr>
              <a:tr h="956524">
                <a:tc>
                  <a:txBody>
                    <a:bodyPr/>
                    <a:lstStyle/>
                    <a:p>
                      <a:pPr algn="l"/>
                      <a:r>
                        <a:rPr lang="en-US" sz="1800" b="0" dirty="0">
                          <a:solidFill>
                            <a:schemeClr val="tx1"/>
                          </a:solidFill>
                        </a:rPr>
                        <a:t>③ Electrons are ejected with each electron hitting a dynode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8731113"/>
                  </a:ext>
                </a:extLst>
              </a:tr>
              <a:tr h="956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④ Electrons reaching the photoanode produce the photocurrent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69189432"/>
                  </a:ext>
                </a:extLst>
              </a:tr>
            </a:tbl>
          </a:graphicData>
        </a:graphic>
      </p:graphicFrame>
    </p:spTree>
    <p:extLst>
      <p:ext uri="{BB962C8B-B14F-4D97-AF65-F5344CB8AC3E}">
        <p14:creationId xmlns:p14="http://schemas.microsoft.com/office/powerpoint/2010/main" val="356662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ser beam coming out of a machine&#10;&#10;Description automatically generated">
            <a:extLst>
              <a:ext uri="{FF2B5EF4-FFF2-40B4-BE49-F238E27FC236}">
                <a16:creationId xmlns:a16="http://schemas.microsoft.com/office/drawing/2014/main" id="{27BA7E65-EBAC-2D61-5634-9F47A1CE549B}"/>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sp>
        <p:nvSpPr>
          <p:cNvPr id="2" name="A look inside the box">
            <a:extLst>
              <a:ext uri="{FF2B5EF4-FFF2-40B4-BE49-F238E27FC236}">
                <a16:creationId xmlns:a16="http://schemas.microsoft.com/office/drawing/2014/main" id="{EF552C19-E85C-A631-4897-933C11F0AAC7}"/>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1F8A2499-CD0F-EA64-1505-75ECB767DB1C}"/>
              </a:ext>
            </a:extLst>
          </p:cNvPr>
          <p:cNvSpPr txBox="1"/>
          <p:nvPr/>
        </p:nvSpPr>
        <p:spPr>
          <a:xfrm>
            <a:off x="4476147" y="553777"/>
            <a:ext cx="3053593" cy="584775"/>
          </a:xfrm>
          <a:prstGeom prst="rect">
            <a:avLst/>
          </a:prstGeom>
          <a:noFill/>
        </p:spPr>
        <p:txBody>
          <a:bodyPr wrap="none" rtlCol="0">
            <a:spAutoFit/>
          </a:bodyPr>
          <a:lstStyle/>
          <a:p>
            <a:r>
              <a:rPr lang="en-US" sz="3200" i="1" dirty="0"/>
              <a:t>Electronic system</a:t>
            </a:r>
          </a:p>
        </p:txBody>
      </p:sp>
      <p:sp>
        <p:nvSpPr>
          <p:cNvPr id="4" name="TextBox 3">
            <a:extLst>
              <a:ext uri="{FF2B5EF4-FFF2-40B4-BE49-F238E27FC236}">
                <a16:creationId xmlns:a16="http://schemas.microsoft.com/office/drawing/2014/main" id="{9D246C87-E317-A92A-705F-094C222FDEEF}"/>
              </a:ext>
            </a:extLst>
          </p:cNvPr>
          <p:cNvSpPr txBox="1"/>
          <p:nvPr/>
        </p:nvSpPr>
        <p:spPr>
          <a:xfrm>
            <a:off x="4586725" y="1230948"/>
            <a:ext cx="2500750" cy="461665"/>
          </a:xfrm>
          <a:custGeom>
            <a:avLst/>
            <a:gdLst>
              <a:gd name="connsiteX0" fmla="*/ 0 w 2500750"/>
              <a:gd name="connsiteY0" fmla="*/ 0 h 461665"/>
              <a:gd name="connsiteX1" fmla="*/ 550165 w 2500750"/>
              <a:gd name="connsiteY1" fmla="*/ 0 h 461665"/>
              <a:gd name="connsiteX2" fmla="*/ 1150345 w 2500750"/>
              <a:gd name="connsiteY2" fmla="*/ 0 h 461665"/>
              <a:gd name="connsiteX3" fmla="*/ 1825548 w 2500750"/>
              <a:gd name="connsiteY3" fmla="*/ 0 h 461665"/>
              <a:gd name="connsiteX4" fmla="*/ 2500750 w 2500750"/>
              <a:gd name="connsiteY4" fmla="*/ 0 h 461665"/>
              <a:gd name="connsiteX5" fmla="*/ 2500750 w 2500750"/>
              <a:gd name="connsiteY5" fmla="*/ 461665 h 461665"/>
              <a:gd name="connsiteX6" fmla="*/ 1825548 w 2500750"/>
              <a:gd name="connsiteY6" fmla="*/ 461665 h 461665"/>
              <a:gd name="connsiteX7" fmla="*/ 1150345 w 2500750"/>
              <a:gd name="connsiteY7" fmla="*/ 461665 h 461665"/>
              <a:gd name="connsiteX8" fmla="*/ 0 w 2500750"/>
              <a:gd name="connsiteY8" fmla="*/ 461665 h 461665"/>
              <a:gd name="connsiteX9" fmla="*/ 0 w 2500750"/>
              <a:gd name="connsiteY9"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0750" h="461665" fill="none" extrusionOk="0">
                <a:moveTo>
                  <a:pt x="0" y="0"/>
                </a:moveTo>
                <a:cubicBezTo>
                  <a:pt x="226325" y="-17870"/>
                  <a:pt x="433265" y="-10764"/>
                  <a:pt x="550165" y="0"/>
                </a:cubicBezTo>
                <a:cubicBezTo>
                  <a:pt x="667065" y="10764"/>
                  <a:pt x="988854" y="2016"/>
                  <a:pt x="1150345" y="0"/>
                </a:cubicBezTo>
                <a:cubicBezTo>
                  <a:pt x="1311836" y="-2016"/>
                  <a:pt x="1573885" y="-2871"/>
                  <a:pt x="1825548" y="0"/>
                </a:cubicBezTo>
                <a:cubicBezTo>
                  <a:pt x="2077211" y="2871"/>
                  <a:pt x="2285612" y="-5087"/>
                  <a:pt x="2500750" y="0"/>
                </a:cubicBezTo>
                <a:cubicBezTo>
                  <a:pt x="2479941" y="156162"/>
                  <a:pt x="2492390" y="237014"/>
                  <a:pt x="2500750" y="461665"/>
                </a:cubicBezTo>
                <a:cubicBezTo>
                  <a:pt x="2213915" y="458405"/>
                  <a:pt x="2063910" y="463161"/>
                  <a:pt x="1825548" y="461665"/>
                </a:cubicBezTo>
                <a:cubicBezTo>
                  <a:pt x="1587186" y="460169"/>
                  <a:pt x="1297696" y="487770"/>
                  <a:pt x="1150345" y="461665"/>
                </a:cubicBezTo>
                <a:cubicBezTo>
                  <a:pt x="1002994" y="435560"/>
                  <a:pt x="494326" y="456391"/>
                  <a:pt x="0" y="461665"/>
                </a:cubicBezTo>
                <a:cubicBezTo>
                  <a:pt x="-5484" y="308302"/>
                  <a:pt x="1418" y="126123"/>
                  <a:pt x="0" y="0"/>
                </a:cubicBezTo>
                <a:close/>
              </a:path>
              <a:path w="2500750" h="461665" stroke="0" extrusionOk="0">
                <a:moveTo>
                  <a:pt x="0" y="0"/>
                </a:moveTo>
                <a:cubicBezTo>
                  <a:pt x="197350" y="19213"/>
                  <a:pt x="512446" y="17311"/>
                  <a:pt x="650195" y="0"/>
                </a:cubicBezTo>
                <a:cubicBezTo>
                  <a:pt x="787945" y="-17311"/>
                  <a:pt x="1109051" y="-11791"/>
                  <a:pt x="1225368" y="0"/>
                </a:cubicBezTo>
                <a:cubicBezTo>
                  <a:pt x="1341685" y="11791"/>
                  <a:pt x="1655146" y="26130"/>
                  <a:pt x="1850555" y="0"/>
                </a:cubicBezTo>
                <a:cubicBezTo>
                  <a:pt x="2045964" y="-26130"/>
                  <a:pt x="2347390" y="-25304"/>
                  <a:pt x="2500750" y="0"/>
                </a:cubicBezTo>
                <a:cubicBezTo>
                  <a:pt x="2478952" y="137239"/>
                  <a:pt x="2491873" y="247467"/>
                  <a:pt x="2500750" y="461665"/>
                </a:cubicBezTo>
                <a:cubicBezTo>
                  <a:pt x="2368036" y="443923"/>
                  <a:pt x="2131615" y="463403"/>
                  <a:pt x="1950585" y="461665"/>
                </a:cubicBezTo>
                <a:cubicBezTo>
                  <a:pt x="1769556" y="459927"/>
                  <a:pt x="1568958" y="450748"/>
                  <a:pt x="1350405" y="461665"/>
                </a:cubicBezTo>
                <a:cubicBezTo>
                  <a:pt x="1131852" y="472582"/>
                  <a:pt x="954195" y="454990"/>
                  <a:pt x="775233" y="461665"/>
                </a:cubicBezTo>
                <a:cubicBezTo>
                  <a:pt x="596271" y="468340"/>
                  <a:pt x="357814" y="464522"/>
                  <a:pt x="0" y="461665"/>
                </a:cubicBezTo>
                <a:cubicBezTo>
                  <a:pt x="-5004" y="232061"/>
                  <a:pt x="13486" y="97849"/>
                  <a:pt x="0" y="0"/>
                </a:cubicBezTo>
                <a:close/>
              </a:path>
            </a:pathLst>
          </a:custGeom>
          <a:solidFill>
            <a:schemeClr val="bg1"/>
          </a:solidFill>
          <a:ln>
            <a:solidFill>
              <a:schemeClr val="tx1"/>
            </a:solidFill>
            <a:extLst>
              <a:ext uri="{C807C97D-BFC1-408E-A445-0C87EB9F89A2}">
                <ask:lineSketchStyleProps xmlns:ask="http://schemas.microsoft.com/office/drawing/2018/sketchyshapes" sd="2935586341">
                  <a:prstGeom prst="rect">
                    <a:avLst/>
                  </a:prstGeom>
                  <ask:type>
                    <ask:lineSketchFreehand/>
                  </ask:type>
                </ask:lineSketchStyleProps>
              </a:ext>
            </a:extLst>
          </a:ln>
        </p:spPr>
        <p:txBody>
          <a:bodyPr wrap="square">
            <a:spAutoFit/>
          </a:bodyPr>
          <a:lstStyle/>
          <a:p>
            <a:r>
              <a:rPr lang="en-US" sz="2400" i="1" dirty="0"/>
              <a:t>The Voltage Pulse</a:t>
            </a:r>
          </a:p>
        </p:txBody>
      </p:sp>
      <p:grpSp>
        <p:nvGrpSpPr>
          <p:cNvPr id="151" name="Group 150">
            <a:extLst>
              <a:ext uri="{FF2B5EF4-FFF2-40B4-BE49-F238E27FC236}">
                <a16:creationId xmlns:a16="http://schemas.microsoft.com/office/drawing/2014/main" id="{E15AD93E-63DD-675B-45B7-9A66265BD9D3}"/>
              </a:ext>
            </a:extLst>
          </p:cNvPr>
          <p:cNvGrpSpPr/>
          <p:nvPr/>
        </p:nvGrpSpPr>
        <p:grpSpPr>
          <a:xfrm>
            <a:off x="324388" y="1601787"/>
            <a:ext cx="5045550" cy="5201600"/>
            <a:chOff x="1127130" y="1497757"/>
            <a:chExt cx="5045550" cy="5201600"/>
          </a:xfrm>
        </p:grpSpPr>
        <p:sp>
          <p:nvSpPr>
            <p:cNvPr id="144" name="Ligne">
              <a:extLst>
                <a:ext uri="{FF2B5EF4-FFF2-40B4-BE49-F238E27FC236}">
                  <a16:creationId xmlns:a16="http://schemas.microsoft.com/office/drawing/2014/main" id="{F12AC4F7-4F3C-134E-D52B-315DF2BF6BE3}"/>
                </a:ext>
              </a:extLst>
            </p:cNvPr>
            <p:cNvSpPr/>
            <p:nvPr/>
          </p:nvSpPr>
          <p:spPr>
            <a:xfrm>
              <a:off x="3621747" y="5388007"/>
              <a:ext cx="1698625" cy="925874"/>
            </a:xfrm>
            <a:custGeom>
              <a:avLst/>
              <a:gdLst/>
              <a:ahLst/>
              <a:cxnLst>
                <a:cxn ang="0">
                  <a:pos x="wd2" y="hd2"/>
                </a:cxn>
                <a:cxn ang="5400000">
                  <a:pos x="wd2" y="hd2"/>
                </a:cxn>
                <a:cxn ang="10800000">
                  <a:pos x="wd2" y="hd2"/>
                </a:cxn>
                <a:cxn ang="16200000">
                  <a:pos x="wd2" y="hd2"/>
                </a:cxn>
              </a:cxnLst>
              <a:rect l="0" t="0" r="r" b="b"/>
              <a:pathLst>
                <a:path w="21600" h="19030" extrusionOk="0">
                  <a:moveTo>
                    <a:pt x="0" y="18093"/>
                  </a:moveTo>
                  <a:cubicBezTo>
                    <a:pt x="1229" y="18810"/>
                    <a:pt x="2459" y="19527"/>
                    <a:pt x="3688" y="18093"/>
                  </a:cubicBezTo>
                  <a:cubicBezTo>
                    <a:pt x="4917" y="16659"/>
                    <a:pt x="6322" y="12269"/>
                    <a:pt x="7376" y="9488"/>
                  </a:cubicBezTo>
                  <a:cubicBezTo>
                    <a:pt x="8429" y="6706"/>
                    <a:pt x="9161" y="2708"/>
                    <a:pt x="10010" y="1404"/>
                  </a:cubicBezTo>
                  <a:cubicBezTo>
                    <a:pt x="10859" y="100"/>
                    <a:pt x="11444" y="-1073"/>
                    <a:pt x="12468" y="1665"/>
                  </a:cubicBezTo>
                  <a:cubicBezTo>
                    <a:pt x="13493" y="4403"/>
                    <a:pt x="14634" y="15138"/>
                    <a:pt x="16156" y="17832"/>
                  </a:cubicBezTo>
                  <a:cubicBezTo>
                    <a:pt x="17678" y="20527"/>
                    <a:pt x="21600" y="17832"/>
                    <a:pt x="21600" y="17832"/>
                  </a:cubicBezTo>
                </a:path>
              </a:pathLst>
            </a:custGeom>
            <a:noFill/>
            <a:ln w="38100" cap="flat">
              <a:solidFill>
                <a:srgbClr val="FF0000"/>
              </a:solidFill>
              <a:prstDash val="sysDot"/>
              <a:round/>
            </a:ln>
            <a:effectLst/>
          </p:spPr>
          <p:txBody>
            <a:bodyPr wrap="square" lIns="50800" tIns="50800" rIns="50800" bIns="50800" numCol="1" anchor="ctr">
              <a:noAutofit/>
            </a:bodyPr>
            <a:lstStyle/>
            <a:p>
              <a:endParaRPr/>
            </a:p>
          </p:txBody>
        </p:sp>
        <p:sp>
          <p:nvSpPr>
            <p:cNvPr id="83" name="Ligne">
              <a:extLst>
                <a:ext uri="{FF2B5EF4-FFF2-40B4-BE49-F238E27FC236}">
                  <a16:creationId xmlns:a16="http://schemas.microsoft.com/office/drawing/2014/main" id="{F52B854D-2276-7C0D-DACB-DC623856901B}"/>
                </a:ext>
              </a:extLst>
            </p:cNvPr>
            <p:cNvSpPr/>
            <p:nvPr/>
          </p:nvSpPr>
          <p:spPr>
            <a:xfrm>
              <a:off x="3584795" y="3594645"/>
              <a:ext cx="801689" cy="898949"/>
            </a:xfrm>
            <a:custGeom>
              <a:avLst/>
              <a:gdLst/>
              <a:ahLst/>
              <a:cxnLst>
                <a:cxn ang="0">
                  <a:pos x="wd2" y="hd2"/>
                </a:cxn>
                <a:cxn ang="5400000">
                  <a:pos x="wd2" y="hd2"/>
                </a:cxn>
                <a:cxn ang="10800000">
                  <a:pos x="wd2" y="hd2"/>
                </a:cxn>
                <a:cxn ang="16200000">
                  <a:pos x="wd2" y="hd2"/>
                </a:cxn>
              </a:cxnLst>
              <a:rect l="0" t="0" r="r" b="b"/>
              <a:pathLst>
                <a:path w="21600" h="20117" extrusionOk="0">
                  <a:moveTo>
                    <a:pt x="0" y="19537"/>
                  </a:moveTo>
                  <a:cubicBezTo>
                    <a:pt x="3041" y="20081"/>
                    <a:pt x="6083" y="20626"/>
                    <a:pt x="8566" y="19252"/>
                  </a:cubicBezTo>
                  <a:cubicBezTo>
                    <a:pt x="11048" y="17879"/>
                    <a:pt x="13034" y="14373"/>
                    <a:pt x="14897" y="11294"/>
                  </a:cubicBezTo>
                  <a:cubicBezTo>
                    <a:pt x="16759" y="8215"/>
                    <a:pt x="18621" y="2531"/>
                    <a:pt x="19738" y="779"/>
                  </a:cubicBezTo>
                  <a:cubicBezTo>
                    <a:pt x="20855" y="-974"/>
                    <a:pt x="21600" y="779"/>
                    <a:pt x="21600" y="779"/>
                  </a:cubicBezTo>
                </a:path>
              </a:pathLst>
            </a:custGeom>
            <a:noFill/>
            <a:ln w="38100" cap="flat">
              <a:solidFill>
                <a:srgbClr val="FF0000"/>
              </a:solidFill>
              <a:prstDash val="sysDot"/>
              <a:round/>
            </a:ln>
            <a:effectLst/>
          </p:spPr>
          <p:txBody>
            <a:bodyPr wrap="square" lIns="50800" tIns="50800" rIns="50800" bIns="50800" numCol="1" anchor="ctr">
              <a:noAutofit/>
            </a:bodyPr>
            <a:lstStyle/>
            <a:p>
              <a:endParaRPr dirty="0"/>
            </a:p>
          </p:txBody>
        </p:sp>
        <p:sp>
          <p:nvSpPr>
            <p:cNvPr id="84" name="Rectangle">
              <a:extLst>
                <a:ext uri="{FF2B5EF4-FFF2-40B4-BE49-F238E27FC236}">
                  <a16:creationId xmlns:a16="http://schemas.microsoft.com/office/drawing/2014/main" id="{46D09FD3-8C8E-98C2-897A-EBA15F94896B}"/>
                </a:ext>
              </a:extLst>
            </p:cNvPr>
            <p:cNvSpPr/>
            <p:nvPr/>
          </p:nvSpPr>
          <p:spPr>
            <a:xfrm>
              <a:off x="1127130" y="1959422"/>
              <a:ext cx="1877214" cy="387323"/>
            </a:xfrm>
            <a:prstGeom prst="rect">
              <a:avLst/>
            </a:prstGeom>
            <a:solidFill>
              <a:schemeClr val="bg2">
                <a:lumMod val="75000"/>
              </a:schemeClr>
            </a:solidFill>
            <a:ln w="12700" cap="flat">
              <a:noFill/>
              <a:prstDash val="solid"/>
              <a:miter lim="400000"/>
            </a:ln>
            <a:effectLst>
              <a:outerShdw blurRad="101600" dist="38100" dir="5400000" rotWithShape="0">
                <a:srgbClr val="929292">
                  <a:alpha val="75000"/>
                </a:srgbClr>
              </a:outerShdw>
            </a:effectLst>
          </p:spPr>
          <p:txBody>
            <a:bodyPr wrap="square" lIns="50800" tIns="50800" rIns="50800" bIns="50800" numCol="1" anchor="ctr">
              <a:noAutofit/>
            </a:bodyPr>
            <a:lstStyle/>
            <a:p>
              <a:r>
                <a:rPr lang="en-US" dirty="0"/>
                <a:t>Laser beam</a:t>
              </a:r>
              <a:endParaRPr dirty="0"/>
            </a:p>
          </p:txBody>
        </p:sp>
        <p:grpSp>
          <p:nvGrpSpPr>
            <p:cNvPr id="87" name="Groupe">
              <a:extLst>
                <a:ext uri="{FF2B5EF4-FFF2-40B4-BE49-F238E27FC236}">
                  <a16:creationId xmlns:a16="http://schemas.microsoft.com/office/drawing/2014/main" id="{CE1DCB35-891D-4245-6B62-6A9180080031}"/>
                </a:ext>
              </a:extLst>
            </p:cNvPr>
            <p:cNvGrpSpPr/>
            <p:nvPr/>
          </p:nvGrpSpPr>
          <p:grpSpPr>
            <a:xfrm>
              <a:off x="2662353" y="1805633"/>
              <a:ext cx="268290" cy="325440"/>
              <a:chOff x="0" y="-479835"/>
              <a:chExt cx="268288" cy="325438"/>
            </a:xfrm>
          </p:grpSpPr>
          <p:sp>
            <p:nvSpPr>
              <p:cNvPr id="117" name="Ovale">
                <a:extLst>
                  <a:ext uri="{FF2B5EF4-FFF2-40B4-BE49-F238E27FC236}">
                    <a16:creationId xmlns:a16="http://schemas.microsoft.com/office/drawing/2014/main" id="{5C3EBDFB-FDA6-02A9-3DEF-784475ED2282}"/>
                  </a:ext>
                </a:extLst>
              </p:cNvPr>
              <p:cNvSpPr/>
              <p:nvPr/>
            </p:nvSpPr>
            <p:spPr>
              <a:xfrm>
                <a:off x="0" y="-479835"/>
                <a:ext cx="268288" cy="325438"/>
              </a:xfrm>
              <a:prstGeom prst="ellipse">
                <a:avLst/>
              </a:prstGeom>
              <a:solidFill>
                <a:srgbClr val="00B050"/>
              </a:solidFill>
              <a:ln w="12700" cap="flat">
                <a:solidFill>
                  <a:schemeClr val="tx1"/>
                </a:solidFill>
                <a:prstDash val="solid"/>
                <a:round/>
              </a:ln>
              <a:effectLst>
                <a:outerShdw blurRad="101600" dist="38100" dir="5400000" rotWithShape="0">
                  <a:srgbClr val="929292">
                    <a:alpha val="75000"/>
                  </a:srgbClr>
                </a:outerShdw>
              </a:effectLst>
            </p:spPr>
            <p:txBody>
              <a:bodyPr wrap="square" lIns="50800" tIns="50800" rIns="50800" bIns="50800" numCol="1" anchor="ctr">
                <a:noAutofit/>
              </a:bodyPr>
              <a:lstStyle/>
              <a:p>
                <a:endParaRPr/>
              </a:p>
            </p:txBody>
          </p:sp>
          <p:sp>
            <p:nvSpPr>
              <p:cNvPr id="118" name="Ovale">
                <a:extLst>
                  <a:ext uri="{FF2B5EF4-FFF2-40B4-BE49-F238E27FC236}">
                    <a16:creationId xmlns:a16="http://schemas.microsoft.com/office/drawing/2014/main" id="{3E72C587-5493-0DE1-8B7A-833F5B872332}"/>
                  </a:ext>
                </a:extLst>
              </p:cNvPr>
              <p:cNvSpPr/>
              <p:nvPr/>
            </p:nvSpPr>
            <p:spPr>
              <a:xfrm>
                <a:off x="90487" y="-387760"/>
                <a:ext cx="133351" cy="179388"/>
              </a:xfrm>
              <a:prstGeom prst="ellipse">
                <a:avLst/>
              </a:prstGeom>
              <a:solidFill>
                <a:srgbClr val="92D050"/>
              </a:solidFill>
              <a:ln w="12700" cap="flat">
                <a:solidFill>
                  <a:schemeClr val="tx1"/>
                </a:solidFill>
                <a:prstDash val="solid"/>
                <a:round/>
              </a:ln>
              <a:effectLst>
                <a:outerShdw blurRad="101600" dist="38100" dir="5400000" rotWithShape="0">
                  <a:srgbClr val="929292">
                    <a:alpha val="75000"/>
                  </a:srgbClr>
                </a:outerShdw>
              </a:effectLst>
            </p:spPr>
            <p:txBody>
              <a:bodyPr wrap="square" lIns="50800" tIns="50800" rIns="50800" bIns="50800" numCol="1" anchor="ctr">
                <a:noAutofit/>
              </a:bodyPr>
              <a:lstStyle/>
              <a:p>
                <a:endParaRPr/>
              </a:p>
            </p:txBody>
          </p:sp>
        </p:grpSp>
        <p:grpSp>
          <p:nvGrpSpPr>
            <p:cNvPr id="136" name="Group 135">
              <a:extLst>
                <a:ext uri="{FF2B5EF4-FFF2-40B4-BE49-F238E27FC236}">
                  <a16:creationId xmlns:a16="http://schemas.microsoft.com/office/drawing/2014/main" id="{DC08E065-C8C2-82F1-FAF3-F7A51EFCC2D7}"/>
                </a:ext>
              </a:extLst>
            </p:cNvPr>
            <p:cNvGrpSpPr/>
            <p:nvPr/>
          </p:nvGrpSpPr>
          <p:grpSpPr>
            <a:xfrm>
              <a:off x="3604505" y="1521954"/>
              <a:ext cx="2568175" cy="1291927"/>
              <a:chOff x="3268935" y="1492206"/>
              <a:chExt cx="5116234" cy="2573735"/>
            </a:xfrm>
          </p:grpSpPr>
          <p:sp>
            <p:nvSpPr>
              <p:cNvPr id="90" name="Ligne">
                <a:extLst>
                  <a:ext uri="{FF2B5EF4-FFF2-40B4-BE49-F238E27FC236}">
                    <a16:creationId xmlns:a16="http://schemas.microsoft.com/office/drawing/2014/main" id="{2335DCB4-7C1F-3D40-09A6-AF062FBB933A}"/>
                  </a:ext>
                </a:extLst>
              </p:cNvPr>
              <p:cNvSpPr/>
              <p:nvPr/>
            </p:nvSpPr>
            <p:spPr>
              <a:xfrm>
                <a:off x="3301975" y="2857128"/>
                <a:ext cx="1851121" cy="12043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808" y="20300"/>
                      <a:pt x="7615" y="19000"/>
                      <a:pt x="10800" y="16800"/>
                    </a:cubicBezTo>
                    <a:cubicBezTo>
                      <a:pt x="13985" y="14600"/>
                      <a:pt x="17308" y="11200"/>
                      <a:pt x="19108" y="8400"/>
                    </a:cubicBezTo>
                    <a:cubicBezTo>
                      <a:pt x="20908" y="5600"/>
                      <a:pt x="21600" y="0"/>
                      <a:pt x="21600" y="0"/>
                    </a:cubicBezTo>
                  </a:path>
                </a:pathLst>
              </a:custGeom>
              <a:noFill/>
              <a:ln w="28575" cap="flat">
                <a:solidFill>
                  <a:srgbClr val="FF0000"/>
                </a:solidFill>
                <a:prstDash val="sysDot"/>
                <a:round/>
              </a:ln>
              <a:effectLst/>
            </p:spPr>
            <p:txBody>
              <a:bodyPr wrap="square" lIns="50800" tIns="50800" rIns="50800" bIns="50800" numCol="1" anchor="ctr">
                <a:noAutofit/>
              </a:bodyPr>
              <a:lstStyle/>
              <a:p>
                <a:endParaRPr/>
              </a:p>
            </p:txBody>
          </p:sp>
          <p:sp>
            <p:nvSpPr>
              <p:cNvPr id="111" name="Ligne">
                <a:extLst>
                  <a:ext uri="{FF2B5EF4-FFF2-40B4-BE49-F238E27FC236}">
                    <a16:creationId xmlns:a16="http://schemas.microsoft.com/office/drawing/2014/main" id="{219D1BE6-4FB5-E0F5-24BC-986DE3E44E2B}"/>
                  </a:ext>
                </a:extLst>
              </p:cNvPr>
              <p:cNvSpPr/>
              <p:nvPr/>
            </p:nvSpPr>
            <p:spPr>
              <a:xfrm flipH="1">
                <a:off x="3284136" y="1492206"/>
                <a:ext cx="8921" cy="2569270"/>
              </a:xfrm>
              <a:prstGeom prst="line">
                <a:avLst/>
              </a:prstGeom>
              <a:noFill/>
              <a:ln w="28575" cap="flat">
                <a:solidFill>
                  <a:srgbClr val="000000"/>
                </a:solidFill>
                <a:prstDash val="solid"/>
                <a:round/>
              </a:ln>
              <a:effectLst/>
            </p:spPr>
            <p:txBody>
              <a:bodyPr wrap="square" lIns="0" tIns="0" rIns="0" bIns="0" numCol="1" anchor="t">
                <a:noAutofit/>
              </a:bodyPr>
              <a:lstStyle/>
              <a:p>
                <a:pPr marL="0" marR="0">
                  <a:defRPr sz="1200">
                    <a:uFillTx/>
                    <a:latin typeface="Helvetica"/>
                    <a:ea typeface="Helvetica"/>
                    <a:cs typeface="Helvetica"/>
                    <a:sym typeface="Helvetica"/>
                  </a:defRPr>
                </a:pPr>
                <a:endParaRPr/>
              </a:p>
            </p:txBody>
          </p:sp>
          <p:sp>
            <p:nvSpPr>
              <p:cNvPr id="112" name="Ligne">
                <a:extLst>
                  <a:ext uri="{FF2B5EF4-FFF2-40B4-BE49-F238E27FC236}">
                    <a16:creationId xmlns:a16="http://schemas.microsoft.com/office/drawing/2014/main" id="{DA9FE6A5-DE18-9702-8848-E8C2DE009F8A}"/>
                  </a:ext>
                </a:extLst>
              </p:cNvPr>
              <p:cNvSpPr/>
              <p:nvPr/>
            </p:nvSpPr>
            <p:spPr>
              <a:xfrm>
                <a:off x="3268935" y="4061476"/>
                <a:ext cx="5116234" cy="4465"/>
              </a:xfrm>
              <a:prstGeom prst="line">
                <a:avLst/>
              </a:prstGeom>
              <a:noFill/>
              <a:ln w="28575" cap="flat">
                <a:solidFill>
                  <a:srgbClr val="000000"/>
                </a:solidFill>
                <a:prstDash val="solid"/>
                <a:round/>
              </a:ln>
              <a:effectLst/>
            </p:spPr>
            <p:txBody>
              <a:bodyPr wrap="square" lIns="0" tIns="0" rIns="0" bIns="0" numCol="1" anchor="t">
                <a:noAutofit/>
              </a:bodyPr>
              <a:lstStyle/>
              <a:p>
                <a:pPr marL="0" marR="0">
                  <a:defRPr sz="1200">
                    <a:uFillTx/>
                    <a:latin typeface="Helvetica"/>
                    <a:ea typeface="Helvetica"/>
                    <a:cs typeface="Helvetica"/>
                    <a:sym typeface="Helvetica"/>
                  </a:defRPr>
                </a:pPr>
                <a:endParaRPr/>
              </a:p>
            </p:txBody>
          </p:sp>
        </p:grpSp>
        <p:cxnSp>
          <p:nvCxnSpPr>
            <p:cNvPr id="120" name="Straight Connector 119">
              <a:extLst>
                <a:ext uri="{FF2B5EF4-FFF2-40B4-BE49-F238E27FC236}">
                  <a16:creationId xmlns:a16="http://schemas.microsoft.com/office/drawing/2014/main" id="{AA461BEC-82F1-4922-DE90-22173823B5A6}"/>
                </a:ext>
              </a:extLst>
            </p:cNvPr>
            <p:cNvCxnSpPr/>
            <p:nvPr/>
          </p:nvCxnSpPr>
          <p:spPr>
            <a:xfrm>
              <a:off x="2588651" y="1497757"/>
              <a:ext cx="0" cy="1377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3433C3A-FBB0-E4D6-338B-918009B575B9}"/>
                </a:ext>
              </a:extLst>
            </p:cNvPr>
            <p:cNvCxnSpPr/>
            <p:nvPr/>
          </p:nvCxnSpPr>
          <p:spPr>
            <a:xfrm>
              <a:off x="3004344" y="1497757"/>
              <a:ext cx="0" cy="1377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Rectangle">
              <a:extLst>
                <a:ext uri="{FF2B5EF4-FFF2-40B4-BE49-F238E27FC236}">
                  <a16:creationId xmlns:a16="http://schemas.microsoft.com/office/drawing/2014/main" id="{D02D4797-C144-DF01-DC14-5682B940378C}"/>
                </a:ext>
              </a:extLst>
            </p:cNvPr>
            <p:cNvSpPr/>
            <p:nvPr/>
          </p:nvSpPr>
          <p:spPr>
            <a:xfrm>
              <a:off x="1127130" y="3680843"/>
              <a:ext cx="1877214" cy="387323"/>
            </a:xfrm>
            <a:prstGeom prst="rect">
              <a:avLst/>
            </a:prstGeom>
            <a:solidFill>
              <a:schemeClr val="bg2">
                <a:lumMod val="75000"/>
              </a:schemeClr>
            </a:solidFill>
            <a:ln w="12700" cap="flat">
              <a:noFill/>
              <a:prstDash val="solid"/>
              <a:miter lim="400000"/>
            </a:ln>
            <a:effectLst>
              <a:outerShdw blurRad="101600" dist="38100" dir="5400000" rotWithShape="0">
                <a:srgbClr val="929292">
                  <a:alpha val="75000"/>
                </a:srgbClr>
              </a:outerShdw>
            </a:effectLst>
          </p:spPr>
          <p:txBody>
            <a:bodyPr wrap="square" lIns="50800" tIns="50800" rIns="50800" bIns="50800" numCol="1" anchor="ctr">
              <a:noAutofit/>
            </a:bodyPr>
            <a:lstStyle/>
            <a:p>
              <a:r>
                <a:rPr lang="en-US" dirty="0"/>
                <a:t>Laser beam</a:t>
              </a:r>
              <a:endParaRPr dirty="0"/>
            </a:p>
          </p:txBody>
        </p:sp>
        <p:grpSp>
          <p:nvGrpSpPr>
            <p:cNvPr id="123" name="Groupe">
              <a:extLst>
                <a:ext uri="{FF2B5EF4-FFF2-40B4-BE49-F238E27FC236}">
                  <a16:creationId xmlns:a16="http://schemas.microsoft.com/office/drawing/2014/main" id="{C0772BC2-87B3-4D1D-BE71-A05CD68B618D}"/>
                </a:ext>
              </a:extLst>
            </p:cNvPr>
            <p:cNvGrpSpPr/>
            <p:nvPr/>
          </p:nvGrpSpPr>
          <p:grpSpPr>
            <a:xfrm>
              <a:off x="2670176" y="3711784"/>
              <a:ext cx="268289" cy="325439"/>
              <a:chOff x="0" y="0"/>
              <a:chExt cx="268287" cy="325437"/>
            </a:xfrm>
          </p:grpSpPr>
          <p:sp>
            <p:nvSpPr>
              <p:cNvPr id="124" name="Ovale">
                <a:extLst>
                  <a:ext uri="{FF2B5EF4-FFF2-40B4-BE49-F238E27FC236}">
                    <a16:creationId xmlns:a16="http://schemas.microsoft.com/office/drawing/2014/main" id="{5325236D-EF2B-B8EB-40F8-79F89A7BEB0D}"/>
                  </a:ext>
                </a:extLst>
              </p:cNvPr>
              <p:cNvSpPr/>
              <p:nvPr/>
            </p:nvSpPr>
            <p:spPr>
              <a:xfrm>
                <a:off x="0" y="0"/>
                <a:ext cx="268288" cy="325438"/>
              </a:xfrm>
              <a:prstGeom prst="ellipse">
                <a:avLst/>
              </a:prstGeom>
              <a:solidFill>
                <a:srgbClr val="00B050"/>
              </a:solidFill>
              <a:ln w="12700" cap="flat">
                <a:solidFill>
                  <a:schemeClr val="tx1"/>
                </a:solidFill>
                <a:prstDash val="solid"/>
                <a:round/>
              </a:ln>
              <a:effectLst>
                <a:outerShdw blurRad="101600" dist="38100" dir="5400000" rotWithShape="0">
                  <a:srgbClr val="929292">
                    <a:alpha val="75000"/>
                  </a:srgbClr>
                </a:outerShdw>
              </a:effectLst>
            </p:spPr>
            <p:txBody>
              <a:bodyPr wrap="square" lIns="50800" tIns="50800" rIns="50800" bIns="50800" numCol="1" anchor="ctr">
                <a:noAutofit/>
              </a:bodyPr>
              <a:lstStyle/>
              <a:p>
                <a:endParaRPr/>
              </a:p>
            </p:txBody>
          </p:sp>
          <p:sp>
            <p:nvSpPr>
              <p:cNvPr id="125" name="Ovale">
                <a:extLst>
                  <a:ext uri="{FF2B5EF4-FFF2-40B4-BE49-F238E27FC236}">
                    <a16:creationId xmlns:a16="http://schemas.microsoft.com/office/drawing/2014/main" id="{061DCF46-45FC-918F-51C8-CAB8EBDAE7EE}"/>
                  </a:ext>
                </a:extLst>
              </p:cNvPr>
              <p:cNvSpPr/>
              <p:nvPr/>
            </p:nvSpPr>
            <p:spPr>
              <a:xfrm>
                <a:off x="90487" y="92075"/>
                <a:ext cx="133351" cy="179388"/>
              </a:xfrm>
              <a:prstGeom prst="ellipse">
                <a:avLst/>
              </a:prstGeom>
              <a:solidFill>
                <a:srgbClr val="92D050"/>
              </a:solidFill>
              <a:ln w="12700" cap="flat">
                <a:solidFill>
                  <a:schemeClr val="tx1"/>
                </a:solidFill>
                <a:prstDash val="solid"/>
                <a:round/>
              </a:ln>
              <a:effectLst>
                <a:outerShdw blurRad="101600" dist="38100" dir="5400000" rotWithShape="0">
                  <a:srgbClr val="929292">
                    <a:alpha val="75000"/>
                  </a:srgbClr>
                </a:outerShdw>
              </a:effectLst>
            </p:spPr>
            <p:txBody>
              <a:bodyPr wrap="square" lIns="50800" tIns="50800" rIns="50800" bIns="50800" numCol="1" anchor="ctr">
                <a:noAutofit/>
              </a:bodyPr>
              <a:lstStyle/>
              <a:p>
                <a:endParaRPr/>
              </a:p>
            </p:txBody>
          </p:sp>
        </p:grpSp>
        <p:cxnSp>
          <p:nvCxnSpPr>
            <p:cNvPr id="126" name="Straight Connector 125">
              <a:extLst>
                <a:ext uri="{FF2B5EF4-FFF2-40B4-BE49-F238E27FC236}">
                  <a16:creationId xmlns:a16="http://schemas.microsoft.com/office/drawing/2014/main" id="{4C9044F5-F034-D2FE-8B61-6624EF20E1A4}"/>
                </a:ext>
              </a:extLst>
            </p:cNvPr>
            <p:cNvCxnSpPr/>
            <p:nvPr/>
          </p:nvCxnSpPr>
          <p:spPr>
            <a:xfrm>
              <a:off x="2588651" y="3219178"/>
              <a:ext cx="0" cy="1377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C31044C-DF0D-3C4D-AD82-739F696DB2E2}"/>
                </a:ext>
              </a:extLst>
            </p:cNvPr>
            <p:cNvCxnSpPr/>
            <p:nvPr/>
          </p:nvCxnSpPr>
          <p:spPr>
            <a:xfrm>
              <a:off x="3004344" y="3219178"/>
              <a:ext cx="0" cy="1377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a:extLst>
                <a:ext uri="{FF2B5EF4-FFF2-40B4-BE49-F238E27FC236}">
                  <a16:creationId xmlns:a16="http://schemas.microsoft.com/office/drawing/2014/main" id="{E566EF1F-C26F-F58B-72B4-F72BE71ACA9D}"/>
                </a:ext>
              </a:extLst>
            </p:cNvPr>
            <p:cNvSpPr/>
            <p:nvPr/>
          </p:nvSpPr>
          <p:spPr>
            <a:xfrm>
              <a:off x="1127130" y="5489211"/>
              <a:ext cx="1877214" cy="387323"/>
            </a:xfrm>
            <a:prstGeom prst="rect">
              <a:avLst/>
            </a:prstGeom>
            <a:solidFill>
              <a:schemeClr val="bg2">
                <a:lumMod val="75000"/>
              </a:schemeClr>
            </a:solidFill>
            <a:ln w="12700" cap="flat">
              <a:noFill/>
              <a:prstDash val="solid"/>
              <a:miter lim="400000"/>
            </a:ln>
            <a:effectLst>
              <a:outerShdw blurRad="101600" dist="38100" dir="5400000" rotWithShape="0">
                <a:srgbClr val="929292">
                  <a:alpha val="75000"/>
                </a:srgbClr>
              </a:outerShdw>
            </a:effectLst>
          </p:spPr>
          <p:txBody>
            <a:bodyPr wrap="square" lIns="50800" tIns="50800" rIns="50800" bIns="50800" numCol="1" anchor="ctr">
              <a:noAutofit/>
            </a:bodyPr>
            <a:lstStyle/>
            <a:p>
              <a:r>
                <a:rPr lang="en-US" dirty="0"/>
                <a:t>Laser beam</a:t>
              </a:r>
              <a:endParaRPr dirty="0"/>
            </a:p>
          </p:txBody>
        </p:sp>
        <p:grpSp>
          <p:nvGrpSpPr>
            <p:cNvPr id="129" name="Groupe">
              <a:extLst>
                <a:ext uri="{FF2B5EF4-FFF2-40B4-BE49-F238E27FC236}">
                  <a16:creationId xmlns:a16="http://schemas.microsoft.com/office/drawing/2014/main" id="{575BBB69-8FF2-6912-E8FC-6CD1FA989F3F}"/>
                </a:ext>
              </a:extLst>
            </p:cNvPr>
            <p:cNvGrpSpPr/>
            <p:nvPr/>
          </p:nvGrpSpPr>
          <p:grpSpPr>
            <a:xfrm>
              <a:off x="2656680" y="5721661"/>
              <a:ext cx="268290" cy="325440"/>
              <a:chOff x="0" y="470784"/>
              <a:chExt cx="268288" cy="325438"/>
            </a:xfrm>
          </p:grpSpPr>
          <p:sp>
            <p:nvSpPr>
              <p:cNvPr id="130" name="Ovale">
                <a:extLst>
                  <a:ext uri="{FF2B5EF4-FFF2-40B4-BE49-F238E27FC236}">
                    <a16:creationId xmlns:a16="http://schemas.microsoft.com/office/drawing/2014/main" id="{5FDA5F4D-DBD7-EFE5-548C-3874D21A874F}"/>
                  </a:ext>
                </a:extLst>
              </p:cNvPr>
              <p:cNvSpPr/>
              <p:nvPr/>
            </p:nvSpPr>
            <p:spPr>
              <a:xfrm>
                <a:off x="0" y="470784"/>
                <a:ext cx="268288" cy="325438"/>
              </a:xfrm>
              <a:prstGeom prst="ellipse">
                <a:avLst/>
              </a:prstGeom>
              <a:solidFill>
                <a:srgbClr val="00B050"/>
              </a:solidFill>
              <a:ln w="12700" cap="flat">
                <a:solidFill>
                  <a:schemeClr val="tx1"/>
                </a:solidFill>
                <a:prstDash val="solid"/>
                <a:round/>
              </a:ln>
              <a:effectLst>
                <a:outerShdw blurRad="101600" dist="38100" dir="5400000" rotWithShape="0">
                  <a:srgbClr val="929292">
                    <a:alpha val="75000"/>
                  </a:srgbClr>
                </a:outerShdw>
              </a:effectLst>
            </p:spPr>
            <p:txBody>
              <a:bodyPr wrap="square" lIns="50800" tIns="50800" rIns="50800" bIns="50800" numCol="1" anchor="ctr">
                <a:noAutofit/>
              </a:bodyPr>
              <a:lstStyle/>
              <a:p>
                <a:endParaRPr/>
              </a:p>
            </p:txBody>
          </p:sp>
          <p:sp>
            <p:nvSpPr>
              <p:cNvPr id="131" name="Ovale">
                <a:extLst>
                  <a:ext uri="{FF2B5EF4-FFF2-40B4-BE49-F238E27FC236}">
                    <a16:creationId xmlns:a16="http://schemas.microsoft.com/office/drawing/2014/main" id="{BAF20BAE-61CD-8ED7-5E55-C8979B0FCF27}"/>
                  </a:ext>
                </a:extLst>
              </p:cNvPr>
              <p:cNvSpPr/>
              <p:nvPr/>
            </p:nvSpPr>
            <p:spPr>
              <a:xfrm>
                <a:off x="90487" y="562859"/>
                <a:ext cx="133351" cy="179388"/>
              </a:xfrm>
              <a:prstGeom prst="ellipse">
                <a:avLst/>
              </a:prstGeom>
              <a:solidFill>
                <a:srgbClr val="92D050"/>
              </a:solidFill>
              <a:ln w="12700" cap="flat">
                <a:solidFill>
                  <a:schemeClr val="tx1"/>
                </a:solidFill>
                <a:prstDash val="solid"/>
                <a:round/>
              </a:ln>
              <a:effectLst>
                <a:outerShdw blurRad="101600" dist="38100" dir="5400000" rotWithShape="0">
                  <a:srgbClr val="929292">
                    <a:alpha val="75000"/>
                  </a:srgbClr>
                </a:outerShdw>
              </a:effectLst>
            </p:spPr>
            <p:txBody>
              <a:bodyPr wrap="square" lIns="50800" tIns="50800" rIns="50800" bIns="50800" numCol="1" anchor="ctr">
                <a:noAutofit/>
              </a:bodyPr>
              <a:lstStyle/>
              <a:p>
                <a:endParaRPr/>
              </a:p>
            </p:txBody>
          </p:sp>
        </p:grpSp>
        <p:cxnSp>
          <p:nvCxnSpPr>
            <p:cNvPr id="132" name="Straight Connector 131">
              <a:extLst>
                <a:ext uri="{FF2B5EF4-FFF2-40B4-BE49-F238E27FC236}">
                  <a16:creationId xmlns:a16="http://schemas.microsoft.com/office/drawing/2014/main" id="{D714B4FF-25E6-021F-E214-464296ED7DCA}"/>
                </a:ext>
              </a:extLst>
            </p:cNvPr>
            <p:cNvCxnSpPr/>
            <p:nvPr/>
          </p:nvCxnSpPr>
          <p:spPr>
            <a:xfrm>
              <a:off x="2588651" y="5027546"/>
              <a:ext cx="0" cy="1377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E734255-5B9D-AFCA-EB59-6A719F35ECFE}"/>
                </a:ext>
              </a:extLst>
            </p:cNvPr>
            <p:cNvCxnSpPr/>
            <p:nvPr/>
          </p:nvCxnSpPr>
          <p:spPr>
            <a:xfrm>
              <a:off x="3004344" y="5027546"/>
              <a:ext cx="0" cy="1377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id="{83670AF4-06EB-49FA-9626-C7E1F62211C4}"/>
                </a:ext>
              </a:extLst>
            </p:cNvPr>
            <p:cNvGrpSpPr/>
            <p:nvPr/>
          </p:nvGrpSpPr>
          <p:grpSpPr>
            <a:xfrm>
              <a:off x="3584795" y="3228540"/>
              <a:ext cx="2568175" cy="1291927"/>
              <a:chOff x="3268935" y="1492206"/>
              <a:chExt cx="5116234" cy="2573735"/>
            </a:xfrm>
          </p:grpSpPr>
          <p:sp>
            <p:nvSpPr>
              <p:cNvPr id="139" name="Ligne">
                <a:extLst>
                  <a:ext uri="{FF2B5EF4-FFF2-40B4-BE49-F238E27FC236}">
                    <a16:creationId xmlns:a16="http://schemas.microsoft.com/office/drawing/2014/main" id="{2156A7E7-84C9-894D-9975-3CEFC1BFEE0B}"/>
                  </a:ext>
                </a:extLst>
              </p:cNvPr>
              <p:cNvSpPr/>
              <p:nvPr/>
            </p:nvSpPr>
            <p:spPr>
              <a:xfrm flipH="1">
                <a:off x="3284136" y="1492206"/>
                <a:ext cx="8921" cy="2569270"/>
              </a:xfrm>
              <a:prstGeom prst="line">
                <a:avLst/>
              </a:prstGeom>
              <a:noFill/>
              <a:ln w="28575" cap="flat">
                <a:solidFill>
                  <a:srgbClr val="000000"/>
                </a:solidFill>
                <a:prstDash val="solid"/>
                <a:round/>
              </a:ln>
              <a:effectLst/>
            </p:spPr>
            <p:txBody>
              <a:bodyPr wrap="square" lIns="0" tIns="0" rIns="0" bIns="0" numCol="1" anchor="t">
                <a:noAutofit/>
              </a:bodyPr>
              <a:lstStyle/>
              <a:p>
                <a:pPr marL="0" marR="0">
                  <a:defRPr sz="1200">
                    <a:uFillTx/>
                    <a:latin typeface="Helvetica"/>
                    <a:ea typeface="Helvetica"/>
                    <a:cs typeface="Helvetica"/>
                    <a:sym typeface="Helvetica"/>
                  </a:defRPr>
                </a:pPr>
                <a:endParaRPr/>
              </a:p>
            </p:txBody>
          </p:sp>
          <p:sp>
            <p:nvSpPr>
              <p:cNvPr id="140" name="Ligne">
                <a:extLst>
                  <a:ext uri="{FF2B5EF4-FFF2-40B4-BE49-F238E27FC236}">
                    <a16:creationId xmlns:a16="http://schemas.microsoft.com/office/drawing/2014/main" id="{260F1EBD-292C-8673-8FCF-00CB562D6C22}"/>
                  </a:ext>
                </a:extLst>
              </p:cNvPr>
              <p:cNvSpPr/>
              <p:nvPr/>
            </p:nvSpPr>
            <p:spPr>
              <a:xfrm>
                <a:off x="3268935" y="4061476"/>
                <a:ext cx="5116234" cy="4465"/>
              </a:xfrm>
              <a:prstGeom prst="line">
                <a:avLst/>
              </a:prstGeom>
              <a:noFill/>
              <a:ln w="28575" cap="flat">
                <a:solidFill>
                  <a:srgbClr val="000000"/>
                </a:solidFill>
                <a:prstDash val="solid"/>
                <a:round/>
              </a:ln>
              <a:effectLst/>
            </p:spPr>
            <p:txBody>
              <a:bodyPr wrap="square" lIns="0" tIns="0" rIns="0" bIns="0" numCol="1" anchor="t">
                <a:noAutofit/>
              </a:bodyPr>
              <a:lstStyle/>
              <a:p>
                <a:pPr marL="0" marR="0">
                  <a:defRPr sz="1200">
                    <a:uFillTx/>
                    <a:latin typeface="Helvetica"/>
                    <a:ea typeface="Helvetica"/>
                    <a:cs typeface="Helvetica"/>
                    <a:sym typeface="Helvetica"/>
                  </a:defRPr>
                </a:pPr>
                <a:endParaRPr/>
              </a:p>
            </p:txBody>
          </p:sp>
        </p:grpSp>
        <p:grpSp>
          <p:nvGrpSpPr>
            <p:cNvPr id="141" name="Group 140">
              <a:extLst>
                <a:ext uri="{FF2B5EF4-FFF2-40B4-BE49-F238E27FC236}">
                  <a16:creationId xmlns:a16="http://schemas.microsoft.com/office/drawing/2014/main" id="{7A9FF029-46D2-D2B3-2662-71943353B11E}"/>
                </a:ext>
              </a:extLst>
            </p:cNvPr>
            <p:cNvGrpSpPr/>
            <p:nvPr/>
          </p:nvGrpSpPr>
          <p:grpSpPr>
            <a:xfrm>
              <a:off x="3584795" y="5027546"/>
              <a:ext cx="2568175" cy="1291927"/>
              <a:chOff x="3268935" y="1492206"/>
              <a:chExt cx="5116234" cy="2573735"/>
            </a:xfrm>
          </p:grpSpPr>
          <p:sp>
            <p:nvSpPr>
              <p:cNvPr id="142" name="Ligne">
                <a:extLst>
                  <a:ext uri="{FF2B5EF4-FFF2-40B4-BE49-F238E27FC236}">
                    <a16:creationId xmlns:a16="http://schemas.microsoft.com/office/drawing/2014/main" id="{2A9CC9E6-AA8A-17C6-01BA-19AB4C4A8B44}"/>
                  </a:ext>
                </a:extLst>
              </p:cNvPr>
              <p:cNvSpPr/>
              <p:nvPr/>
            </p:nvSpPr>
            <p:spPr>
              <a:xfrm flipH="1">
                <a:off x="3284136" y="1492206"/>
                <a:ext cx="8921" cy="2569270"/>
              </a:xfrm>
              <a:prstGeom prst="line">
                <a:avLst/>
              </a:prstGeom>
              <a:noFill/>
              <a:ln w="28575" cap="flat">
                <a:solidFill>
                  <a:srgbClr val="000000"/>
                </a:solidFill>
                <a:prstDash val="solid"/>
                <a:round/>
              </a:ln>
              <a:effectLst/>
            </p:spPr>
            <p:txBody>
              <a:bodyPr wrap="square" lIns="0" tIns="0" rIns="0" bIns="0" numCol="1" anchor="t">
                <a:noAutofit/>
              </a:bodyPr>
              <a:lstStyle/>
              <a:p>
                <a:pPr marL="0" marR="0">
                  <a:defRPr sz="1200">
                    <a:uFillTx/>
                    <a:latin typeface="Helvetica"/>
                    <a:ea typeface="Helvetica"/>
                    <a:cs typeface="Helvetica"/>
                    <a:sym typeface="Helvetica"/>
                  </a:defRPr>
                </a:pPr>
                <a:endParaRPr/>
              </a:p>
            </p:txBody>
          </p:sp>
          <p:sp>
            <p:nvSpPr>
              <p:cNvPr id="143" name="Ligne">
                <a:extLst>
                  <a:ext uri="{FF2B5EF4-FFF2-40B4-BE49-F238E27FC236}">
                    <a16:creationId xmlns:a16="http://schemas.microsoft.com/office/drawing/2014/main" id="{F1A70C1D-BDB5-061B-D201-549ED99FB370}"/>
                  </a:ext>
                </a:extLst>
              </p:cNvPr>
              <p:cNvSpPr/>
              <p:nvPr/>
            </p:nvSpPr>
            <p:spPr>
              <a:xfrm>
                <a:off x="3268935" y="4061476"/>
                <a:ext cx="5116234" cy="4465"/>
              </a:xfrm>
              <a:prstGeom prst="line">
                <a:avLst/>
              </a:prstGeom>
              <a:noFill/>
              <a:ln w="28575" cap="flat">
                <a:solidFill>
                  <a:srgbClr val="000000"/>
                </a:solidFill>
                <a:prstDash val="solid"/>
                <a:round/>
              </a:ln>
              <a:effectLst/>
            </p:spPr>
            <p:txBody>
              <a:bodyPr wrap="square" lIns="0" tIns="0" rIns="0" bIns="0" numCol="1" anchor="t">
                <a:noAutofit/>
              </a:bodyPr>
              <a:lstStyle/>
              <a:p>
                <a:pPr marL="0" marR="0">
                  <a:defRPr sz="1200">
                    <a:uFillTx/>
                    <a:latin typeface="Helvetica"/>
                    <a:ea typeface="Helvetica"/>
                    <a:cs typeface="Helvetica"/>
                    <a:sym typeface="Helvetica"/>
                  </a:defRPr>
                </a:pPr>
                <a:endParaRPr/>
              </a:p>
            </p:txBody>
          </p:sp>
        </p:grpSp>
        <p:sp>
          <p:nvSpPr>
            <p:cNvPr id="145" name="TextBox 144">
              <a:extLst>
                <a:ext uri="{FF2B5EF4-FFF2-40B4-BE49-F238E27FC236}">
                  <a16:creationId xmlns:a16="http://schemas.microsoft.com/office/drawing/2014/main" id="{47A3455A-4604-2534-FA8C-1A4114FC13E6}"/>
                </a:ext>
              </a:extLst>
            </p:cNvPr>
            <p:cNvSpPr txBox="1"/>
            <p:nvPr/>
          </p:nvSpPr>
          <p:spPr>
            <a:xfrm rot="16200000">
              <a:off x="2921148" y="2022431"/>
              <a:ext cx="868699" cy="369332"/>
            </a:xfrm>
            <a:prstGeom prst="rect">
              <a:avLst/>
            </a:prstGeom>
            <a:noFill/>
          </p:spPr>
          <p:txBody>
            <a:bodyPr wrap="none" rtlCol="0">
              <a:spAutoFit/>
            </a:bodyPr>
            <a:lstStyle/>
            <a:p>
              <a:r>
                <a:rPr lang="en-US" dirty="0"/>
                <a:t>voltage</a:t>
              </a:r>
            </a:p>
          </p:txBody>
        </p:sp>
        <p:sp>
          <p:nvSpPr>
            <p:cNvPr id="146" name="TextBox 145">
              <a:extLst>
                <a:ext uri="{FF2B5EF4-FFF2-40B4-BE49-F238E27FC236}">
                  <a16:creationId xmlns:a16="http://schemas.microsoft.com/office/drawing/2014/main" id="{3A4F958B-2570-A945-421E-201540654CC3}"/>
                </a:ext>
              </a:extLst>
            </p:cNvPr>
            <p:cNvSpPr txBox="1"/>
            <p:nvPr/>
          </p:nvSpPr>
          <p:spPr>
            <a:xfrm>
              <a:off x="4550290" y="2814990"/>
              <a:ext cx="614271" cy="369332"/>
            </a:xfrm>
            <a:prstGeom prst="rect">
              <a:avLst/>
            </a:prstGeom>
            <a:noFill/>
          </p:spPr>
          <p:txBody>
            <a:bodyPr wrap="none" rtlCol="0">
              <a:spAutoFit/>
            </a:bodyPr>
            <a:lstStyle/>
            <a:p>
              <a:r>
                <a:rPr lang="en-US" dirty="0"/>
                <a:t>time</a:t>
              </a:r>
            </a:p>
          </p:txBody>
        </p:sp>
        <p:sp>
          <p:nvSpPr>
            <p:cNvPr id="147" name="TextBox 146">
              <a:extLst>
                <a:ext uri="{FF2B5EF4-FFF2-40B4-BE49-F238E27FC236}">
                  <a16:creationId xmlns:a16="http://schemas.microsoft.com/office/drawing/2014/main" id="{E3FD9357-F879-C0D7-C482-633870FF7232}"/>
                </a:ext>
              </a:extLst>
            </p:cNvPr>
            <p:cNvSpPr txBox="1"/>
            <p:nvPr/>
          </p:nvSpPr>
          <p:spPr>
            <a:xfrm rot="16200000">
              <a:off x="2921148" y="3619194"/>
              <a:ext cx="868699" cy="369332"/>
            </a:xfrm>
            <a:prstGeom prst="rect">
              <a:avLst/>
            </a:prstGeom>
            <a:noFill/>
          </p:spPr>
          <p:txBody>
            <a:bodyPr wrap="none" rtlCol="0">
              <a:spAutoFit/>
            </a:bodyPr>
            <a:lstStyle/>
            <a:p>
              <a:r>
                <a:rPr lang="en-US" dirty="0"/>
                <a:t>voltage</a:t>
              </a:r>
            </a:p>
          </p:txBody>
        </p:sp>
        <p:sp>
          <p:nvSpPr>
            <p:cNvPr id="148" name="TextBox 147">
              <a:extLst>
                <a:ext uri="{FF2B5EF4-FFF2-40B4-BE49-F238E27FC236}">
                  <a16:creationId xmlns:a16="http://schemas.microsoft.com/office/drawing/2014/main" id="{2A08E65F-CC47-0BD3-8E05-C3E9C3736F3A}"/>
                </a:ext>
              </a:extLst>
            </p:cNvPr>
            <p:cNvSpPr txBox="1"/>
            <p:nvPr/>
          </p:nvSpPr>
          <p:spPr>
            <a:xfrm rot="16200000">
              <a:off x="2894034" y="5487723"/>
              <a:ext cx="868699" cy="369332"/>
            </a:xfrm>
            <a:prstGeom prst="rect">
              <a:avLst/>
            </a:prstGeom>
            <a:noFill/>
          </p:spPr>
          <p:txBody>
            <a:bodyPr wrap="none" rtlCol="0">
              <a:spAutoFit/>
            </a:bodyPr>
            <a:lstStyle/>
            <a:p>
              <a:r>
                <a:rPr lang="en-US" dirty="0"/>
                <a:t>voltage</a:t>
              </a:r>
            </a:p>
          </p:txBody>
        </p:sp>
        <p:sp>
          <p:nvSpPr>
            <p:cNvPr id="149" name="TextBox 148">
              <a:extLst>
                <a:ext uri="{FF2B5EF4-FFF2-40B4-BE49-F238E27FC236}">
                  <a16:creationId xmlns:a16="http://schemas.microsoft.com/office/drawing/2014/main" id="{39171C14-6D71-74BB-06AE-CE956E632B07}"/>
                </a:ext>
              </a:extLst>
            </p:cNvPr>
            <p:cNvSpPr txBox="1"/>
            <p:nvPr/>
          </p:nvSpPr>
          <p:spPr>
            <a:xfrm>
              <a:off x="4550290" y="4518226"/>
              <a:ext cx="614271" cy="369332"/>
            </a:xfrm>
            <a:prstGeom prst="rect">
              <a:avLst/>
            </a:prstGeom>
            <a:noFill/>
          </p:spPr>
          <p:txBody>
            <a:bodyPr wrap="none" rtlCol="0">
              <a:spAutoFit/>
            </a:bodyPr>
            <a:lstStyle/>
            <a:p>
              <a:r>
                <a:rPr lang="en-US" dirty="0"/>
                <a:t>time</a:t>
              </a:r>
            </a:p>
          </p:txBody>
        </p:sp>
        <p:sp>
          <p:nvSpPr>
            <p:cNvPr id="150" name="TextBox 149">
              <a:extLst>
                <a:ext uri="{FF2B5EF4-FFF2-40B4-BE49-F238E27FC236}">
                  <a16:creationId xmlns:a16="http://schemas.microsoft.com/office/drawing/2014/main" id="{356266D3-866D-3137-CE53-EC9476E54AFC}"/>
                </a:ext>
              </a:extLst>
            </p:cNvPr>
            <p:cNvSpPr txBox="1"/>
            <p:nvPr/>
          </p:nvSpPr>
          <p:spPr>
            <a:xfrm>
              <a:off x="4550290" y="6330025"/>
              <a:ext cx="614271" cy="369332"/>
            </a:xfrm>
            <a:prstGeom prst="rect">
              <a:avLst/>
            </a:prstGeom>
            <a:noFill/>
          </p:spPr>
          <p:txBody>
            <a:bodyPr wrap="none" rtlCol="0">
              <a:spAutoFit/>
            </a:bodyPr>
            <a:lstStyle/>
            <a:p>
              <a:r>
                <a:rPr lang="en-US" dirty="0"/>
                <a:t>time</a:t>
              </a:r>
            </a:p>
          </p:txBody>
        </p:sp>
      </p:grpSp>
      <p:graphicFrame>
        <p:nvGraphicFramePr>
          <p:cNvPr id="154" name="Table 153">
            <a:extLst>
              <a:ext uri="{FF2B5EF4-FFF2-40B4-BE49-F238E27FC236}">
                <a16:creationId xmlns:a16="http://schemas.microsoft.com/office/drawing/2014/main" id="{097139D6-B6B4-7F70-0C0C-D40F9D41ABE0}"/>
              </a:ext>
            </a:extLst>
          </p:cNvPr>
          <p:cNvGraphicFramePr>
            <a:graphicFrameLocks noGrp="1"/>
          </p:cNvGraphicFramePr>
          <p:nvPr>
            <p:extLst>
              <p:ext uri="{D42A27DB-BD31-4B8C-83A1-F6EECF244321}">
                <p14:modId xmlns:p14="http://schemas.microsoft.com/office/powerpoint/2010/main" val="663667179"/>
              </p:ext>
            </p:extLst>
          </p:nvPr>
        </p:nvGraphicFramePr>
        <p:xfrm>
          <a:off x="6046824" y="2098415"/>
          <a:ext cx="5820788" cy="4147562"/>
        </p:xfrm>
        <a:graphic>
          <a:graphicData uri="http://schemas.openxmlformats.org/drawingml/2006/table">
            <a:tbl>
              <a:tblPr firstRow="1" bandRow="1">
                <a:tableStyleId>{5C22544A-7EE6-4342-B048-85BDC9FD1C3A}</a:tableStyleId>
              </a:tblPr>
              <a:tblGrid>
                <a:gridCol w="5820788">
                  <a:extLst>
                    <a:ext uri="{9D8B030D-6E8A-4147-A177-3AD203B41FA5}">
                      <a16:colId xmlns:a16="http://schemas.microsoft.com/office/drawing/2014/main" val="3927795294"/>
                    </a:ext>
                  </a:extLst>
                </a:gridCol>
              </a:tblGrid>
              <a:tr h="103689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The electronic system of the flow cytometer allows the light signals to be converted into numerical data for analysis.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697625"/>
                  </a:ext>
                </a:extLst>
              </a:tr>
              <a:tr h="72582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As light hits the photodetectors, the incoming photons are converted to electrons, resulting in a current.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564926"/>
                  </a:ext>
                </a:extLst>
              </a:tr>
              <a:tr h="103689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This current passes through an amplifier and a voltage pulse is generated that is proportional to the number of photons detected.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2212221"/>
                  </a:ext>
                </a:extLst>
              </a:tr>
              <a:tr h="13479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voltage pulse is created as soon as a cell or particle passes through the laser beam, with its highest point achieved when the cell or particle is in the center of the beam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89665468"/>
                  </a:ext>
                </a:extLst>
              </a:tr>
            </a:tbl>
          </a:graphicData>
        </a:graphic>
      </p:graphicFrame>
      <p:cxnSp>
        <p:nvCxnSpPr>
          <p:cNvPr id="156" name="Straight Arrow Connector 155">
            <a:extLst>
              <a:ext uri="{FF2B5EF4-FFF2-40B4-BE49-F238E27FC236}">
                <a16:creationId xmlns:a16="http://schemas.microsoft.com/office/drawing/2014/main" id="{8C338C1A-EB8A-F3E6-D0D6-BF45248B7187}"/>
              </a:ext>
            </a:extLst>
          </p:cNvPr>
          <p:cNvCxnSpPr/>
          <p:nvPr/>
        </p:nvCxnSpPr>
        <p:spPr>
          <a:xfrm>
            <a:off x="1988083" y="1086100"/>
            <a:ext cx="0" cy="738225"/>
          </a:xfrm>
          <a:prstGeom prst="straightConnector1">
            <a:avLst/>
          </a:prstGeom>
          <a:ln>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0C4D7EC7-7969-EF09-C90D-8A84893E859D}"/>
              </a:ext>
            </a:extLst>
          </p:cNvPr>
          <p:cNvCxnSpPr/>
          <p:nvPr/>
        </p:nvCxnSpPr>
        <p:spPr>
          <a:xfrm>
            <a:off x="1988083" y="2915669"/>
            <a:ext cx="0" cy="738225"/>
          </a:xfrm>
          <a:prstGeom prst="straightConnector1">
            <a:avLst/>
          </a:prstGeom>
          <a:ln>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A376B2DD-97FE-9F05-F1DA-02DA20FD1C57}"/>
              </a:ext>
            </a:extLst>
          </p:cNvPr>
          <p:cNvCxnSpPr/>
          <p:nvPr/>
        </p:nvCxnSpPr>
        <p:spPr>
          <a:xfrm>
            <a:off x="1993176" y="4393351"/>
            <a:ext cx="0" cy="738225"/>
          </a:xfrm>
          <a:prstGeom prst="straightConnector1">
            <a:avLst/>
          </a:prstGeom>
          <a:ln>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513F9FC0-A6A4-5FFF-5648-9BC23BC552CA}"/>
              </a:ext>
            </a:extLst>
          </p:cNvPr>
          <p:cNvCxnSpPr>
            <a:cxnSpLocks/>
          </p:cNvCxnSpPr>
          <p:nvPr/>
        </p:nvCxnSpPr>
        <p:spPr>
          <a:xfrm>
            <a:off x="1988083" y="6245977"/>
            <a:ext cx="0" cy="566540"/>
          </a:xfrm>
          <a:prstGeom prst="straightConnector1">
            <a:avLst/>
          </a:prstGeom>
          <a:ln>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05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ser beam coming out of a machine&#10;&#10;Description automatically generated">
            <a:extLst>
              <a:ext uri="{FF2B5EF4-FFF2-40B4-BE49-F238E27FC236}">
                <a16:creationId xmlns:a16="http://schemas.microsoft.com/office/drawing/2014/main" id="{19E78D8A-0F91-B0B5-9914-76EF0C5F3C8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sp>
        <p:nvSpPr>
          <p:cNvPr id="2" name="A look inside the box">
            <a:extLst>
              <a:ext uri="{FF2B5EF4-FFF2-40B4-BE49-F238E27FC236}">
                <a16:creationId xmlns:a16="http://schemas.microsoft.com/office/drawing/2014/main" id="{AB4E79FD-9245-9B23-7722-0371A530A598}"/>
              </a:ext>
            </a:extLst>
          </p:cNvPr>
          <p:cNvSpPr txBox="1">
            <a:spLocks/>
          </p:cNvSpPr>
          <p:nvPr/>
        </p:nvSpPr>
        <p:spPr>
          <a:xfrm>
            <a:off x="3619891" y="54613"/>
            <a:ext cx="5733144"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What is inside of the box?</a:t>
            </a:r>
          </a:p>
        </p:txBody>
      </p:sp>
      <p:sp>
        <p:nvSpPr>
          <p:cNvPr id="3" name="TextBox 2">
            <a:extLst>
              <a:ext uri="{FF2B5EF4-FFF2-40B4-BE49-F238E27FC236}">
                <a16:creationId xmlns:a16="http://schemas.microsoft.com/office/drawing/2014/main" id="{CFFA3191-F19F-EF36-12E3-711246CD2B18}"/>
              </a:ext>
            </a:extLst>
          </p:cNvPr>
          <p:cNvSpPr txBox="1"/>
          <p:nvPr/>
        </p:nvSpPr>
        <p:spPr>
          <a:xfrm>
            <a:off x="4476147" y="553777"/>
            <a:ext cx="3053593" cy="584775"/>
          </a:xfrm>
          <a:prstGeom prst="rect">
            <a:avLst/>
          </a:prstGeom>
          <a:noFill/>
        </p:spPr>
        <p:txBody>
          <a:bodyPr wrap="none" rtlCol="0">
            <a:spAutoFit/>
          </a:bodyPr>
          <a:lstStyle/>
          <a:p>
            <a:r>
              <a:rPr lang="en-US" sz="3200" i="1" dirty="0"/>
              <a:t>Electronic system</a:t>
            </a:r>
          </a:p>
        </p:txBody>
      </p:sp>
      <p:sp>
        <p:nvSpPr>
          <p:cNvPr id="4" name="TextBox 3">
            <a:extLst>
              <a:ext uri="{FF2B5EF4-FFF2-40B4-BE49-F238E27FC236}">
                <a16:creationId xmlns:a16="http://schemas.microsoft.com/office/drawing/2014/main" id="{66E66400-837C-F6D8-9970-2521C6C0B504}"/>
              </a:ext>
            </a:extLst>
          </p:cNvPr>
          <p:cNvSpPr txBox="1"/>
          <p:nvPr/>
        </p:nvSpPr>
        <p:spPr>
          <a:xfrm>
            <a:off x="5071643" y="1406883"/>
            <a:ext cx="1506440" cy="461665"/>
          </a:xfrm>
          <a:custGeom>
            <a:avLst/>
            <a:gdLst>
              <a:gd name="connsiteX0" fmla="*/ 0 w 1506440"/>
              <a:gd name="connsiteY0" fmla="*/ 0 h 461665"/>
              <a:gd name="connsiteX1" fmla="*/ 502147 w 1506440"/>
              <a:gd name="connsiteY1" fmla="*/ 0 h 461665"/>
              <a:gd name="connsiteX2" fmla="*/ 1034422 w 1506440"/>
              <a:gd name="connsiteY2" fmla="*/ 0 h 461665"/>
              <a:gd name="connsiteX3" fmla="*/ 1506440 w 1506440"/>
              <a:gd name="connsiteY3" fmla="*/ 0 h 461665"/>
              <a:gd name="connsiteX4" fmla="*/ 1506440 w 1506440"/>
              <a:gd name="connsiteY4" fmla="*/ 461665 h 461665"/>
              <a:gd name="connsiteX5" fmla="*/ 1034422 w 1506440"/>
              <a:gd name="connsiteY5" fmla="*/ 461665 h 461665"/>
              <a:gd name="connsiteX6" fmla="*/ 577469 w 1506440"/>
              <a:gd name="connsiteY6" fmla="*/ 461665 h 461665"/>
              <a:gd name="connsiteX7" fmla="*/ 0 w 1506440"/>
              <a:gd name="connsiteY7" fmla="*/ 461665 h 461665"/>
              <a:gd name="connsiteX8" fmla="*/ 0 w 1506440"/>
              <a:gd name="connsiteY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440" h="461665" fill="none" extrusionOk="0">
                <a:moveTo>
                  <a:pt x="0" y="0"/>
                </a:moveTo>
                <a:cubicBezTo>
                  <a:pt x="138297" y="-5"/>
                  <a:pt x="396441" y="-6543"/>
                  <a:pt x="502147" y="0"/>
                </a:cubicBezTo>
                <a:cubicBezTo>
                  <a:pt x="607853" y="6543"/>
                  <a:pt x="799489" y="-7264"/>
                  <a:pt x="1034422" y="0"/>
                </a:cubicBezTo>
                <a:cubicBezTo>
                  <a:pt x="1269355" y="7264"/>
                  <a:pt x="1391582" y="-15107"/>
                  <a:pt x="1506440" y="0"/>
                </a:cubicBezTo>
                <a:cubicBezTo>
                  <a:pt x="1510114" y="93773"/>
                  <a:pt x="1488447" y="331729"/>
                  <a:pt x="1506440" y="461665"/>
                </a:cubicBezTo>
                <a:cubicBezTo>
                  <a:pt x="1345437" y="453369"/>
                  <a:pt x="1250324" y="455686"/>
                  <a:pt x="1034422" y="461665"/>
                </a:cubicBezTo>
                <a:cubicBezTo>
                  <a:pt x="818520" y="467644"/>
                  <a:pt x="709592" y="451016"/>
                  <a:pt x="577469" y="461665"/>
                </a:cubicBezTo>
                <a:cubicBezTo>
                  <a:pt x="445346" y="472314"/>
                  <a:pt x="236087" y="467220"/>
                  <a:pt x="0" y="461665"/>
                </a:cubicBezTo>
                <a:cubicBezTo>
                  <a:pt x="19014" y="281451"/>
                  <a:pt x="18320" y="184738"/>
                  <a:pt x="0" y="0"/>
                </a:cubicBezTo>
                <a:close/>
              </a:path>
              <a:path w="1506440" h="461665" stroke="0" extrusionOk="0">
                <a:moveTo>
                  <a:pt x="0" y="0"/>
                </a:moveTo>
                <a:cubicBezTo>
                  <a:pt x="138491" y="-23594"/>
                  <a:pt x="339358" y="-23002"/>
                  <a:pt x="472018" y="0"/>
                </a:cubicBezTo>
                <a:cubicBezTo>
                  <a:pt x="604678" y="23002"/>
                  <a:pt x="754044" y="15406"/>
                  <a:pt x="944036" y="0"/>
                </a:cubicBezTo>
                <a:cubicBezTo>
                  <a:pt x="1134028" y="-15406"/>
                  <a:pt x="1271204" y="-12795"/>
                  <a:pt x="1506440" y="0"/>
                </a:cubicBezTo>
                <a:cubicBezTo>
                  <a:pt x="1496633" y="108069"/>
                  <a:pt x="1517506" y="349792"/>
                  <a:pt x="1506440" y="461665"/>
                </a:cubicBezTo>
                <a:cubicBezTo>
                  <a:pt x="1354660" y="451931"/>
                  <a:pt x="1140991" y="476539"/>
                  <a:pt x="974165" y="461665"/>
                </a:cubicBezTo>
                <a:cubicBezTo>
                  <a:pt x="807339" y="446791"/>
                  <a:pt x="675240" y="463159"/>
                  <a:pt x="441889" y="461665"/>
                </a:cubicBezTo>
                <a:cubicBezTo>
                  <a:pt x="208538" y="460171"/>
                  <a:pt x="135917" y="455189"/>
                  <a:pt x="0" y="461665"/>
                </a:cubicBezTo>
                <a:cubicBezTo>
                  <a:pt x="-22424" y="320367"/>
                  <a:pt x="-5216" y="227203"/>
                  <a:pt x="0" y="0"/>
                </a:cubicBezTo>
                <a:close/>
              </a:path>
            </a:pathLst>
          </a:custGeom>
          <a:solidFill>
            <a:schemeClr val="bg1"/>
          </a:solidFill>
          <a:ln>
            <a:solidFill>
              <a:schemeClr val="tx1"/>
            </a:solidFill>
            <a:extLst>
              <a:ext uri="{C807C97D-BFC1-408E-A445-0C87EB9F89A2}">
                <ask:lineSketchStyleProps xmlns:ask="http://schemas.microsoft.com/office/drawing/2018/sketchyshapes" sd="2154465978">
                  <a:prstGeom prst="rect">
                    <a:avLst/>
                  </a:prstGeom>
                  <ask:type>
                    <ask:lineSketchFreehand/>
                  </ask:type>
                </ask:lineSketchStyleProps>
              </a:ext>
            </a:extLst>
          </a:ln>
        </p:spPr>
        <p:txBody>
          <a:bodyPr wrap="square">
            <a:spAutoFit/>
          </a:bodyPr>
          <a:lstStyle/>
          <a:p>
            <a:pPr algn="just"/>
            <a:r>
              <a:rPr lang="en-US" sz="2400" i="1" dirty="0"/>
              <a:t>Threshold</a:t>
            </a:r>
            <a:endParaRPr lang="en-US" sz="2400" dirty="0"/>
          </a:p>
        </p:txBody>
      </p:sp>
      <p:grpSp>
        <p:nvGrpSpPr>
          <p:cNvPr id="25" name="Group 24">
            <a:extLst>
              <a:ext uri="{FF2B5EF4-FFF2-40B4-BE49-F238E27FC236}">
                <a16:creationId xmlns:a16="http://schemas.microsoft.com/office/drawing/2014/main" id="{82E623FF-CB5F-AB3F-4C7B-432454E65086}"/>
              </a:ext>
            </a:extLst>
          </p:cNvPr>
          <p:cNvGrpSpPr/>
          <p:nvPr/>
        </p:nvGrpSpPr>
        <p:grpSpPr>
          <a:xfrm>
            <a:off x="5231267" y="2136879"/>
            <a:ext cx="7133064" cy="3937167"/>
            <a:chOff x="5542246" y="2690038"/>
            <a:chExt cx="6354252" cy="3507294"/>
          </a:xfrm>
        </p:grpSpPr>
        <p:sp>
          <p:nvSpPr>
            <p:cNvPr id="6" name="Ligne">
              <a:extLst>
                <a:ext uri="{FF2B5EF4-FFF2-40B4-BE49-F238E27FC236}">
                  <a16:creationId xmlns:a16="http://schemas.microsoft.com/office/drawing/2014/main" id="{29E30465-D5CD-E207-D592-D80E29DF14A2}"/>
                </a:ext>
              </a:extLst>
            </p:cNvPr>
            <p:cNvSpPr/>
            <p:nvPr/>
          </p:nvSpPr>
          <p:spPr>
            <a:xfrm>
              <a:off x="5996980" y="5395672"/>
              <a:ext cx="4689318" cy="26838"/>
            </a:xfrm>
            <a:prstGeom prst="line">
              <a:avLst/>
            </a:prstGeom>
            <a:noFill/>
            <a:ln w="28575" cap="flat">
              <a:solidFill>
                <a:srgbClr val="000000"/>
              </a:solidFill>
              <a:prstDash val="solid"/>
              <a:round/>
            </a:ln>
            <a:effectLst/>
          </p:spPr>
          <p:txBody>
            <a:bodyPr wrap="square" lIns="0" tIns="0" rIns="0" bIns="0" numCol="1" anchor="t">
              <a:noAutofit/>
            </a:bodyPr>
            <a:lstStyle/>
            <a:p>
              <a:pPr marL="0" marR="0">
                <a:defRPr sz="1200">
                  <a:uFillTx/>
                  <a:latin typeface="Helvetica"/>
                  <a:ea typeface="Helvetica"/>
                  <a:cs typeface="Helvetica"/>
                  <a:sym typeface="Helvetica"/>
                </a:defRPr>
              </a:pPr>
              <a:endParaRPr/>
            </a:p>
          </p:txBody>
        </p:sp>
        <p:sp>
          <p:nvSpPr>
            <p:cNvPr id="7" name="TextBox 6">
              <a:extLst>
                <a:ext uri="{FF2B5EF4-FFF2-40B4-BE49-F238E27FC236}">
                  <a16:creationId xmlns:a16="http://schemas.microsoft.com/office/drawing/2014/main" id="{B4CA0D7D-FE0E-9A30-8ED8-557651163BE7}"/>
                </a:ext>
              </a:extLst>
            </p:cNvPr>
            <p:cNvSpPr txBox="1"/>
            <p:nvPr/>
          </p:nvSpPr>
          <p:spPr>
            <a:xfrm rot="16200000">
              <a:off x="5292562" y="3858188"/>
              <a:ext cx="868699" cy="369332"/>
            </a:xfrm>
            <a:prstGeom prst="rect">
              <a:avLst/>
            </a:prstGeom>
            <a:noFill/>
          </p:spPr>
          <p:txBody>
            <a:bodyPr wrap="none" rtlCol="0">
              <a:spAutoFit/>
            </a:bodyPr>
            <a:lstStyle/>
            <a:p>
              <a:r>
                <a:rPr lang="en-US" dirty="0"/>
                <a:t>voltage</a:t>
              </a:r>
            </a:p>
          </p:txBody>
        </p:sp>
        <p:sp>
          <p:nvSpPr>
            <p:cNvPr id="8" name="TextBox 7">
              <a:extLst>
                <a:ext uri="{FF2B5EF4-FFF2-40B4-BE49-F238E27FC236}">
                  <a16:creationId xmlns:a16="http://schemas.microsoft.com/office/drawing/2014/main" id="{ED8A43D8-F35C-DA81-C788-A43C80A13475}"/>
                </a:ext>
              </a:extLst>
            </p:cNvPr>
            <p:cNvSpPr txBox="1"/>
            <p:nvPr/>
          </p:nvSpPr>
          <p:spPr>
            <a:xfrm>
              <a:off x="8022492" y="5422510"/>
              <a:ext cx="1288680" cy="774822"/>
            </a:xfrm>
            <a:prstGeom prst="rect">
              <a:avLst/>
            </a:prstGeom>
            <a:noFill/>
          </p:spPr>
          <p:txBody>
            <a:bodyPr wrap="none" rtlCol="0">
              <a:spAutoFit/>
            </a:bodyPr>
            <a:lstStyle/>
            <a:p>
              <a:r>
                <a:rPr lang="en-US" dirty="0"/>
                <a:t>time</a:t>
              </a:r>
            </a:p>
          </p:txBody>
        </p:sp>
        <p:sp>
          <p:nvSpPr>
            <p:cNvPr id="9" name="Ligne">
              <a:extLst>
                <a:ext uri="{FF2B5EF4-FFF2-40B4-BE49-F238E27FC236}">
                  <a16:creationId xmlns:a16="http://schemas.microsoft.com/office/drawing/2014/main" id="{5C4CF606-D41A-E154-5C65-DE5229345D11}"/>
                </a:ext>
              </a:extLst>
            </p:cNvPr>
            <p:cNvSpPr/>
            <p:nvPr/>
          </p:nvSpPr>
          <p:spPr>
            <a:xfrm flipH="1">
              <a:off x="6012986" y="2690038"/>
              <a:ext cx="9394" cy="2705634"/>
            </a:xfrm>
            <a:prstGeom prst="line">
              <a:avLst/>
            </a:prstGeom>
            <a:noFill/>
            <a:ln w="28575" cap="flat">
              <a:solidFill>
                <a:srgbClr val="000000"/>
              </a:solidFill>
              <a:prstDash val="solid"/>
              <a:round/>
            </a:ln>
            <a:effectLst/>
          </p:spPr>
          <p:txBody>
            <a:bodyPr wrap="square" lIns="0" tIns="0" rIns="0" bIns="0" numCol="1" anchor="t">
              <a:noAutofit/>
            </a:bodyPr>
            <a:lstStyle/>
            <a:p>
              <a:pPr marL="0" marR="0">
                <a:defRPr sz="1200">
                  <a:uFillTx/>
                  <a:latin typeface="Helvetica"/>
                  <a:ea typeface="Helvetica"/>
                  <a:cs typeface="Helvetica"/>
                  <a:sym typeface="Helvetica"/>
                </a:defRPr>
              </a:pPr>
              <a:endParaRPr/>
            </a:p>
          </p:txBody>
        </p:sp>
        <p:sp>
          <p:nvSpPr>
            <p:cNvPr id="13" name="Freeform: Shape 12">
              <a:extLst>
                <a:ext uri="{FF2B5EF4-FFF2-40B4-BE49-F238E27FC236}">
                  <a16:creationId xmlns:a16="http://schemas.microsoft.com/office/drawing/2014/main" id="{DC64EEBB-012A-CC00-7626-39A901AC38C0}"/>
                </a:ext>
              </a:extLst>
            </p:cNvPr>
            <p:cNvSpPr/>
            <p:nvPr/>
          </p:nvSpPr>
          <p:spPr>
            <a:xfrm>
              <a:off x="6037980" y="3082150"/>
              <a:ext cx="4582633" cy="2332808"/>
            </a:xfrm>
            <a:custGeom>
              <a:avLst/>
              <a:gdLst>
                <a:gd name="connsiteX0" fmla="*/ 0 w 4582633"/>
                <a:gd name="connsiteY0" fmla="*/ 2308557 h 2332808"/>
                <a:gd name="connsiteX1" fmla="*/ 372140 w 4582633"/>
                <a:gd name="connsiteY1" fmla="*/ 2106538 h 2332808"/>
                <a:gd name="connsiteX2" fmla="*/ 552893 w 4582633"/>
                <a:gd name="connsiteY2" fmla="*/ 1245301 h 2332808"/>
                <a:gd name="connsiteX3" fmla="*/ 712382 w 4582633"/>
                <a:gd name="connsiteY3" fmla="*/ 1292 h 2332808"/>
                <a:gd name="connsiteX4" fmla="*/ 925033 w 4582633"/>
                <a:gd name="connsiteY4" fmla="*/ 1489850 h 2332808"/>
                <a:gd name="connsiteX5" fmla="*/ 1148317 w 4582633"/>
                <a:gd name="connsiteY5" fmla="*/ 2287292 h 2332808"/>
                <a:gd name="connsiteX6" fmla="*/ 1424763 w 4582633"/>
                <a:gd name="connsiteY6" fmla="*/ 2095905 h 2332808"/>
                <a:gd name="connsiteX7" fmla="*/ 1584251 w 4582633"/>
                <a:gd name="connsiteY7" fmla="*/ 1628073 h 2332808"/>
                <a:gd name="connsiteX8" fmla="*/ 1860698 w 4582633"/>
                <a:gd name="connsiteY8" fmla="*/ 2308557 h 2332808"/>
                <a:gd name="connsiteX9" fmla="*/ 2254103 w 4582633"/>
                <a:gd name="connsiteY9" fmla="*/ 1053915 h 2332808"/>
                <a:gd name="connsiteX10" fmla="*/ 2700670 w 4582633"/>
                <a:gd name="connsiteY10" fmla="*/ 2329822 h 2332808"/>
                <a:gd name="connsiteX11" fmla="*/ 2966484 w 4582633"/>
                <a:gd name="connsiteY11" fmla="*/ 1372892 h 2332808"/>
                <a:gd name="connsiteX12" fmla="*/ 3125972 w 4582633"/>
                <a:gd name="connsiteY12" fmla="*/ 288371 h 2332808"/>
                <a:gd name="connsiteX13" fmla="*/ 3530010 w 4582633"/>
                <a:gd name="connsiteY13" fmla="*/ 2223496 h 2332808"/>
                <a:gd name="connsiteX14" fmla="*/ 3774558 w 4582633"/>
                <a:gd name="connsiteY14" fmla="*/ 1883254 h 2332808"/>
                <a:gd name="connsiteX15" fmla="*/ 3987210 w 4582633"/>
                <a:gd name="connsiteY15" fmla="*/ 2308557 h 2332808"/>
                <a:gd name="connsiteX16" fmla="*/ 4253024 w 4582633"/>
                <a:gd name="connsiteY16" fmla="*/ 1394157 h 2332808"/>
                <a:gd name="connsiteX17" fmla="*/ 4582633 w 4582633"/>
                <a:gd name="connsiteY17" fmla="*/ 2308557 h 233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2633" h="2332808">
                  <a:moveTo>
                    <a:pt x="0" y="2308557"/>
                  </a:moveTo>
                  <a:cubicBezTo>
                    <a:pt x="139995" y="2296152"/>
                    <a:pt x="279991" y="2283747"/>
                    <a:pt x="372140" y="2106538"/>
                  </a:cubicBezTo>
                  <a:cubicBezTo>
                    <a:pt x="464289" y="1929329"/>
                    <a:pt x="496186" y="1596175"/>
                    <a:pt x="552893" y="1245301"/>
                  </a:cubicBezTo>
                  <a:cubicBezTo>
                    <a:pt x="609600" y="894427"/>
                    <a:pt x="650359" y="-39466"/>
                    <a:pt x="712382" y="1292"/>
                  </a:cubicBezTo>
                  <a:cubicBezTo>
                    <a:pt x="774405" y="42050"/>
                    <a:pt x="852377" y="1108850"/>
                    <a:pt x="925033" y="1489850"/>
                  </a:cubicBezTo>
                  <a:cubicBezTo>
                    <a:pt x="997689" y="1870850"/>
                    <a:pt x="1065029" y="2186283"/>
                    <a:pt x="1148317" y="2287292"/>
                  </a:cubicBezTo>
                  <a:cubicBezTo>
                    <a:pt x="1231605" y="2388301"/>
                    <a:pt x="1352107" y="2205775"/>
                    <a:pt x="1424763" y="2095905"/>
                  </a:cubicBezTo>
                  <a:cubicBezTo>
                    <a:pt x="1497419" y="1986035"/>
                    <a:pt x="1511595" y="1592631"/>
                    <a:pt x="1584251" y="1628073"/>
                  </a:cubicBezTo>
                  <a:cubicBezTo>
                    <a:pt x="1656907" y="1663515"/>
                    <a:pt x="1749056" y="2404250"/>
                    <a:pt x="1860698" y="2308557"/>
                  </a:cubicBezTo>
                  <a:cubicBezTo>
                    <a:pt x="1972340" y="2212864"/>
                    <a:pt x="2114108" y="1050371"/>
                    <a:pt x="2254103" y="1053915"/>
                  </a:cubicBezTo>
                  <a:cubicBezTo>
                    <a:pt x="2394098" y="1057459"/>
                    <a:pt x="2581940" y="2276659"/>
                    <a:pt x="2700670" y="2329822"/>
                  </a:cubicBezTo>
                  <a:cubicBezTo>
                    <a:pt x="2819400" y="2382985"/>
                    <a:pt x="2895600" y="1713134"/>
                    <a:pt x="2966484" y="1372892"/>
                  </a:cubicBezTo>
                  <a:cubicBezTo>
                    <a:pt x="3037368" y="1032650"/>
                    <a:pt x="3032051" y="146604"/>
                    <a:pt x="3125972" y="288371"/>
                  </a:cubicBezTo>
                  <a:cubicBezTo>
                    <a:pt x="3219893" y="430138"/>
                    <a:pt x="3421912" y="1957682"/>
                    <a:pt x="3530010" y="2223496"/>
                  </a:cubicBezTo>
                  <a:cubicBezTo>
                    <a:pt x="3638108" y="2489310"/>
                    <a:pt x="3698358" y="1869077"/>
                    <a:pt x="3774558" y="1883254"/>
                  </a:cubicBezTo>
                  <a:cubicBezTo>
                    <a:pt x="3850758" y="1897431"/>
                    <a:pt x="3907466" y="2390073"/>
                    <a:pt x="3987210" y="2308557"/>
                  </a:cubicBezTo>
                  <a:cubicBezTo>
                    <a:pt x="4066954" y="2227041"/>
                    <a:pt x="4153787" y="1394157"/>
                    <a:pt x="4253024" y="1394157"/>
                  </a:cubicBezTo>
                  <a:cubicBezTo>
                    <a:pt x="4352261" y="1394157"/>
                    <a:pt x="4467447" y="1851357"/>
                    <a:pt x="4582633" y="2308557"/>
                  </a:cubicBezTo>
                </a:path>
              </a:pathLst>
            </a:custGeom>
            <a:solidFill>
              <a:srgbClr val="FF0000">
                <a:alpha val="32000"/>
              </a:srgbClr>
            </a:solidFill>
            <a:ln w="1905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cxnSp>
          <p:nvCxnSpPr>
            <p:cNvPr id="15" name="Straight Connector 14">
              <a:extLst>
                <a:ext uri="{FF2B5EF4-FFF2-40B4-BE49-F238E27FC236}">
                  <a16:creationId xmlns:a16="http://schemas.microsoft.com/office/drawing/2014/main" id="{794F6ABD-3529-CDC2-819E-331EB04F20A5}"/>
                </a:ext>
              </a:extLst>
            </p:cNvPr>
            <p:cNvCxnSpPr>
              <a:cxnSpLocks/>
            </p:cNvCxnSpPr>
            <p:nvPr/>
          </p:nvCxnSpPr>
          <p:spPr>
            <a:xfrm>
              <a:off x="6022380" y="4752752"/>
              <a:ext cx="4689318" cy="1225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21DED36-BCDE-E022-3923-553EE7543EAA}"/>
                </a:ext>
              </a:extLst>
            </p:cNvPr>
            <p:cNvSpPr/>
            <p:nvPr/>
          </p:nvSpPr>
          <p:spPr>
            <a:xfrm>
              <a:off x="6035080" y="4752752"/>
              <a:ext cx="4686012" cy="669758"/>
            </a:xfrm>
            <a:prstGeom prst="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8BD55F6-056F-4C54-1CBE-24133B64C507}"/>
                </a:ext>
              </a:extLst>
            </p:cNvPr>
            <p:cNvSpPr txBox="1"/>
            <p:nvPr/>
          </p:nvSpPr>
          <p:spPr>
            <a:xfrm>
              <a:off x="10812355" y="4902965"/>
              <a:ext cx="1084143" cy="369332"/>
            </a:xfrm>
            <a:prstGeom prst="rect">
              <a:avLst/>
            </a:prstGeom>
            <a:noFill/>
          </p:spPr>
          <p:txBody>
            <a:bodyPr wrap="none" rtlCol="0">
              <a:spAutoFit/>
            </a:bodyPr>
            <a:lstStyle/>
            <a:p>
              <a:r>
                <a:rPr lang="en-US" dirty="0">
                  <a:solidFill>
                    <a:srgbClr val="00B050"/>
                  </a:solidFill>
                </a:rPr>
                <a:t>threshold</a:t>
              </a:r>
            </a:p>
          </p:txBody>
        </p:sp>
      </p:grpSp>
      <p:graphicFrame>
        <p:nvGraphicFramePr>
          <p:cNvPr id="24" name="Table 23">
            <a:extLst>
              <a:ext uri="{FF2B5EF4-FFF2-40B4-BE49-F238E27FC236}">
                <a16:creationId xmlns:a16="http://schemas.microsoft.com/office/drawing/2014/main" id="{9DB55BDD-7D7D-815E-A048-855BD4F8CA34}"/>
              </a:ext>
            </a:extLst>
          </p:cNvPr>
          <p:cNvGraphicFramePr>
            <a:graphicFrameLocks noGrp="1"/>
          </p:cNvGraphicFramePr>
          <p:nvPr>
            <p:extLst>
              <p:ext uri="{D42A27DB-BD31-4B8C-83A1-F6EECF244321}">
                <p14:modId xmlns:p14="http://schemas.microsoft.com/office/powerpoint/2010/main" val="2588314687"/>
              </p:ext>
            </p:extLst>
          </p:nvPr>
        </p:nvGraphicFramePr>
        <p:xfrm>
          <a:off x="309525" y="1966174"/>
          <a:ext cx="4547576" cy="4680945"/>
        </p:xfrm>
        <a:graphic>
          <a:graphicData uri="http://schemas.openxmlformats.org/drawingml/2006/table">
            <a:tbl>
              <a:tblPr firstRow="1" bandRow="1">
                <a:tableStyleId>{5C22544A-7EE6-4342-B048-85BDC9FD1C3A}</a:tableStyleId>
              </a:tblPr>
              <a:tblGrid>
                <a:gridCol w="4547576">
                  <a:extLst>
                    <a:ext uri="{9D8B030D-6E8A-4147-A177-3AD203B41FA5}">
                      <a16:colId xmlns:a16="http://schemas.microsoft.com/office/drawing/2014/main" val="3111320728"/>
                    </a:ext>
                  </a:extLst>
                </a:gridCol>
              </a:tblGrid>
              <a:tr h="144886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Whenever a particle or cell passes through the laser beam a voltage pulse is generated. To prevent interference from background noise or debris, a threshold can be set.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37174"/>
                  </a:ext>
                </a:extLst>
              </a:tr>
              <a:tr h="144886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By setting a threshold signal value, processing only occurs when a voltage pulse signal is above this limit. Signals below threshold are not processed.</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0634930"/>
                  </a:ext>
                </a:extLst>
              </a:tr>
              <a:tr h="178321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It is important to set the threshold limit so that the highest numbers of cells of interest are detected: if the threshold limit is set too low or too high there is the risk that cells of interest are missed.</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78711196"/>
                  </a:ext>
                </a:extLst>
              </a:tr>
            </a:tbl>
          </a:graphicData>
        </a:graphic>
      </p:graphicFrame>
    </p:spTree>
    <p:extLst>
      <p:ext uri="{BB962C8B-B14F-4D97-AF65-F5344CB8AC3E}">
        <p14:creationId xmlns:p14="http://schemas.microsoft.com/office/powerpoint/2010/main" val="74449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aser beam coming out of a machine&#10;&#10;Description automatically generated">
            <a:extLst>
              <a:ext uri="{FF2B5EF4-FFF2-40B4-BE49-F238E27FC236}">
                <a16:creationId xmlns:a16="http://schemas.microsoft.com/office/drawing/2014/main" id="{110229AD-002E-F39C-950D-7C4729D57CB8}"/>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sp>
        <p:nvSpPr>
          <p:cNvPr id="2" name="A look inside the box">
            <a:extLst>
              <a:ext uri="{FF2B5EF4-FFF2-40B4-BE49-F238E27FC236}">
                <a16:creationId xmlns:a16="http://schemas.microsoft.com/office/drawing/2014/main" id="{F3453A3D-5249-64CB-094E-16F805CB5484}"/>
              </a:ext>
            </a:extLst>
          </p:cNvPr>
          <p:cNvSpPr txBox="1">
            <a:spLocks/>
          </p:cNvSpPr>
          <p:nvPr/>
        </p:nvSpPr>
        <p:spPr>
          <a:xfrm>
            <a:off x="4702242" y="157250"/>
            <a:ext cx="2650279"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Data Display</a:t>
            </a:r>
          </a:p>
        </p:txBody>
      </p:sp>
      <p:sp>
        <p:nvSpPr>
          <p:cNvPr id="3" name="TextBox 2">
            <a:extLst>
              <a:ext uri="{FF2B5EF4-FFF2-40B4-BE49-F238E27FC236}">
                <a16:creationId xmlns:a16="http://schemas.microsoft.com/office/drawing/2014/main" id="{52E92EA9-1551-98BE-1D42-C70B1F0AA279}"/>
              </a:ext>
            </a:extLst>
          </p:cNvPr>
          <p:cNvSpPr txBox="1"/>
          <p:nvPr/>
        </p:nvSpPr>
        <p:spPr>
          <a:xfrm>
            <a:off x="4413927" y="859192"/>
            <a:ext cx="3688082" cy="461665"/>
          </a:xfrm>
          <a:custGeom>
            <a:avLst/>
            <a:gdLst>
              <a:gd name="connsiteX0" fmla="*/ 0 w 3688082"/>
              <a:gd name="connsiteY0" fmla="*/ 0 h 461665"/>
              <a:gd name="connsiteX1" fmla="*/ 688442 w 3688082"/>
              <a:gd name="connsiteY1" fmla="*/ 0 h 461665"/>
              <a:gd name="connsiteX2" fmla="*/ 1340003 w 3688082"/>
              <a:gd name="connsiteY2" fmla="*/ 0 h 461665"/>
              <a:gd name="connsiteX3" fmla="*/ 1954683 w 3688082"/>
              <a:gd name="connsiteY3" fmla="*/ 0 h 461665"/>
              <a:gd name="connsiteX4" fmla="*/ 2569364 w 3688082"/>
              <a:gd name="connsiteY4" fmla="*/ 0 h 461665"/>
              <a:gd name="connsiteX5" fmla="*/ 3688082 w 3688082"/>
              <a:gd name="connsiteY5" fmla="*/ 0 h 461665"/>
              <a:gd name="connsiteX6" fmla="*/ 3688082 w 3688082"/>
              <a:gd name="connsiteY6" fmla="*/ 461665 h 461665"/>
              <a:gd name="connsiteX7" fmla="*/ 3184044 w 3688082"/>
              <a:gd name="connsiteY7" fmla="*/ 461665 h 461665"/>
              <a:gd name="connsiteX8" fmla="*/ 2643125 w 3688082"/>
              <a:gd name="connsiteY8" fmla="*/ 461665 h 461665"/>
              <a:gd name="connsiteX9" fmla="*/ 2065326 w 3688082"/>
              <a:gd name="connsiteY9" fmla="*/ 461665 h 461665"/>
              <a:gd name="connsiteX10" fmla="*/ 1487526 w 3688082"/>
              <a:gd name="connsiteY10" fmla="*/ 461665 h 461665"/>
              <a:gd name="connsiteX11" fmla="*/ 909727 w 3688082"/>
              <a:gd name="connsiteY11" fmla="*/ 461665 h 461665"/>
              <a:gd name="connsiteX12" fmla="*/ 0 w 3688082"/>
              <a:gd name="connsiteY12" fmla="*/ 461665 h 461665"/>
              <a:gd name="connsiteX13" fmla="*/ 0 w 3688082"/>
              <a:gd name="connsiteY1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8082" h="461665" fill="none" extrusionOk="0">
                <a:moveTo>
                  <a:pt x="0" y="0"/>
                </a:moveTo>
                <a:cubicBezTo>
                  <a:pt x="264647" y="8067"/>
                  <a:pt x="477790" y="-20841"/>
                  <a:pt x="688442" y="0"/>
                </a:cubicBezTo>
                <a:cubicBezTo>
                  <a:pt x="899094" y="20841"/>
                  <a:pt x="1188442" y="-18117"/>
                  <a:pt x="1340003" y="0"/>
                </a:cubicBezTo>
                <a:cubicBezTo>
                  <a:pt x="1491564" y="18117"/>
                  <a:pt x="1785919" y="-1925"/>
                  <a:pt x="1954683" y="0"/>
                </a:cubicBezTo>
                <a:cubicBezTo>
                  <a:pt x="2123447" y="1925"/>
                  <a:pt x="2288675" y="1639"/>
                  <a:pt x="2569364" y="0"/>
                </a:cubicBezTo>
                <a:cubicBezTo>
                  <a:pt x="2850053" y="-1639"/>
                  <a:pt x="3159657" y="26288"/>
                  <a:pt x="3688082" y="0"/>
                </a:cubicBezTo>
                <a:cubicBezTo>
                  <a:pt x="3676840" y="150225"/>
                  <a:pt x="3684042" y="357594"/>
                  <a:pt x="3688082" y="461665"/>
                </a:cubicBezTo>
                <a:cubicBezTo>
                  <a:pt x="3500247" y="464483"/>
                  <a:pt x="3286133" y="475919"/>
                  <a:pt x="3184044" y="461665"/>
                </a:cubicBezTo>
                <a:cubicBezTo>
                  <a:pt x="3081955" y="447411"/>
                  <a:pt x="2863101" y="442838"/>
                  <a:pt x="2643125" y="461665"/>
                </a:cubicBezTo>
                <a:cubicBezTo>
                  <a:pt x="2423149" y="480492"/>
                  <a:pt x="2263339" y="437511"/>
                  <a:pt x="2065326" y="461665"/>
                </a:cubicBezTo>
                <a:cubicBezTo>
                  <a:pt x="1867313" y="485819"/>
                  <a:pt x="1643621" y="474704"/>
                  <a:pt x="1487526" y="461665"/>
                </a:cubicBezTo>
                <a:cubicBezTo>
                  <a:pt x="1331431" y="448626"/>
                  <a:pt x="1028906" y="485312"/>
                  <a:pt x="909727" y="461665"/>
                </a:cubicBezTo>
                <a:cubicBezTo>
                  <a:pt x="790548" y="438018"/>
                  <a:pt x="416256" y="431829"/>
                  <a:pt x="0" y="461665"/>
                </a:cubicBezTo>
                <a:cubicBezTo>
                  <a:pt x="22975" y="233562"/>
                  <a:pt x="-14724" y="145432"/>
                  <a:pt x="0" y="0"/>
                </a:cubicBezTo>
                <a:close/>
              </a:path>
              <a:path w="3688082" h="461665" stroke="0" extrusionOk="0">
                <a:moveTo>
                  <a:pt x="0" y="0"/>
                </a:moveTo>
                <a:cubicBezTo>
                  <a:pt x="151114" y="-13290"/>
                  <a:pt x="462654" y="1015"/>
                  <a:pt x="651561" y="0"/>
                </a:cubicBezTo>
                <a:cubicBezTo>
                  <a:pt x="840468" y="-1015"/>
                  <a:pt x="1066054" y="-18694"/>
                  <a:pt x="1192480" y="0"/>
                </a:cubicBezTo>
                <a:cubicBezTo>
                  <a:pt x="1318906" y="18694"/>
                  <a:pt x="1660558" y="27950"/>
                  <a:pt x="1807160" y="0"/>
                </a:cubicBezTo>
                <a:cubicBezTo>
                  <a:pt x="1953762" y="-27950"/>
                  <a:pt x="2202167" y="22357"/>
                  <a:pt x="2421841" y="0"/>
                </a:cubicBezTo>
                <a:cubicBezTo>
                  <a:pt x="2641515" y="-22357"/>
                  <a:pt x="2732053" y="-15385"/>
                  <a:pt x="2962759" y="0"/>
                </a:cubicBezTo>
                <a:cubicBezTo>
                  <a:pt x="3193465" y="15385"/>
                  <a:pt x="3325518" y="-17881"/>
                  <a:pt x="3688082" y="0"/>
                </a:cubicBezTo>
                <a:cubicBezTo>
                  <a:pt x="3695641" y="166018"/>
                  <a:pt x="3709258" y="251772"/>
                  <a:pt x="3688082" y="461665"/>
                </a:cubicBezTo>
                <a:cubicBezTo>
                  <a:pt x="3452963" y="465180"/>
                  <a:pt x="3253240" y="486621"/>
                  <a:pt x="3073402" y="461665"/>
                </a:cubicBezTo>
                <a:cubicBezTo>
                  <a:pt x="2893564" y="436709"/>
                  <a:pt x="2728750" y="451747"/>
                  <a:pt x="2495602" y="461665"/>
                </a:cubicBezTo>
                <a:cubicBezTo>
                  <a:pt x="2262454" y="471583"/>
                  <a:pt x="2084699" y="442459"/>
                  <a:pt x="1917803" y="461665"/>
                </a:cubicBezTo>
                <a:cubicBezTo>
                  <a:pt x="1750907" y="480871"/>
                  <a:pt x="1624181" y="475701"/>
                  <a:pt x="1376884" y="461665"/>
                </a:cubicBezTo>
                <a:cubicBezTo>
                  <a:pt x="1129587" y="447629"/>
                  <a:pt x="981791" y="447854"/>
                  <a:pt x="799084" y="461665"/>
                </a:cubicBezTo>
                <a:cubicBezTo>
                  <a:pt x="616377" y="475476"/>
                  <a:pt x="340203" y="461732"/>
                  <a:pt x="0" y="461665"/>
                </a:cubicBezTo>
                <a:cubicBezTo>
                  <a:pt x="21234" y="286215"/>
                  <a:pt x="-10027" y="126907"/>
                  <a:pt x="0" y="0"/>
                </a:cubicBezTo>
                <a:close/>
              </a:path>
            </a:pathLst>
          </a:custGeom>
          <a:solidFill>
            <a:schemeClr val="bg1"/>
          </a:solidFill>
          <a:ln>
            <a:solidFill>
              <a:schemeClr val="tx1"/>
            </a:solidFill>
            <a:extLst>
              <a:ext uri="{C807C97D-BFC1-408E-A445-0C87EB9F89A2}">
                <ask:lineSketchStyleProps xmlns:ask="http://schemas.microsoft.com/office/drawing/2018/sketchyshapes" sd="2935586341">
                  <a:prstGeom prst="rect">
                    <a:avLst/>
                  </a:prstGeom>
                  <ask:type>
                    <ask:lineSketchFreehand/>
                  </ask:type>
                </ask:lineSketchStyleProps>
              </a:ext>
            </a:extLst>
          </a:ln>
        </p:spPr>
        <p:txBody>
          <a:bodyPr wrap="square">
            <a:spAutoFit/>
          </a:bodyPr>
          <a:lstStyle/>
          <a:p>
            <a:r>
              <a:rPr lang="en-US" sz="2400" i="1" dirty="0"/>
              <a:t>Flow Cytometry Data Files</a:t>
            </a:r>
          </a:p>
        </p:txBody>
      </p:sp>
      <p:sp>
        <p:nvSpPr>
          <p:cNvPr id="8" name="Flow Cytometry Standard (FCS)…">
            <a:extLst>
              <a:ext uri="{FF2B5EF4-FFF2-40B4-BE49-F238E27FC236}">
                <a16:creationId xmlns:a16="http://schemas.microsoft.com/office/drawing/2014/main" id="{B6474BF9-F3F2-A656-CF6D-98835C9BA3EA}"/>
              </a:ext>
            </a:extLst>
          </p:cNvPr>
          <p:cNvSpPr txBox="1">
            <a:spLocks/>
          </p:cNvSpPr>
          <p:nvPr/>
        </p:nvSpPr>
        <p:spPr>
          <a:xfrm>
            <a:off x="414670" y="1969053"/>
            <a:ext cx="7313613" cy="5122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504190" marR="40639" indent="-463550"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1pPr>
            <a:lvl2pPr marL="955039" marR="40639" indent="-457199" algn="l" defTabSz="914400" rtl="0" latinLnBrk="0">
              <a:lnSpc>
                <a:spcPct val="100000"/>
              </a:lnSpc>
              <a:spcBef>
                <a:spcPts val="600"/>
              </a:spcBef>
              <a:spcAft>
                <a:spcPts val="0"/>
              </a:spcAft>
              <a:buClrTx/>
              <a:buSzPct val="58499"/>
              <a:buFontTx/>
              <a:buBlip>
                <a:blip r:embed="rId4"/>
              </a:buBlip>
              <a:tabLst/>
              <a:defRPr sz="2200" b="0" i="0" u="none" strike="noStrike" cap="none" spc="0" baseline="0">
                <a:solidFill>
                  <a:srgbClr val="000000"/>
                </a:solidFill>
                <a:uFill>
                  <a:solidFill>
                    <a:srgbClr val="000000"/>
                  </a:solidFill>
                </a:uFill>
                <a:latin typeface="+mn-lt"/>
                <a:ea typeface="+mn-ea"/>
                <a:cs typeface="+mn-cs"/>
                <a:sym typeface="Goudy Old Style"/>
              </a:defRPr>
            </a:lvl2pPr>
            <a:lvl3pPr marL="1296352" marR="40639" indent="-341312" algn="l" defTabSz="914400" rtl="0" latinLnBrk="0">
              <a:lnSpc>
                <a:spcPct val="100000"/>
              </a:lnSpc>
              <a:spcBef>
                <a:spcPts val="600"/>
              </a:spcBef>
              <a:spcAft>
                <a:spcPts val="0"/>
              </a:spcAft>
              <a:buClrTx/>
              <a:buSzPct val="58499"/>
              <a:buFontTx/>
              <a:buBlip>
                <a:blip r:embed="rId3"/>
              </a:buBlip>
              <a:tabLst/>
              <a:defRPr sz="2000" b="0" i="0" u="none" strike="noStrike" cap="none" spc="0" baseline="0">
                <a:solidFill>
                  <a:srgbClr val="000000"/>
                </a:solidFill>
                <a:uFill>
                  <a:solidFill>
                    <a:srgbClr val="000000"/>
                  </a:solidFill>
                </a:uFill>
                <a:latin typeface="+mn-lt"/>
                <a:ea typeface="+mn-ea"/>
                <a:cs typeface="+mn-cs"/>
                <a:sym typeface="Goudy Old Style"/>
              </a:defRPr>
            </a:lvl3pPr>
            <a:lvl4pPr marL="1637664" marR="40639" indent="-341312" algn="l" defTabSz="914400" rtl="0" latinLnBrk="0">
              <a:lnSpc>
                <a:spcPct val="100000"/>
              </a:lnSpc>
              <a:spcBef>
                <a:spcPts val="600"/>
              </a:spcBef>
              <a:spcAft>
                <a:spcPts val="0"/>
              </a:spcAft>
              <a:buClrTx/>
              <a:buSzPct val="58499"/>
              <a:buFontTx/>
              <a:buBlip>
                <a:blip r:embed="rId3"/>
              </a:buBlip>
              <a:tabLst/>
              <a:defRPr sz="1800" b="0" i="0" u="none" strike="noStrike" cap="none" spc="0" baseline="0">
                <a:solidFill>
                  <a:srgbClr val="000000"/>
                </a:solidFill>
                <a:uFill>
                  <a:solidFill>
                    <a:srgbClr val="000000"/>
                  </a:solidFill>
                </a:uFill>
                <a:latin typeface="+mn-lt"/>
                <a:ea typeface="+mn-ea"/>
                <a:cs typeface="+mn-cs"/>
                <a:sym typeface="Goudy Old Style"/>
              </a:defRPr>
            </a:lvl4pPr>
            <a:lvl5pPr marL="1978977" marR="40639" indent="-341312" algn="l" defTabSz="914400" rtl="0" latinLnBrk="0">
              <a:lnSpc>
                <a:spcPct val="100000"/>
              </a:lnSpc>
              <a:spcBef>
                <a:spcPts val="600"/>
              </a:spcBef>
              <a:spcAft>
                <a:spcPts val="0"/>
              </a:spcAft>
              <a:buClrTx/>
              <a:buSzPct val="58499"/>
              <a:buFontTx/>
              <a:buBlip>
                <a:blip r:embed="rId3"/>
              </a:buBlip>
              <a:tabLst/>
              <a:defRPr sz="1800" b="0" i="0" u="none" strike="noStrike" cap="none" spc="0" baseline="0">
                <a:solidFill>
                  <a:srgbClr val="000000"/>
                </a:solidFill>
                <a:uFill>
                  <a:solidFill>
                    <a:srgbClr val="000000"/>
                  </a:solidFill>
                </a:uFill>
                <a:latin typeface="+mn-lt"/>
                <a:ea typeface="+mn-ea"/>
                <a:cs typeface="+mn-cs"/>
                <a:sym typeface="Goudy Old Style"/>
              </a:defRPr>
            </a:lvl5pPr>
            <a:lvl6pPr marL="2092748" marR="40639" indent="-455083"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6pPr>
            <a:lvl7pPr marL="2092748" marR="40639" indent="-455083"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7pPr>
            <a:lvl8pPr marL="2092748" marR="40639" indent="-455083"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8pPr>
            <a:lvl9pPr marL="2092748" marR="40639" indent="-455083" algn="l" defTabSz="914400" rtl="0" latinLnBrk="0">
              <a:lnSpc>
                <a:spcPct val="100000"/>
              </a:lnSpc>
              <a:spcBef>
                <a:spcPts val="2000"/>
              </a:spcBef>
              <a:spcAft>
                <a:spcPts val="0"/>
              </a:spcAft>
              <a:buClrTx/>
              <a:buSzPct val="58499"/>
              <a:buFontTx/>
              <a:buBlip>
                <a:blip r:embed="rId3"/>
              </a:buBlip>
              <a:tabLst/>
              <a:defRPr sz="2400" b="0" i="0" u="none" strike="noStrike" cap="none" spc="0" baseline="0">
                <a:solidFill>
                  <a:srgbClr val="000000"/>
                </a:solidFill>
                <a:uFill>
                  <a:solidFill>
                    <a:srgbClr val="000000"/>
                  </a:solidFill>
                </a:uFill>
                <a:latin typeface="+mn-lt"/>
                <a:ea typeface="+mn-ea"/>
                <a:cs typeface="+mn-cs"/>
                <a:sym typeface="Goudy Old Style"/>
              </a:defRPr>
            </a:lvl9pPr>
          </a:lstStyle>
          <a:p>
            <a:pPr marL="40640" marR="40639" lvl="0" indent="0" algn="l" defTabSz="914400" rtl="0" eaLnBrk="1" fontAlgn="auto" latinLnBrk="0" hangingPunct="1">
              <a:lnSpc>
                <a:spcPct val="100000"/>
              </a:lnSpc>
              <a:spcBef>
                <a:spcPts val="2000"/>
              </a:spcBef>
              <a:spcAft>
                <a:spcPts val="0"/>
              </a:spcAft>
              <a:buClrTx/>
              <a:buSzPct val="58499"/>
              <a:buNone/>
              <a:tabLst/>
              <a:defRPr/>
            </a:pPr>
            <a:endParaRPr kumimoji="0" lang="en-US" sz="2400" b="0" i="0" u="none" strike="noStrike" kern="0" cap="none" spc="0" normalizeH="0" baseline="0" noProof="0" dirty="0">
              <a:ln>
                <a:noFill/>
              </a:ln>
              <a:solidFill>
                <a:srgbClr val="000000"/>
              </a:solidFill>
              <a:effectLst/>
              <a:uLnTx/>
              <a:uFill>
                <a:solidFill>
                  <a:srgbClr val="000000"/>
                </a:solidFill>
              </a:uFill>
              <a:latin typeface="Goudy Old Style"/>
              <a:sym typeface="Goudy Old Style"/>
            </a:endParaRPr>
          </a:p>
        </p:txBody>
      </p:sp>
      <p:graphicFrame>
        <p:nvGraphicFramePr>
          <p:cNvPr id="9" name="Table 8">
            <a:extLst>
              <a:ext uri="{FF2B5EF4-FFF2-40B4-BE49-F238E27FC236}">
                <a16:creationId xmlns:a16="http://schemas.microsoft.com/office/drawing/2014/main" id="{2D2DB80A-77AC-6CBC-8DCA-AC231AD8CD17}"/>
              </a:ext>
            </a:extLst>
          </p:cNvPr>
          <p:cNvGraphicFramePr>
            <a:graphicFrameLocks noGrp="1"/>
          </p:cNvGraphicFramePr>
          <p:nvPr>
            <p:extLst>
              <p:ext uri="{D42A27DB-BD31-4B8C-83A1-F6EECF244321}">
                <p14:modId xmlns:p14="http://schemas.microsoft.com/office/powerpoint/2010/main" val="1103315302"/>
              </p:ext>
            </p:extLst>
          </p:nvPr>
        </p:nvGraphicFramePr>
        <p:xfrm>
          <a:off x="2193968" y="2073349"/>
          <a:ext cx="8128000" cy="371011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47210031"/>
                    </a:ext>
                  </a:extLst>
                </a:gridCol>
                <a:gridCol w="4064000">
                  <a:extLst>
                    <a:ext uri="{9D8B030D-6E8A-4147-A177-3AD203B41FA5}">
                      <a16:colId xmlns:a16="http://schemas.microsoft.com/office/drawing/2014/main" val="2163925471"/>
                    </a:ext>
                  </a:extLst>
                </a:gridCol>
              </a:tblGrid>
              <a:tr h="48800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
                            <a:solidFill>
                              <a:srgbClr val="000000"/>
                            </a:solidFill>
                          </a:uFill>
                          <a:latin typeface="+mn-lt"/>
                          <a:sym typeface="Goudy Old Style"/>
                        </a:rPr>
                        <a:t>Flow Cytometry Standard (FCS)</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
                            <a:solidFill>
                              <a:srgbClr val="000000"/>
                            </a:solidFill>
                          </a:uFill>
                          <a:latin typeface="+mn-lt"/>
                          <a:sym typeface="Goudy Old Style"/>
                        </a:rPr>
                        <a:t>List mode File containing</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3202"/>
                  </a:ext>
                </a:extLst>
              </a:tr>
              <a:tr h="48800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a:latin typeface="+mn-lt"/>
                        </a:rPr>
                        <a:t>Format used to save data</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
                            <a:solidFill>
                              <a:srgbClr val="000000"/>
                            </a:solidFill>
                          </a:uFill>
                          <a:latin typeface="+mn-lt"/>
                          <a:sym typeface="Goudy Old Style"/>
                        </a:rPr>
                        <a:t>All measurements</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383377"/>
                  </a:ext>
                </a:extLst>
              </a:tr>
              <a:tr h="1360356">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
                            <a:solidFill>
                              <a:srgbClr val="000000"/>
                            </a:solidFill>
                          </a:uFill>
                          <a:latin typeface="+mn-lt"/>
                          <a:sym typeface="Goudy Old Style"/>
                        </a:rPr>
                        <a:t>Accepted Standard in flow cytometry world</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
                          <a:solidFill>
                            <a:srgbClr val="000000"/>
                          </a:solidFill>
                        </a:uFill>
                        <a:latin typeface="+mn-lt"/>
                        <a:sym typeface="Goudy Old Style"/>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
                            <a:solidFill>
                              <a:srgbClr val="000000"/>
                            </a:solidFill>
                          </a:uFill>
                          <a:latin typeface="+mn-lt"/>
                          <a:sym typeface="Goudy Old Style"/>
                        </a:rPr>
                        <a:t>Instrument settings acquisition information</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345626"/>
                  </a:ext>
                </a:extLst>
              </a:tr>
              <a:tr h="1360356">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
                            <a:solidFill>
                              <a:srgbClr val="000000"/>
                            </a:solidFill>
                          </a:uFill>
                          <a:latin typeface="+mn-lt"/>
                          <a:sym typeface="Goudy Old Style"/>
                        </a:rPr>
                        <a:t>Usable on third party analysis software packages</a:t>
                      </a:r>
                    </a:p>
                    <a:p>
                      <a:pPr algn="ctr">
                        <a:lnSpc>
                          <a:spcPct val="150000"/>
                        </a:lnSpc>
                      </a:pPr>
                      <a:endParaRPr lang="en-US"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
                            <a:solidFill>
                              <a:srgbClr val="000000"/>
                            </a:solidFill>
                          </a:uFill>
                          <a:latin typeface="+mn-lt"/>
                          <a:sym typeface="Goudy Old Style"/>
                        </a:rPr>
                        <a:t>Keywords</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8931465"/>
                  </a:ext>
                </a:extLst>
              </a:tr>
            </a:tbl>
          </a:graphicData>
        </a:graphic>
      </p:graphicFrame>
    </p:spTree>
    <p:extLst>
      <p:ext uri="{BB962C8B-B14F-4D97-AF65-F5344CB8AC3E}">
        <p14:creationId xmlns:p14="http://schemas.microsoft.com/office/powerpoint/2010/main" val="246463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ser beam coming out of a machine&#10;&#10;Description automatically generated">
            <a:extLst>
              <a:ext uri="{FF2B5EF4-FFF2-40B4-BE49-F238E27FC236}">
                <a16:creationId xmlns:a16="http://schemas.microsoft.com/office/drawing/2014/main" id="{4EAFB9A8-88F7-52B7-4E5E-480AB24E6BCE}"/>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7765"/>
            <a:ext cx="12192000" cy="6858000"/>
          </a:xfrm>
          <a:prstGeom prst="rect">
            <a:avLst/>
          </a:prstGeom>
        </p:spPr>
      </p:pic>
      <p:sp>
        <p:nvSpPr>
          <p:cNvPr id="2" name="A look inside the box">
            <a:extLst>
              <a:ext uri="{FF2B5EF4-FFF2-40B4-BE49-F238E27FC236}">
                <a16:creationId xmlns:a16="http://schemas.microsoft.com/office/drawing/2014/main" id="{218C55B4-E9AD-B5AE-DEB9-9FF770FF9206}"/>
              </a:ext>
            </a:extLst>
          </p:cNvPr>
          <p:cNvSpPr txBox="1">
            <a:spLocks/>
          </p:cNvSpPr>
          <p:nvPr/>
        </p:nvSpPr>
        <p:spPr>
          <a:xfrm>
            <a:off x="4702242" y="157250"/>
            <a:ext cx="2650279" cy="631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Data Display</a:t>
            </a:r>
          </a:p>
        </p:txBody>
      </p:sp>
      <p:sp>
        <p:nvSpPr>
          <p:cNvPr id="3" name="TextBox 2">
            <a:extLst>
              <a:ext uri="{FF2B5EF4-FFF2-40B4-BE49-F238E27FC236}">
                <a16:creationId xmlns:a16="http://schemas.microsoft.com/office/drawing/2014/main" id="{C53CE248-4E2F-BFE9-8C08-53D309B3FE3D}"/>
              </a:ext>
            </a:extLst>
          </p:cNvPr>
          <p:cNvSpPr txBox="1"/>
          <p:nvPr/>
        </p:nvSpPr>
        <p:spPr>
          <a:xfrm>
            <a:off x="4702242" y="796021"/>
            <a:ext cx="2442837" cy="461665"/>
          </a:xfrm>
          <a:custGeom>
            <a:avLst/>
            <a:gdLst>
              <a:gd name="connsiteX0" fmla="*/ 0 w 2442837"/>
              <a:gd name="connsiteY0" fmla="*/ 0 h 461665"/>
              <a:gd name="connsiteX1" fmla="*/ 537424 w 2442837"/>
              <a:gd name="connsiteY1" fmla="*/ 0 h 461665"/>
              <a:gd name="connsiteX2" fmla="*/ 1123705 w 2442837"/>
              <a:gd name="connsiteY2" fmla="*/ 0 h 461665"/>
              <a:gd name="connsiteX3" fmla="*/ 1783271 w 2442837"/>
              <a:gd name="connsiteY3" fmla="*/ 0 h 461665"/>
              <a:gd name="connsiteX4" fmla="*/ 2442837 w 2442837"/>
              <a:gd name="connsiteY4" fmla="*/ 0 h 461665"/>
              <a:gd name="connsiteX5" fmla="*/ 2442837 w 2442837"/>
              <a:gd name="connsiteY5" fmla="*/ 461665 h 461665"/>
              <a:gd name="connsiteX6" fmla="*/ 1783271 w 2442837"/>
              <a:gd name="connsiteY6" fmla="*/ 461665 h 461665"/>
              <a:gd name="connsiteX7" fmla="*/ 1123705 w 2442837"/>
              <a:gd name="connsiteY7" fmla="*/ 461665 h 461665"/>
              <a:gd name="connsiteX8" fmla="*/ 0 w 2442837"/>
              <a:gd name="connsiteY8" fmla="*/ 461665 h 461665"/>
              <a:gd name="connsiteX9" fmla="*/ 0 w 2442837"/>
              <a:gd name="connsiteY9"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837" h="461665" fill="none" extrusionOk="0">
                <a:moveTo>
                  <a:pt x="0" y="0"/>
                </a:moveTo>
                <a:cubicBezTo>
                  <a:pt x="145051" y="-24927"/>
                  <a:pt x="422714" y="12640"/>
                  <a:pt x="537424" y="0"/>
                </a:cubicBezTo>
                <a:cubicBezTo>
                  <a:pt x="652134" y="-12640"/>
                  <a:pt x="888081" y="3931"/>
                  <a:pt x="1123705" y="0"/>
                </a:cubicBezTo>
                <a:cubicBezTo>
                  <a:pt x="1359329" y="-3931"/>
                  <a:pt x="1481027" y="-14038"/>
                  <a:pt x="1783271" y="0"/>
                </a:cubicBezTo>
                <a:cubicBezTo>
                  <a:pt x="2085515" y="14038"/>
                  <a:pt x="2191657" y="11572"/>
                  <a:pt x="2442837" y="0"/>
                </a:cubicBezTo>
                <a:cubicBezTo>
                  <a:pt x="2422028" y="156162"/>
                  <a:pt x="2434477" y="237014"/>
                  <a:pt x="2442837" y="461665"/>
                </a:cubicBezTo>
                <a:cubicBezTo>
                  <a:pt x="2191560" y="472496"/>
                  <a:pt x="2013149" y="450595"/>
                  <a:pt x="1783271" y="461665"/>
                </a:cubicBezTo>
                <a:cubicBezTo>
                  <a:pt x="1553393" y="472735"/>
                  <a:pt x="1449110" y="430721"/>
                  <a:pt x="1123705" y="461665"/>
                </a:cubicBezTo>
                <a:cubicBezTo>
                  <a:pt x="798300" y="492609"/>
                  <a:pt x="344637" y="489134"/>
                  <a:pt x="0" y="461665"/>
                </a:cubicBezTo>
                <a:cubicBezTo>
                  <a:pt x="-5484" y="308302"/>
                  <a:pt x="1418" y="126123"/>
                  <a:pt x="0" y="0"/>
                </a:cubicBezTo>
                <a:close/>
              </a:path>
              <a:path w="2442837" h="461665" stroke="0" extrusionOk="0">
                <a:moveTo>
                  <a:pt x="0" y="0"/>
                </a:moveTo>
                <a:cubicBezTo>
                  <a:pt x="267408" y="-8364"/>
                  <a:pt x="489697" y="6464"/>
                  <a:pt x="635138" y="0"/>
                </a:cubicBezTo>
                <a:cubicBezTo>
                  <a:pt x="780579" y="-6464"/>
                  <a:pt x="1055176" y="17168"/>
                  <a:pt x="1196990" y="0"/>
                </a:cubicBezTo>
                <a:cubicBezTo>
                  <a:pt x="1338804" y="-17168"/>
                  <a:pt x="1579941" y="-76"/>
                  <a:pt x="1807699" y="0"/>
                </a:cubicBezTo>
                <a:cubicBezTo>
                  <a:pt x="2035457" y="76"/>
                  <a:pt x="2161828" y="17697"/>
                  <a:pt x="2442837" y="0"/>
                </a:cubicBezTo>
                <a:cubicBezTo>
                  <a:pt x="2421039" y="137239"/>
                  <a:pt x="2433960" y="247467"/>
                  <a:pt x="2442837" y="461665"/>
                </a:cubicBezTo>
                <a:cubicBezTo>
                  <a:pt x="2255590" y="487359"/>
                  <a:pt x="2048765" y="457570"/>
                  <a:pt x="1905413" y="461665"/>
                </a:cubicBezTo>
                <a:cubicBezTo>
                  <a:pt x="1762061" y="465760"/>
                  <a:pt x="1573861" y="434082"/>
                  <a:pt x="1319132" y="461665"/>
                </a:cubicBezTo>
                <a:cubicBezTo>
                  <a:pt x="1064403" y="489248"/>
                  <a:pt x="990145" y="451306"/>
                  <a:pt x="757279" y="461665"/>
                </a:cubicBezTo>
                <a:cubicBezTo>
                  <a:pt x="524413" y="472024"/>
                  <a:pt x="214685" y="481281"/>
                  <a:pt x="0" y="461665"/>
                </a:cubicBezTo>
                <a:cubicBezTo>
                  <a:pt x="-5004" y="232061"/>
                  <a:pt x="13486" y="97849"/>
                  <a:pt x="0" y="0"/>
                </a:cubicBezTo>
                <a:close/>
              </a:path>
            </a:pathLst>
          </a:custGeom>
          <a:solidFill>
            <a:schemeClr val="bg1"/>
          </a:solidFill>
          <a:ln>
            <a:solidFill>
              <a:schemeClr val="tx1"/>
            </a:solidFill>
            <a:extLst>
              <a:ext uri="{C807C97D-BFC1-408E-A445-0C87EB9F89A2}">
                <ask:lineSketchStyleProps xmlns:ask="http://schemas.microsoft.com/office/drawing/2018/sketchyshapes" sd="2935586341">
                  <a:prstGeom prst="rect">
                    <a:avLst/>
                  </a:prstGeom>
                  <ask:type>
                    <ask:lineSketchFreehand/>
                  </ask:type>
                </ask:lineSketchStyleProps>
              </a:ext>
            </a:extLst>
          </a:ln>
        </p:spPr>
        <p:txBody>
          <a:bodyPr wrap="square">
            <a:spAutoFit/>
          </a:bodyPr>
          <a:lstStyle/>
          <a:p>
            <a:r>
              <a:rPr lang="en-US" sz="2400" i="1" dirty="0"/>
              <a:t>Data presentation</a:t>
            </a:r>
          </a:p>
        </p:txBody>
      </p:sp>
      <p:pic>
        <p:nvPicPr>
          <p:cNvPr id="7" name="Picture 6" descr="A collage of images of a group of black and white images&#10;&#10;Description automatically generated">
            <a:extLst>
              <a:ext uri="{FF2B5EF4-FFF2-40B4-BE49-F238E27FC236}">
                <a16:creationId xmlns:a16="http://schemas.microsoft.com/office/drawing/2014/main" id="{E5197ED6-3CEC-06E8-30B2-D767694D6748}"/>
              </a:ext>
            </a:extLst>
          </p:cNvPr>
          <p:cNvPicPr>
            <a:picLocks noChangeAspect="1"/>
          </p:cNvPicPr>
          <p:nvPr/>
        </p:nvPicPr>
        <p:blipFill rotWithShape="1">
          <a:blip r:embed="rId3">
            <a:extLst>
              <a:ext uri="{28A0092B-C50C-407E-A947-70E740481C1C}">
                <a14:useLocalDpi xmlns:a14="http://schemas.microsoft.com/office/drawing/2010/main" val="0"/>
              </a:ext>
            </a:extLst>
          </a:blip>
          <a:srcRect r="51200" b="51714"/>
          <a:stretch/>
        </p:blipFill>
        <p:spPr>
          <a:xfrm>
            <a:off x="7985051" y="452863"/>
            <a:ext cx="3200400" cy="3112706"/>
          </a:xfrm>
          <a:prstGeom prst="rect">
            <a:avLst/>
          </a:prstGeom>
        </p:spPr>
      </p:pic>
      <p:graphicFrame>
        <p:nvGraphicFramePr>
          <p:cNvPr id="8" name="Table 7">
            <a:extLst>
              <a:ext uri="{FF2B5EF4-FFF2-40B4-BE49-F238E27FC236}">
                <a16:creationId xmlns:a16="http://schemas.microsoft.com/office/drawing/2014/main" id="{4211A53C-03BC-D038-4E54-3FBA2B9CB17A}"/>
              </a:ext>
            </a:extLst>
          </p:cNvPr>
          <p:cNvGraphicFramePr>
            <a:graphicFrameLocks noGrp="1"/>
          </p:cNvGraphicFramePr>
          <p:nvPr>
            <p:extLst>
              <p:ext uri="{D42A27DB-BD31-4B8C-83A1-F6EECF244321}">
                <p14:modId xmlns:p14="http://schemas.microsoft.com/office/powerpoint/2010/main" val="842946578"/>
              </p:ext>
            </p:extLst>
          </p:nvPr>
        </p:nvGraphicFramePr>
        <p:xfrm>
          <a:off x="1065265" y="1726137"/>
          <a:ext cx="5858083" cy="4587240"/>
        </p:xfrm>
        <a:graphic>
          <a:graphicData uri="http://schemas.openxmlformats.org/drawingml/2006/table">
            <a:tbl>
              <a:tblPr firstRow="1" bandRow="1">
                <a:tableStyleId>{5C22544A-7EE6-4342-B048-85BDC9FD1C3A}</a:tableStyleId>
              </a:tblPr>
              <a:tblGrid>
                <a:gridCol w="5858083">
                  <a:extLst>
                    <a:ext uri="{9D8B030D-6E8A-4147-A177-3AD203B41FA5}">
                      <a16:colId xmlns:a16="http://schemas.microsoft.com/office/drawing/2014/main" val="320739638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Histogram</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315160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histogram represents a single dimension and is used for displaying a single parameter.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6207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Y axis shows the number of events counted and the X axis shows the fluorescence intensity in Figure (a).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6765664"/>
                  </a:ext>
                </a:extLst>
              </a:tr>
              <a:tr h="370840">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1401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Dot plot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573227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dot plot is used to display two parameters where each dot represents a cell/particle.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538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stronger the signal the further along each scale the data is displayed.</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6563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forward versus side scatter plot is a frequently used dot plot for peripheral blood analysis and subsequent gating as in Figure(b).</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5402117"/>
                  </a:ext>
                </a:extLst>
              </a:tr>
            </a:tbl>
          </a:graphicData>
        </a:graphic>
      </p:graphicFrame>
      <p:pic>
        <p:nvPicPr>
          <p:cNvPr id="9" name="Picture 8" descr="A collage of images of a group of black and white images&#10;&#10;Description automatically generated">
            <a:extLst>
              <a:ext uri="{FF2B5EF4-FFF2-40B4-BE49-F238E27FC236}">
                <a16:creationId xmlns:a16="http://schemas.microsoft.com/office/drawing/2014/main" id="{B73331CB-C36D-15AC-AD00-A365601CE210}"/>
              </a:ext>
            </a:extLst>
          </p:cNvPr>
          <p:cNvPicPr>
            <a:picLocks noChangeAspect="1"/>
          </p:cNvPicPr>
          <p:nvPr/>
        </p:nvPicPr>
        <p:blipFill rotWithShape="1">
          <a:blip r:embed="rId3">
            <a:extLst>
              <a:ext uri="{28A0092B-C50C-407E-A947-70E740481C1C}">
                <a14:useLocalDpi xmlns:a14="http://schemas.microsoft.com/office/drawing/2010/main" val="0"/>
              </a:ext>
            </a:extLst>
          </a:blip>
          <a:srcRect l="47475" b="51714"/>
          <a:stretch/>
        </p:blipFill>
        <p:spPr>
          <a:xfrm>
            <a:off x="7740748" y="3565569"/>
            <a:ext cx="3444703" cy="3112706"/>
          </a:xfrm>
          <a:prstGeom prst="rect">
            <a:avLst/>
          </a:prstGeom>
        </p:spPr>
      </p:pic>
      <p:sp>
        <p:nvSpPr>
          <p:cNvPr id="6" name="TextBox 5">
            <a:extLst>
              <a:ext uri="{FF2B5EF4-FFF2-40B4-BE49-F238E27FC236}">
                <a16:creationId xmlns:a16="http://schemas.microsoft.com/office/drawing/2014/main" id="{250704E8-89CB-4E4B-2D2A-BF89F4E275AD}"/>
              </a:ext>
            </a:extLst>
          </p:cNvPr>
          <p:cNvSpPr txBox="1"/>
          <p:nvPr/>
        </p:nvSpPr>
        <p:spPr>
          <a:xfrm>
            <a:off x="0" y="6508998"/>
            <a:ext cx="5110277" cy="338554"/>
          </a:xfrm>
          <a:prstGeom prst="rect">
            <a:avLst/>
          </a:prstGeom>
          <a:noFill/>
        </p:spPr>
        <p:txBody>
          <a:bodyPr wrap="square">
            <a:spAutoFit/>
          </a:bodyPr>
          <a:lstStyle/>
          <a:p>
            <a:pPr algn="just"/>
            <a:r>
              <a:rPr lang="en-US" sz="800" i="1" dirty="0"/>
              <a:t>Practical Flow Cytometry in </a:t>
            </a:r>
            <a:r>
              <a:rPr lang="en-US" sz="800" i="1" dirty="0" err="1"/>
              <a:t>Haematology</a:t>
            </a:r>
            <a:r>
              <a:rPr lang="en-US" sz="800" i="1" dirty="0"/>
              <a:t> Diagnosis, First Edition. Mike Leach, Mark Drummond and Allyson Doig. © 2013 John Wiley &amp; Sons, Ltd. Published 2013 by John Wiley &amp; Sons, Ltd.</a:t>
            </a:r>
          </a:p>
        </p:txBody>
      </p:sp>
    </p:spTree>
    <p:extLst>
      <p:ext uri="{BB962C8B-B14F-4D97-AF65-F5344CB8AC3E}">
        <p14:creationId xmlns:p14="http://schemas.microsoft.com/office/powerpoint/2010/main" val="255852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AF0C0AA5-F4D3-DF1B-D232-8517335AC9E8}"/>
              </a:ext>
            </a:extLst>
          </p:cNvPr>
          <p:cNvSpPr txBox="1">
            <a:spLocks noChangeArrowheads="1"/>
          </p:cNvSpPr>
          <p:nvPr/>
        </p:nvSpPr>
        <p:spPr>
          <a:xfrm>
            <a:off x="2532311" y="84362"/>
            <a:ext cx="8556276" cy="450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latin typeface="+mn-lt"/>
              </a:rPr>
              <a:t>Instruments available in CMtO</a:t>
            </a:r>
          </a:p>
        </p:txBody>
      </p:sp>
      <p:pic>
        <p:nvPicPr>
          <p:cNvPr id="13" name="Picture 12" descr="A close-up of a machine&#10;&#10;Description automatically generated">
            <a:extLst>
              <a:ext uri="{FF2B5EF4-FFF2-40B4-BE49-F238E27FC236}">
                <a16:creationId xmlns:a16="http://schemas.microsoft.com/office/drawing/2014/main" id="{6EA4C030-DC21-32DB-EB09-705FA8BCFD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31315" y="1560632"/>
            <a:ext cx="2609136" cy="1956852"/>
          </a:xfrm>
          <a:prstGeom prst="rect">
            <a:avLst/>
          </a:prstGeom>
        </p:spPr>
      </p:pic>
      <p:pic>
        <p:nvPicPr>
          <p:cNvPr id="42" name="Picture 41" descr="A large metal machine with a screen&#10;&#10;Description automatically generated">
            <a:extLst>
              <a:ext uri="{FF2B5EF4-FFF2-40B4-BE49-F238E27FC236}">
                <a16:creationId xmlns:a16="http://schemas.microsoft.com/office/drawing/2014/main" id="{0DA1CDF0-6835-C41B-84AE-936F756F1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7961" y="1079293"/>
            <a:ext cx="2408093" cy="2695568"/>
          </a:xfrm>
          <a:prstGeom prst="rect">
            <a:avLst/>
          </a:prstGeom>
        </p:spPr>
      </p:pic>
      <p:pic>
        <p:nvPicPr>
          <p:cNvPr id="1032" name="Picture 8" descr="Flow Cytometry | Analyzers | flow">
            <a:extLst>
              <a:ext uri="{FF2B5EF4-FFF2-40B4-BE49-F238E27FC236}">
                <a16:creationId xmlns:a16="http://schemas.microsoft.com/office/drawing/2014/main" id="{28A659A8-260D-D98C-9B45-7BECE99F98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1236" y="4251527"/>
            <a:ext cx="2795487" cy="20916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ACSymphony™ A1 | Laser Cell Analyzer">
            <a:extLst>
              <a:ext uri="{FF2B5EF4-FFF2-40B4-BE49-F238E27FC236}">
                <a16:creationId xmlns:a16="http://schemas.microsoft.com/office/drawing/2014/main" id="{D10678BD-8ED2-2B9F-03F2-C9DB79C5E6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6061" y="4078071"/>
            <a:ext cx="4060822" cy="2695567"/>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onfocal Microscopy and Flow Cytometry Laboratory - Infectiopôle">
            <a:extLst>
              <a:ext uri="{FF2B5EF4-FFF2-40B4-BE49-F238E27FC236}">
                <a16:creationId xmlns:a16="http://schemas.microsoft.com/office/drawing/2014/main" id="{FC7145DB-38E3-E6AA-698E-B1400528FD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8384" y="1378769"/>
            <a:ext cx="2795487" cy="20966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red and white machine with a red top&#10;&#10;Description automatically generated">
            <a:extLst>
              <a:ext uri="{FF2B5EF4-FFF2-40B4-BE49-F238E27FC236}">
                <a16:creationId xmlns:a16="http://schemas.microsoft.com/office/drawing/2014/main" id="{2167F9F2-E9D3-43D9-8665-26B1B6907D0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086458" y="4318942"/>
            <a:ext cx="2759596" cy="2069697"/>
          </a:xfrm>
          <a:prstGeom prst="rect">
            <a:avLst/>
          </a:prstGeom>
        </p:spPr>
      </p:pic>
    </p:spTree>
    <p:extLst>
      <p:ext uri="{BB962C8B-B14F-4D97-AF65-F5344CB8AC3E}">
        <p14:creationId xmlns:p14="http://schemas.microsoft.com/office/powerpoint/2010/main" val="51705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8573E-74C9-7333-6957-7C757C8F5B8E}"/>
            </a:ext>
          </a:extLst>
        </p:cNvPr>
        <p:cNvGrpSpPr/>
        <p:nvPr/>
      </p:nvGrpSpPr>
      <p:grpSpPr>
        <a:xfrm>
          <a:off x="0" y="0"/>
          <a:ext cx="0" cy="0"/>
          <a:chOff x="0" y="0"/>
          <a:chExt cx="0" cy="0"/>
        </a:xfrm>
      </p:grpSpPr>
      <p:pic>
        <p:nvPicPr>
          <p:cNvPr id="5" name="Picture 4" descr="A laser beam coming out of a machine&#10;&#10;Description automatically generated">
            <a:extLst>
              <a:ext uri="{FF2B5EF4-FFF2-40B4-BE49-F238E27FC236}">
                <a16:creationId xmlns:a16="http://schemas.microsoft.com/office/drawing/2014/main" id="{F7EAA324-DB41-9AA6-70B8-63A8A9B9ADDF}"/>
              </a:ext>
            </a:extLst>
          </p:cNvPr>
          <p:cNvPicPr>
            <a:picLocks noChangeAspect="1"/>
          </p:cNvPicPr>
          <p:nvPr/>
        </p:nvPicPr>
        <p:blipFill>
          <a:blip r:embed="rId2">
            <a:alphaModFix amt="6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55290A6-4577-01C5-2939-729A386B4DB9}"/>
              </a:ext>
            </a:extLst>
          </p:cNvPr>
          <p:cNvSpPr txBox="1"/>
          <p:nvPr/>
        </p:nvSpPr>
        <p:spPr>
          <a:xfrm>
            <a:off x="3438525" y="1496758"/>
            <a:ext cx="3714749" cy="923330"/>
          </a:xfrm>
          <a:prstGeom prst="rect">
            <a:avLst/>
          </a:prstGeom>
          <a:solidFill>
            <a:schemeClr val="bg1">
              <a:alpha val="40000"/>
            </a:schemeClr>
          </a:solidFill>
          <a:effectLst>
            <a:outerShdw blurRad="50800" dist="50800" dir="5400000" algn="ctr" rotWithShape="0">
              <a:srgbClr val="000000">
                <a:alpha val="34000"/>
              </a:srgbClr>
            </a:outerShdw>
          </a:effectLst>
        </p:spPr>
        <p:txBody>
          <a:bodyPr wrap="square">
            <a:spAutoFit/>
          </a:bodyPr>
          <a:lstStyle/>
          <a:p>
            <a:pPr algn="ctr"/>
            <a:r>
              <a:rPr lang="en-US" sz="5400" b="1" dirty="0">
                <a:solidFill>
                  <a:schemeClr val="tx1">
                    <a:lumMod val="95000"/>
                    <a:lumOff val="5000"/>
                  </a:schemeClr>
                </a:solidFill>
              </a:rPr>
              <a:t>THANK YOU</a:t>
            </a:r>
          </a:p>
        </p:txBody>
      </p:sp>
      <p:sp>
        <p:nvSpPr>
          <p:cNvPr id="55" name="Cytometry and Antibody Technology Service Facility…">
            <a:extLst>
              <a:ext uri="{FF2B5EF4-FFF2-40B4-BE49-F238E27FC236}">
                <a16:creationId xmlns:a16="http://schemas.microsoft.com/office/drawing/2014/main" id="{AA79E027-D46C-6534-6940-B53A0B542D8E}"/>
              </a:ext>
            </a:extLst>
          </p:cNvPr>
          <p:cNvSpPr txBox="1"/>
          <p:nvPr/>
        </p:nvSpPr>
        <p:spPr>
          <a:xfrm>
            <a:off x="8128000" y="6016744"/>
            <a:ext cx="4064000" cy="841256"/>
          </a:xfrm>
          <a:prstGeom prst="rect">
            <a:avLst/>
          </a:prstGeom>
          <a:solidFill>
            <a:schemeClr val="bg1">
              <a:alpha val="34000"/>
            </a:schemeClr>
          </a:solidFill>
          <a:ln w="12700">
            <a:miter lim="400000"/>
          </a:ln>
          <a:effectLst>
            <a:outerShdw blurRad="50800" dist="50800" dir="5400000" algn="ctr" rotWithShape="0">
              <a:srgbClr val="000000">
                <a:alpha val="34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buClr>
                <a:srgbClr val="000000"/>
              </a:buClr>
              <a:buFont typeface="Goudy Old Style"/>
              <a:defRPr sz="1000">
                <a:latin typeface="+mn-lt"/>
                <a:ea typeface="+mn-ea"/>
                <a:cs typeface="+mn-cs"/>
                <a:sym typeface="Goudy Old Style"/>
              </a:defRPr>
            </a:pPr>
            <a:r>
              <a:rPr sz="1600" b="1" dirty="0">
                <a:solidFill>
                  <a:schemeClr val="tx1">
                    <a:lumMod val="95000"/>
                    <a:lumOff val="5000"/>
                  </a:schemeClr>
                </a:solidFill>
              </a:rPr>
              <a:t>Cytometry </a:t>
            </a:r>
            <a:r>
              <a:rPr lang="en-US" sz="1600" b="1" dirty="0">
                <a:solidFill>
                  <a:schemeClr val="tx1">
                    <a:lumMod val="95000"/>
                    <a:lumOff val="5000"/>
                  </a:schemeClr>
                </a:solidFill>
              </a:rPr>
              <a:t>and Microscopy to Omics Facility </a:t>
            </a:r>
          </a:p>
          <a:p>
            <a:pPr>
              <a:buClr>
                <a:srgbClr val="000000"/>
              </a:buClr>
              <a:buFont typeface="Goudy Old Style"/>
              <a:defRPr sz="1000">
                <a:latin typeface="+mn-lt"/>
                <a:ea typeface="+mn-ea"/>
                <a:cs typeface="+mn-cs"/>
                <a:sym typeface="Goudy Old Style"/>
              </a:defRPr>
            </a:pPr>
            <a:r>
              <a:rPr lang="en-US" sz="1600" b="1" dirty="0">
                <a:solidFill>
                  <a:schemeClr val="tx1">
                    <a:lumMod val="95000"/>
                    <a:lumOff val="5000"/>
                  </a:schemeClr>
                </a:solidFill>
              </a:rPr>
              <a:t>Carver Biotechnology Center</a:t>
            </a:r>
            <a:endParaRPr sz="1600" b="1" dirty="0">
              <a:solidFill>
                <a:schemeClr val="tx1">
                  <a:lumMod val="95000"/>
                  <a:lumOff val="5000"/>
                </a:schemeClr>
              </a:solidFill>
            </a:endParaRPr>
          </a:p>
          <a:p>
            <a:pPr>
              <a:buClr>
                <a:srgbClr val="000000"/>
              </a:buClr>
              <a:buFont typeface="Goudy Old Style"/>
              <a:defRPr sz="1000">
                <a:latin typeface="+mn-lt"/>
                <a:ea typeface="+mn-ea"/>
                <a:cs typeface="+mn-cs"/>
                <a:sym typeface="Goudy Old Style"/>
              </a:defRPr>
            </a:pPr>
            <a:r>
              <a:rPr sz="1600" b="1" dirty="0">
                <a:solidFill>
                  <a:schemeClr val="tx1">
                    <a:lumMod val="95000"/>
                    <a:lumOff val="5000"/>
                  </a:schemeClr>
                </a:solidFill>
              </a:rPr>
              <a:t>University of </a:t>
            </a:r>
            <a:r>
              <a:rPr lang="en-US" sz="1600" b="1" dirty="0">
                <a:solidFill>
                  <a:schemeClr val="tx1">
                    <a:lumMod val="95000"/>
                    <a:lumOff val="5000"/>
                  </a:schemeClr>
                </a:solidFill>
              </a:rPr>
              <a:t>Illinois, Urbana-Champaign, 2024</a:t>
            </a:r>
            <a:endParaRPr sz="1600" b="1" dirty="0">
              <a:solidFill>
                <a:schemeClr val="tx1">
                  <a:lumMod val="95000"/>
                  <a:lumOff val="5000"/>
                </a:schemeClr>
              </a:solidFill>
            </a:endParaRPr>
          </a:p>
        </p:txBody>
      </p:sp>
    </p:spTree>
    <p:extLst>
      <p:ext uri="{BB962C8B-B14F-4D97-AF65-F5344CB8AC3E}">
        <p14:creationId xmlns:p14="http://schemas.microsoft.com/office/powerpoint/2010/main" val="152604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ser beam coming out of a machine">
            <a:extLst>
              <a:ext uri="{FF2B5EF4-FFF2-40B4-BE49-F238E27FC236}">
                <a16:creationId xmlns:a16="http://schemas.microsoft.com/office/drawing/2014/main" id="{073014F8-F452-5F42-7853-1E33E5DC87C1}"/>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3">
            <a:extLst>
              <a:ext uri="{FF2B5EF4-FFF2-40B4-BE49-F238E27FC236}">
                <a16:creationId xmlns:a16="http://schemas.microsoft.com/office/drawing/2014/main" id="{65FE7D23-9820-C237-57BE-2C307E1D62AC}"/>
              </a:ext>
            </a:extLst>
          </p:cNvPr>
          <p:cNvSpPr txBox="1">
            <a:spLocks noChangeArrowheads="1"/>
          </p:cNvSpPr>
          <p:nvPr/>
        </p:nvSpPr>
        <p:spPr bwMode="auto">
          <a:xfrm>
            <a:off x="156832" y="1579827"/>
            <a:ext cx="1187833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9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effectLst/>
                <a:uLnTx/>
                <a:uFillTx/>
                <a:latin typeface="Arial"/>
                <a:ea typeface="+mn-ea"/>
                <a:cs typeface="+mn-cs"/>
              </a:rPr>
              <a:t>Flow Cytometry Analyzer</a:t>
            </a:r>
          </a:p>
          <a:p>
            <a:pPr marL="742950" marR="0" lvl="1" indent="-285750" algn="just" defTabSz="914400" rtl="0" eaLnBrk="0" fontAlgn="base" latinLnBrk="0" hangingPunct="0">
              <a:lnSpc>
                <a:spcPct val="9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Measuring properties of cells in flow</a:t>
            </a:r>
          </a:p>
          <a:p>
            <a:pPr marL="342900" marR="0" lvl="0" indent="-342900" algn="just" defTabSz="914400" rtl="0" eaLnBrk="0" fontAlgn="base" latinLnBrk="0" hangingPunct="0">
              <a:lnSpc>
                <a:spcPct val="9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effectLst/>
                <a:uLnTx/>
                <a:uFillTx/>
                <a:latin typeface="Arial"/>
                <a:ea typeface="+mn-ea"/>
                <a:cs typeface="+mn-cs"/>
              </a:rPr>
              <a:t>Flow Cytometry Sorter</a:t>
            </a:r>
          </a:p>
          <a:p>
            <a:pPr marL="742950" marR="0" lvl="1" indent="-285750" algn="just" defTabSz="914400" rtl="0" eaLnBrk="0" fontAlgn="base" latinLnBrk="0" hangingPunct="0">
              <a:lnSpc>
                <a:spcPct val="9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Sorting (separating) cells based on properties measured in flow</a:t>
            </a:r>
          </a:p>
          <a:p>
            <a:pPr marL="742950" marR="0" lvl="1" indent="-285750" algn="just" defTabSz="914400" rtl="0" eaLnBrk="0" fontAlgn="base" latinLnBrk="0" hangingPunct="0">
              <a:lnSpc>
                <a:spcPct val="9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effectLst/>
                <a:uLnTx/>
                <a:uFillTx/>
                <a:latin typeface="Arial"/>
              </a:rPr>
              <a:t>Also called </a:t>
            </a:r>
            <a:r>
              <a:rPr kumimoji="0" lang="en-US" altLang="en-US" sz="2400" b="1" i="0" u="none" strike="noStrike" kern="0" cap="none" spc="0" normalizeH="0" baseline="0" noProof="0" dirty="0">
                <a:ln>
                  <a:noFill/>
                </a:ln>
                <a:effectLst/>
                <a:uLnTx/>
                <a:uFillTx/>
                <a:latin typeface="Arial"/>
              </a:rPr>
              <a:t>Fluorescence-Activated Cell Sorting (FACS) – this is a proprietary term from BD - </a:t>
            </a:r>
            <a:r>
              <a:rPr kumimoji="0" lang="en-US" altLang="en-US" sz="2400" b="0" i="0" u="none" strike="noStrike" kern="0" cap="none" spc="0" normalizeH="0" baseline="0" noProof="0" dirty="0">
                <a:ln>
                  <a:noFill/>
                </a:ln>
                <a:effectLst/>
                <a:uLnTx/>
                <a:uFillTx/>
                <a:latin typeface="Arial"/>
              </a:rPr>
              <a:t>this term can refer to sorting, but it is not usual to use it for analysis. FACS is thus frequently misused and likely by folks who learn flow on BD instruments. It is far better to use the term flow cytometry which is generic and covers both sorting and analysis or Cell Sorting if referring to sorting</a:t>
            </a:r>
          </a:p>
        </p:txBody>
      </p:sp>
      <p:sp>
        <p:nvSpPr>
          <p:cNvPr id="7" name="Rectangle 9">
            <a:extLst>
              <a:ext uri="{FF2B5EF4-FFF2-40B4-BE49-F238E27FC236}">
                <a16:creationId xmlns:a16="http://schemas.microsoft.com/office/drawing/2014/main" id="{5F35A8B5-FD5B-8E37-76BE-CB1022D61288}"/>
              </a:ext>
            </a:extLst>
          </p:cNvPr>
          <p:cNvSpPr txBox="1">
            <a:spLocks noChangeArrowheads="1"/>
          </p:cNvSpPr>
          <p:nvPr/>
        </p:nvSpPr>
        <p:spPr>
          <a:xfrm>
            <a:off x="1817862" y="68031"/>
            <a:ext cx="8556276" cy="450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Flow Cytometry instruments</a:t>
            </a:r>
          </a:p>
          <a:p>
            <a:pPr algn="ctr"/>
            <a:r>
              <a:rPr lang="en-US" altLang="en-US" sz="3200" i="1" dirty="0">
                <a:latin typeface="+mn-lt"/>
              </a:rPr>
              <a:t>analyzer vs sorter</a:t>
            </a:r>
          </a:p>
        </p:txBody>
      </p:sp>
      <p:sp>
        <p:nvSpPr>
          <p:cNvPr id="9" name="TextBox 8">
            <a:extLst>
              <a:ext uri="{FF2B5EF4-FFF2-40B4-BE49-F238E27FC236}">
                <a16:creationId xmlns:a16="http://schemas.microsoft.com/office/drawing/2014/main" id="{044E94B5-9291-27C5-485F-D00A4D73F42B}"/>
              </a:ext>
            </a:extLst>
          </p:cNvPr>
          <p:cNvSpPr txBox="1"/>
          <p:nvPr/>
        </p:nvSpPr>
        <p:spPr>
          <a:xfrm>
            <a:off x="342692" y="5419136"/>
            <a:ext cx="11506613" cy="1200329"/>
          </a:xfrm>
          <a:prstGeom prst="rect">
            <a:avLst/>
          </a:prstGeom>
          <a:noFill/>
          <a:ln>
            <a:solidFill>
              <a:schemeClr val="tx1"/>
            </a:solidFill>
          </a:ln>
        </p:spPr>
        <p:txBody>
          <a:bodyPr wrap="square" rtlCol="0">
            <a:spAutoFit/>
          </a:bodyPr>
          <a:lstStyle/>
          <a:p>
            <a:pPr algn="ctr"/>
            <a:r>
              <a:rPr lang="en-US" sz="3600" i="1" dirty="0"/>
              <a:t>Each cell sorter is a flow cytometry analyzer but not every analyzer is a flow cytometry sorter.</a:t>
            </a:r>
          </a:p>
        </p:txBody>
      </p:sp>
    </p:spTree>
    <p:extLst>
      <p:ext uri="{BB962C8B-B14F-4D97-AF65-F5344CB8AC3E}">
        <p14:creationId xmlns:p14="http://schemas.microsoft.com/office/powerpoint/2010/main" val="396796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ser beam coming out of a machine&#10;&#10;Description automatically generated">
            <a:extLst>
              <a:ext uri="{FF2B5EF4-FFF2-40B4-BE49-F238E27FC236}">
                <a16:creationId xmlns:a16="http://schemas.microsoft.com/office/drawing/2014/main" id="{7283F83A-9D74-153F-8D84-0D463A5F5B2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2">
            <a:extLst>
              <a:ext uri="{FF2B5EF4-FFF2-40B4-BE49-F238E27FC236}">
                <a16:creationId xmlns:a16="http://schemas.microsoft.com/office/drawing/2014/main" id="{F8D9937A-19C0-1669-148F-76A185C0DD85}"/>
              </a:ext>
            </a:extLst>
          </p:cNvPr>
          <p:cNvSpPr txBox="1">
            <a:spLocks noChangeArrowheads="1"/>
          </p:cNvSpPr>
          <p:nvPr/>
        </p:nvSpPr>
        <p:spPr>
          <a:xfrm>
            <a:off x="3781880" y="346577"/>
            <a:ext cx="7218539" cy="4607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mn-lt"/>
              </a:rPr>
              <a:t>What are the principles?</a:t>
            </a:r>
          </a:p>
        </p:txBody>
      </p:sp>
      <p:sp>
        <p:nvSpPr>
          <p:cNvPr id="3" name="Rectangle 3">
            <a:extLst>
              <a:ext uri="{FF2B5EF4-FFF2-40B4-BE49-F238E27FC236}">
                <a16:creationId xmlns:a16="http://schemas.microsoft.com/office/drawing/2014/main" id="{973E8DA4-92C8-B137-FF9B-3767EDF07671}"/>
              </a:ext>
            </a:extLst>
          </p:cNvPr>
          <p:cNvSpPr txBox="1">
            <a:spLocks noChangeArrowheads="1"/>
          </p:cNvSpPr>
          <p:nvPr/>
        </p:nvSpPr>
        <p:spPr>
          <a:xfrm>
            <a:off x="2209800" y="1775254"/>
            <a:ext cx="7772400"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u="sng" dirty="0"/>
              <a:t>Light scattered </a:t>
            </a:r>
            <a:r>
              <a:rPr lang="en-US" altLang="en-US" dirty="0"/>
              <a:t>by a laser or other light source</a:t>
            </a:r>
          </a:p>
          <a:p>
            <a:pPr>
              <a:lnSpc>
                <a:spcPct val="150000"/>
              </a:lnSpc>
            </a:pPr>
            <a:r>
              <a:rPr lang="en-US" altLang="en-US" dirty="0"/>
              <a:t>Specific </a:t>
            </a:r>
            <a:r>
              <a:rPr lang="en-US" altLang="en-US" u="sng" dirty="0"/>
              <a:t>fluorescence </a:t>
            </a:r>
            <a:r>
              <a:rPr lang="en-US" altLang="en-US" dirty="0"/>
              <a:t>detection</a:t>
            </a:r>
          </a:p>
          <a:p>
            <a:pPr>
              <a:lnSpc>
                <a:spcPct val="150000"/>
              </a:lnSpc>
            </a:pPr>
            <a:r>
              <a:rPr lang="en-US" altLang="en-US" u="sng" dirty="0"/>
              <a:t>Hydrodynamically-focused</a:t>
            </a:r>
            <a:r>
              <a:rPr lang="en-US" altLang="en-US" dirty="0"/>
              <a:t> stream of particles</a:t>
            </a:r>
          </a:p>
          <a:p>
            <a:pPr>
              <a:lnSpc>
                <a:spcPct val="150000"/>
              </a:lnSpc>
            </a:pPr>
            <a:r>
              <a:rPr lang="en-US" altLang="en-US" dirty="0"/>
              <a:t>Electrostatic </a:t>
            </a:r>
            <a:r>
              <a:rPr lang="en-US" altLang="en-US" u="sng" dirty="0"/>
              <a:t>particle separation </a:t>
            </a:r>
            <a:r>
              <a:rPr lang="en-US" altLang="en-US" dirty="0"/>
              <a:t>for sorting or chip-based sorting</a:t>
            </a:r>
          </a:p>
          <a:p>
            <a:pPr>
              <a:lnSpc>
                <a:spcPct val="150000"/>
              </a:lnSpc>
            </a:pPr>
            <a:r>
              <a:rPr lang="en-US" altLang="en-US" dirty="0"/>
              <a:t>Multivariate data analysis capability</a:t>
            </a:r>
          </a:p>
        </p:txBody>
      </p:sp>
    </p:spTree>
    <p:extLst>
      <p:ext uri="{BB962C8B-B14F-4D97-AF65-F5344CB8AC3E}">
        <p14:creationId xmlns:p14="http://schemas.microsoft.com/office/powerpoint/2010/main" val="314853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ser beam coming out of a machine&#10;&#10;Description automatically generated">
            <a:extLst>
              <a:ext uri="{FF2B5EF4-FFF2-40B4-BE49-F238E27FC236}">
                <a16:creationId xmlns:a16="http://schemas.microsoft.com/office/drawing/2014/main" id="{B2BC28DC-EF33-540E-427E-6515F680051C}"/>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2">
            <a:extLst>
              <a:ext uri="{FF2B5EF4-FFF2-40B4-BE49-F238E27FC236}">
                <a16:creationId xmlns:a16="http://schemas.microsoft.com/office/drawing/2014/main" id="{27FE514A-76DA-93E3-AE17-FF764D414D6C}"/>
              </a:ext>
            </a:extLst>
          </p:cNvPr>
          <p:cNvSpPr txBox="1">
            <a:spLocks noChangeArrowheads="1"/>
          </p:cNvSpPr>
          <p:nvPr/>
        </p:nvSpPr>
        <p:spPr>
          <a:xfrm>
            <a:off x="3340553" y="272694"/>
            <a:ext cx="6139544" cy="4607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mn-lt"/>
              </a:rPr>
              <a:t>What can Flow Cytometry do?</a:t>
            </a:r>
          </a:p>
        </p:txBody>
      </p:sp>
      <p:sp>
        <p:nvSpPr>
          <p:cNvPr id="3" name="Rectangle 3">
            <a:extLst>
              <a:ext uri="{FF2B5EF4-FFF2-40B4-BE49-F238E27FC236}">
                <a16:creationId xmlns:a16="http://schemas.microsoft.com/office/drawing/2014/main" id="{67BA4FC9-22B2-8B21-D15C-FCFE908348A8}"/>
              </a:ext>
            </a:extLst>
          </p:cNvPr>
          <p:cNvSpPr txBox="1">
            <a:spLocks noChangeArrowheads="1"/>
          </p:cNvSpPr>
          <p:nvPr/>
        </p:nvSpPr>
        <p:spPr>
          <a:xfrm>
            <a:off x="2219325" y="1466850"/>
            <a:ext cx="8382000"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u="sng" dirty="0"/>
              <a:t>Enumerate</a:t>
            </a:r>
            <a:r>
              <a:rPr lang="en-US" altLang="en-US" dirty="0"/>
              <a:t> particles in suspension</a:t>
            </a:r>
          </a:p>
          <a:p>
            <a:r>
              <a:rPr lang="en-US" altLang="en-US" dirty="0"/>
              <a:t>Determine “</a:t>
            </a:r>
            <a:r>
              <a:rPr lang="en-US" altLang="en-US" u="sng" dirty="0"/>
              <a:t>biologicals</a:t>
            </a:r>
            <a:r>
              <a:rPr lang="en-US" altLang="en-US" dirty="0"/>
              <a:t>” from “</a:t>
            </a:r>
            <a:r>
              <a:rPr lang="en-US" altLang="en-US" u="sng" dirty="0"/>
              <a:t>non-biologicals</a:t>
            </a:r>
            <a:r>
              <a:rPr lang="en-US" altLang="en-US" dirty="0"/>
              <a:t>”</a:t>
            </a:r>
          </a:p>
          <a:p>
            <a:r>
              <a:rPr lang="en-US" altLang="en-US" dirty="0"/>
              <a:t>Separate “</a:t>
            </a:r>
            <a:r>
              <a:rPr lang="en-US" altLang="en-US" u="sng" dirty="0"/>
              <a:t>live</a:t>
            </a:r>
            <a:r>
              <a:rPr lang="en-US" altLang="en-US" dirty="0"/>
              <a:t>” from “</a:t>
            </a:r>
            <a:r>
              <a:rPr lang="en-US" altLang="en-US" u="sng" dirty="0"/>
              <a:t>dead</a:t>
            </a:r>
            <a:r>
              <a:rPr lang="en-US" altLang="en-US" dirty="0"/>
              <a:t>” particles</a:t>
            </a:r>
          </a:p>
          <a:p>
            <a:r>
              <a:rPr lang="en-US" altLang="en-US" dirty="0"/>
              <a:t>Evaluate 10</a:t>
            </a:r>
            <a:r>
              <a:rPr lang="en-US" altLang="en-US" baseline="30000" dirty="0"/>
              <a:t>5</a:t>
            </a:r>
            <a:r>
              <a:rPr lang="en-US" altLang="en-US" dirty="0"/>
              <a:t> to 5x10</a:t>
            </a:r>
            <a:r>
              <a:rPr lang="en-US" altLang="en-US" baseline="30000" dirty="0"/>
              <a:t>6</a:t>
            </a:r>
            <a:r>
              <a:rPr lang="en-US" altLang="en-US" dirty="0"/>
              <a:t> particles in less than 1 min</a:t>
            </a:r>
          </a:p>
          <a:p>
            <a:r>
              <a:rPr lang="en-US" altLang="en-US" dirty="0"/>
              <a:t>Measure particle-scatter as well as </a:t>
            </a:r>
            <a:r>
              <a:rPr lang="en-US" altLang="en-US" u="sng" dirty="0"/>
              <a:t>innate fluorescence </a:t>
            </a:r>
            <a:r>
              <a:rPr lang="en-US" altLang="en-US" dirty="0"/>
              <a:t>or 2</a:t>
            </a:r>
            <a:r>
              <a:rPr lang="en-US" altLang="en-US" baseline="30000" dirty="0"/>
              <a:t>o</a:t>
            </a:r>
            <a:r>
              <a:rPr lang="en-US" altLang="en-US" dirty="0"/>
              <a:t> fluorescence</a:t>
            </a:r>
          </a:p>
          <a:p>
            <a:r>
              <a:rPr lang="en-US" altLang="en-US" dirty="0"/>
              <a:t>Physically </a:t>
            </a:r>
            <a:r>
              <a:rPr lang="en-US" altLang="en-US" u="sng" dirty="0"/>
              <a:t>sort</a:t>
            </a:r>
            <a:r>
              <a:rPr lang="en-US" altLang="en-US" dirty="0"/>
              <a:t> single particles for subsequent analysis (called Cell Sorting)</a:t>
            </a:r>
          </a:p>
        </p:txBody>
      </p:sp>
    </p:spTree>
    <p:extLst>
      <p:ext uri="{BB962C8B-B14F-4D97-AF65-F5344CB8AC3E}">
        <p14:creationId xmlns:p14="http://schemas.microsoft.com/office/powerpoint/2010/main" val="182455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descr="A laser beam coming out of a machine&#10;&#10;Description automatically generated">
            <a:extLst>
              <a:ext uri="{FF2B5EF4-FFF2-40B4-BE49-F238E27FC236}">
                <a16:creationId xmlns:a16="http://schemas.microsoft.com/office/drawing/2014/main" id="{A6F7FEB1-3EC1-6F67-546C-074E028BD24B}"/>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2" name="Group 141">
            <a:extLst>
              <a:ext uri="{FF2B5EF4-FFF2-40B4-BE49-F238E27FC236}">
                <a16:creationId xmlns:a16="http://schemas.microsoft.com/office/drawing/2014/main" id="{D260D9FA-2E10-227A-D867-6026C9864C5E}"/>
              </a:ext>
            </a:extLst>
          </p:cNvPr>
          <p:cNvGrpSpPr/>
          <p:nvPr/>
        </p:nvGrpSpPr>
        <p:grpSpPr>
          <a:xfrm>
            <a:off x="1493116" y="1582142"/>
            <a:ext cx="10251325" cy="4529671"/>
            <a:chOff x="1493116" y="1582142"/>
            <a:chExt cx="10251325" cy="4529671"/>
          </a:xfrm>
        </p:grpSpPr>
        <p:cxnSp>
          <p:nvCxnSpPr>
            <p:cNvPr id="122" name="Straight Connector 121">
              <a:extLst>
                <a:ext uri="{FF2B5EF4-FFF2-40B4-BE49-F238E27FC236}">
                  <a16:creationId xmlns:a16="http://schemas.microsoft.com/office/drawing/2014/main" id="{77B0C52C-9091-7107-B48C-2CE6DCBB48FB}"/>
                </a:ext>
              </a:extLst>
            </p:cNvPr>
            <p:cNvCxnSpPr>
              <a:cxnSpLocks/>
            </p:cNvCxnSpPr>
            <p:nvPr/>
          </p:nvCxnSpPr>
          <p:spPr>
            <a:xfrm>
              <a:off x="11181057" y="1909436"/>
              <a:ext cx="30932" cy="37502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1" name="Group 140">
              <a:extLst>
                <a:ext uri="{FF2B5EF4-FFF2-40B4-BE49-F238E27FC236}">
                  <a16:creationId xmlns:a16="http://schemas.microsoft.com/office/drawing/2014/main" id="{B961E2B3-5D2E-1BBC-561C-02CA25583BB6}"/>
                </a:ext>
              </a:extLst>
            </p:cNvPr>
            <p:cNvGrpSpPr/>
            <p:nvPr/>
          </p:nvGrpSpPr>
          <p:grpSpPr>
            <a:xfrm>
              <a:off x="1493116" y="1582142"/>
              <a:ext cx="10251325" cy="4529671"/>
              <a:chOff x="1493116" y="1582142"/>
              <a:chExt cx="10251325" cy="4529671"/>
            </a:xfrm>
          </p:grpSpPr>
          <p:grpSp>
            <p:nvGrpSpPr>
              <p:cNvPr id="88" name="Group 87">
                <a:extLst>
                  <a:ext uri="{FF2B5EF4-FFF2-40B4-BE49-F238E27FC236}">
                    <a16:creationId xmlns:a16="http://schemas.microsoft.com/office/drawing/2014/main" id="{AACE1CC5-54AF-600A-BD92-74DEE234EAE3}"/>
                  </a:ext>
                </a:extLst>
              </p:cNvPr>
              <p:cNvGrpSpPr/>
              <p:nvPr/>
            </p:nvGrpSpPr>
            <p:grpSpPr>
              <a:xfrm>
                <a:off x="1493116" y="5742481"/>
                <a:ext cx="10251325" cy="369332"/>
                <a:chOff x="1419225" y="4920445"/>
                <a:chExt cx="10251325" cy="369332"/>
              </a:xfrm>
            </p:grpSpPr>
            <p:sp>
              <p:nvSpPr>
                <p:cNvPr id="80" name="TextBox 79">
                  <a:extLst>
                    <a:ext uri="{FF2B5EF4-FFF2-40B4-BE49-F238E27FC236}">
                      <a16:creationId xmlns:a16="http://schemas.microsoft.com/office/drawing/2014/main" id="{1ED8A36D-B814-677F-87FD-F49E7384AEF9}"/>
                    </a:ext>
                  </a:extLst>
                </p:cNvPr>
                <p:cNvSpPr txBox="1"/>
                <p:nvPr/>
              </p:nvSpPr>
              <p:spPr>
                <a:xfrm>
                  <a:off x="1419225" y="4920445"/>
                  <a:ext cx="897775" cy="369332"/>
                </a:xfrm>
                <a:prstGeom prst="rect">
                  <a:avLst/>
                </a:prstGeom>
                <a:noFill/>
              </p:spPr>
              <p:txBody>
                <a:bodyPr wrap="square" rtlCol="0">
                  <a:spAutoFit/>
                </a:bodyPr>
                <a:lstStyle/>
                <a:p>
                  <a:r>
                    <a:rPr lang="en-US" b="1" dirty="0"/>
                    <a:t>1 nm</a:t>
                  </a:r>
                </a:p>
              </p:txBody>
            </p:sp>
            <p:sp>
              <p:nvSpPr>
                <p:cNvPr id="81" name="TextBox 80">
                  <a:extLst>
                    <a:ext uri="{FF2B5EF4-FFF2-40B4-BE49-F238E27FC236}">
                      <a16:creationId xmlns:a16="http://schemas.microsoft.com/office/drawing/2014/main" id="{02624753-908C-E1AD-B4CC-E2E75F37C646}"/>
                    </a:ext>
                  </a:extLst>
                </p:cNvPr>
                <p:cNvSpPr txBox="1"/>
                <p:nvPr/>
              </p:nvSpPr>
              <p:spPr>
                <a:xfrm>
                  <a:off x="2773390" y="4920445"/>
                  <a:ext cx="897775" cy="369332"/>
                </a:xfrm>
                <a:prstGeom prst="rect">
                  <a:avLst/>
                </a:prstGeom>
                <a:noFill/>
              </p:spPr>
              <p:txBody>
                <a:bodyPr wrap="square" rtlCol="0">
                  <a:spAutoFit/>
                </a:bodyPr>
                <a:lstStyle/>
                <a:p>
                  <a:r>
                    <a:rPr lang="en-US" b="1" dirty="0"/>
                    <a:t>10 nm</a:t>
                  </a:r>
                </a:p>
              </p:txBody>
            </p:sp>
            <p:sp>
              <p:nvSpPr>
                <p:cNvPr id="82" name="TextBox 81">
                  <a:extLst>
                    <a:ext uri="{FF2B5EF4-FFF2-40B4-BE49-F238E27FC236}">
                      <a16:creationId xmlns:a16="http://schemas.microsoft.com/office/drawing/2014/main" id="{CB962395-2BC4-4197-CA9A-33C1643A3950}"/>
                    </a:ext>
                  </a:extLst>
                </p:cNvPr>
                <p:cNvSpPr txBox="1"/>
                <p:nvPr/>
              </p:nvSpPr>
              <p:spPr>
                <a:xfrm>
                  <a:off x="4295819" y="4920445"/>
                  <a:ext cx="897775" cy="369332"/>
                </a:xfrm>
                <a:prstGeom prst="rect">
                  <a:avLst/>
                </a:prstGeom>
                <a:noFill/>
              </p:spPr>
              <p:txBody>
                <a:bodyPr wrap="square" rtlCol="0">
                  <a:spAutoFit/>
                </a:bodyPr>
                <a:lstStyle/>
                <a:p>
                  <a:r>
                    <a:rPr lang="en-US" b="1" dirty="0"/>
                    <a:t>100 nm</a:t>
                  </a:r>
                </a:p>
              </p:txBody>
            </p:sp>
            <p:sp>
              <p:nvSpPr>
                <p:cNvPr id="83" name="TextBox 82">
                  <a:extLst>
                    <a:ext uri="{FF2B5EF4-FFF2-40B4-BE49-F238E27FC236}">
                      <a16:creationId xmlns:a16="http://schemas.microsoft.com/office/drawing/2014/main" id="{11B797A4-82B9-4F62-265C-EB6DE543C4A8}"/>
                    </a:ext>
                  </a:extLst>
                </p:cNvPr>
                <p:cNvSpPr txBox="1"/>
                <p:nvPr/>
              </p:nvSpPr>
              <p:spPr>
                <a:xfrm>
                  <a:off x="6145194" y="4920445"/>
                  <a:ext cx="897775" cy="369332"/>
                </a:xfrm>
                <a:prstGeom prst="rect">
                  <a:avLst/>
                </a:prstGeom>
                <a:noFill/>
              </p:spPr>
              <p:txBody>
                <a:bodyPr wrap="square" rtlCol="0">
                  <a:spAutoFit/>
                </a:bodyPr>
                <a:lstStyle/>
                <a:p>
                  <a:r>
                    <a:rPr lang="en-US" b="1" dirty="0"/>
                    <a:t>1 µm</a:t>
                  </a:r>
                </a:p>
              </p:txBody>
            </p:sp>
            <p:sp>
              <p:nvSpPr>
                <p:cNvPr id="84" name="TextBox 83">
                  <a:extLst>
                    <a:ext uri="{FF2B5EF4-FFF2-40B4-BE49-F238E27FC236}">
                      <a16:creationId xmlns:a16="http://schemas.microsoft.com/office/drawing/2014/main" id="{9B9DA33D-091D-63B0-B11C-5A6B94B610C6}"/>
                    </a:ext>
                  </a:extLst>
                </p:cNvPr>
                <p:cNvSpPr txBox="1"/>
                <p:nvPr/>
              </p:nvSpPr>
              <p:spPr>
                <a:xfrm>
                  <a:off x="7601577" y="4920445"/>
                  <a:ext cx="897775" cy="369332"/>
                </a:xfrm>
                <a:prstGeom prst="rect">
                  <a:avLst/>
                </a:prstGeom>
                <a:noFill/>
              </p:spPr>
              <p:txBody>
                <a:bodyPr wrap="square" rtlCol="0">
                  <a:spAutoFit/>
                </a:bodyPr>
                <a:lstStyle/>
                <a:p>
                  <a:r>
                    <a:rPr lang="en-US" b="1" dirty="0"/>
                    <a:t>10 µm</a:t>
                  </a:r>
                </a:p>
              </p:txBody>
            </p:sp>
            <p:sp>
              <p:nvSpPr>
                <p:cNvPr id="85" name="TextBox 84">
                  <a:extLst>
                    <a:ext uri="{FF2B5EF4-FFF2-40B4-BE49-F238E27FC236}">
                      <a16:creationId xmlns:a16="http://schemas.microsoft.com/office/drawing/2014/main" id="{665F8712-DACF-5A61-0646-EBE054070291}"/>
                    </a:ext>
                  </a:extLst>
                </p:cNvPr>
                <p:cNvSpPr txBox="1"/>
                <p:nvPr/>
              </p:nvSpPr>
              <p:spPr>
                <a:xfrm>
                  <a:off x="9076236" y="4920445"/>
                  <a:ext cx="897775" cy="369332"/>
                </a:xfrm>
                <a:prstGeom prst="rect">
                  <a:avLst/>
                </a:prstGeom>
                <a:noFill/>
              </p:spPr>
              <p:txBody>
                <a:bodyPr wrap="square" rtlCol="0">
                  <a:spAutoFit/>
                </a:bodyPr>
                <a:lstStyle/>
                <a:p>
                  <a:r>
                    <a:rPr lang="en-US" b="1" dirty="0"/>
                    <a:t>100 µm</a:t>
                  </a:r>
                </a:p>
              </p:txBody>
            </p:sp>
            <p:sp>
              <p:nvSpPr>
                <p:cNvPr id="86" name="TextBox 85">
                  <a:extLst>
                    <a:ext uri="{FF2B5EF4-FFF2-40B4-BE49-F238E27FC236}">
                      <a16:creationId xmlns:a16="http://schemas.microsoft.com/office/drawing/2014/main" id="{BF0C7EC7-774C-90A4-DDF9-BA9FCFC6492B}"/>
                    </a:ext>
                  </a:extLst>
                </p:cNvPr>
                <p:cNvSpPr txBox="1"/>
                <p:nvPr/>
              </p:nvSpPr>
              <p:spPr>
                <a:xfrm>
                  <a:off x="10772775" y="4920445"/>
                  <a:ext cx="897775" cy="369332"/>
                </a:xfrm>
                <a:prstGeom prst="rect">
                  <a:avLst/>
                </a:prstGeom>
                <a:noFill/>
              </p:spPr>
              <p:txBody>
                <a:bodyPr wrap="square" rtlCol="0">
                  <a:spAutoFit/>
                </a:bodyPr>
                <a:lstStyle/>
                <a:p>
                  <a:r>
                    <a:rPr lang="en-US" b="1" dirty="0"/>
                    <a:t>1 mm</a:t>
                  </a:r>
                </a:p>
              </p:txBody>
            </p:sp>
          </p:grpSp>
          <p:grpSp>
            <p:nvGrpSpPr>
              <p:cNvPr id="140" name="Group 139">
                <a:extLst>
                  <a:ext uri="{FF2B5EF4-FFF2-40B4-BE49-F238E27FC236}">
                    <a16:creationId xmlns:a16="http://schemas.microsoft.com/office/drawing/2014/main" id="{2D501D54-EA69-6A8C-F91B-4EFDF61B5E0F}"/>
                  </a:ext>
                </a:extLst>
              </p:cNvPr>
              <p:cNvGrpSpPr/>
              <p:nvPr/>
            </p:nvGrpSpPr>
            <p:grpSpPr>
              <a:xfrm>
                <a:off x="1784167" y="1582142"/>
                <a:ext cx="9475185" cy="4077583"/>
                <a:chOff x="1784167" y="1582142"/>
                <a:chExt cx="9475185" cy="4077583"/>
              </a:xfrm>
            </p:grpSpPr>
            <p:cxnSp>
              <p:nvCxnSpPr>
                <p:cNvPr id="120" name="Straight Connector 119">
                  <a:extLst>
                    <a:ext uri="{FF2B5EF4-FFF2-40B4-BE49-F238E27FC236}">
                      <a16:creationId xmlns:a16="http://schemas.microsoft.com/office/drawing/2014/main" id="{A94C9432-B70E-65C1-864C-2ABB75EE3A89}"/>
                    </a:ext>
                  </a:extLst>
                </p:cNvPr>
                <p:cNvCxnSpPr>
                  <a:cxnSpLocks/>
                </p:cNvCxnSpPr>
                <p:nvPr/>
              </p:nvCxnSpPr>
              <p:spPr>
                <a:xfrm>
                  <a:off x="8074948" y="1909436"/>
                  <a:ext cx="30932" cy="37502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CC761D8-238A-129B-F9FA-5E5FFE543E1C}"/>
                    </a:ext>
                  </a:extLst>
                </p:cNvPr>
                <p:cNvCxnSpPr>
                  <a:cxnSpLocks/>
                </p:cNvCxnSpPr>
                <p:nvPr/>
              </p:nvCxnSpPr>
              <p:spPr>
                <a:xfrm>
                  <a:off x="6501268" y="1909436"/>
                  <a:ext cx="30932" cy="37502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FF38FC9-EC9B-373C-F1FA-7098AB002FFA}"/>
                    </a:ext>
                  </a:extLst>
                </p:cNvPr>
                <p:cNvCxnSpPr>
                  <a:cxnSpLocks/>
                </p:cNvCxnSpPr>
                <p:nvPr/>
              </p:nvCxnSpPr>
              <p:spPr>
                <a:xfrm>
                  <a:off x="3363340" y="1910685"/>
                  <a:ext cx="0" cy="3749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66048C31-2958-9BE9-DA79-6AB8877A0EE8}"/>
                    </a:ext>
                  </a:extLst>
                </p:cNvPr>
                <p:cNvGrpSpPr/>
                <p:nvPr/>
              </p:nvGrpSpPr>
              <p:grpSpPr>
                <a:xfrm>
                  <a:off x="1784167" y="5385405"/>
                  <a:ext cx="9436608" cy="274320"/>
                  <a:chOff x="1710276" y="4563369"/>
                  <a:chExt cx="9436608" cy="274320"/>
                </a:xfrm>
              </p:grpSpPr>
              <p:cxnSp>
                <p:nvCxnSpPr>
                  <p:cNvPr id="3" name="Straight Connector 2">
                    <a:extLst>
                      <a:ext uri="{FF2B5EF4-FFF2-40B4-BE49-F238E27FC236}">
                        <a16:creationId xmlns:a16="http://schemas.microsoft.com/office/drawing/2014/main" id="{E6E8A4CE-BAC8-5A21-4944-243A9E1F143B}"/>
                      </a:ext>
                    </a:extLst>
                  </p:cNvPr>
                  <p:cNvCxnSpPr>
                    <a:cxnSpLocks/>
                  </p:cNvCxnSpPr>
                  <p:nvPr/>
                </p:nvCxnSpPr>
                <p:spPr>
                  <a:xfrm>
                    <a:off x="1710276" y="4837689"/>
                    <a:ext cx="943660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14D032C-85D6-1E5B-BDDF-2C69DAD3A13B}"/>
                      </a:ext>
                    </a:extLst>
                  </p:cNvPr>
                  <p:cNvCxnSpPr>
                    <a:cxnSpLocks/>
                  </p:cNvCxnSpPr>
                  <p:nvPr/>
                </p:nvCxnSpPr>
                <p:spPr>
                  <a:xfrm>
                    <a:off x="6458309" y="4563369"/>
                    <a:ext cx="0" cy="274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F05F071-62F6-31BF-EF4A-8D138098F569}"/>
                      </a:ext>
                    </a:extLst>
                  </p:cNvPr>
                  <p:cNvCxnSpPr>
                    <a:cxnSpLocks/>
                  </p:cNvCxnSpPr>
                  <p:nvPr/>
                </p:nvCxnSpPr>
                <p:spPr>
                  <a:xfrm>
                    <a:off x="1719801" y="4563369"/>
                    <a:ext cx="0" cy="274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20267FA-2A12-DA62-7E97-2AA88ECBDBE5}"/>
                      </a:ext>
                    </a:extLst>
                  </p:cNvPr>
                  <p:cNvCxnSpPr>
                    <a:cxnSpLocks/>
                  </p:cNvCxnSpPr>
                  <p:nvPr/>
                </p:nvCxnSpPr>
                <p:spPr>
                  <a:xfrm>
                    <a:off x="11138098" y="4563369"/>
                    <a:ext cx="0" cy="274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5E0757-EFFB-D1ED-DB59-D9CE71C1B6AB}"/>
                      </a:ext>
                    </a:extLst>
                  </p:cNvPr>
                  <p:cNvCxnSpPr>
                    <a:cxnSpLocks/>
                  </p:cNvCxnSpPr>
                  <p:nvPr/>
                </p:nvCxnSpPr>
                <p:spPr>
                  <a:xfrm>
                    <a:off x="3289449" y="4563369"/>
                    <a:ext cx="0" cy="274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F060DA-FF0E-AAD6-468F-D8934FA4ED12}"/>
                      </a:ext>
                    </a:extLst>
                  </p:cNvPr>
                  <p:cNvCxnSpPr>
                    <a:cxnSpLocks/>
                  </p:cNvCxnSpPr>
                  <p:nvPr/>
                </p:nvCxnSpPr>
                <p:spPr>
                  <a:xfrm>
                    <a:off x="4850920" y="4563369"/>
                    <a:ext cx="0" cy="274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447BE2-7A5E-E2F9-5816-309030E90293}"/>
                      </a:ext>
                    </a:extLst>
                  </p:cNvPr>
                  <p:cNvCxnSpPr>
                    <a:cxnSpLocks/>
                  </p:cNvCxnSpPr>
                  <p:nvPr/>
                </p:nvCxnSpPr>
                <p:spPr>
                  <a:xfrm>
                    <a:off x="8031198" y="4563369"/>
                    <a:ext cx="0" cy="274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A2DEDA-7254-9A22-00E5-347FA5ED8A86}"/>
                      </a:ext>
                    </a:extLst>
                  </p:cNvPr>
                  <p:cNvCxnSpPr>
                    <a:cxnSpLocks/>
                  </p:cNvCxnSpPr>
                  <p:nvPr/>
                </p:nvCxnSpPr>
                <p:spPr>
                  <a:xfrm>
                    <a:off x="9592579" y="4563369"/>
                    <a:ext cx="0" cy="274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84CCD1-84C6-1806-F163-26AEE50FD20B}"/>
                      </a:ext>
                    </a:extLst>
                  </p:cNvPr>
                  <p:cNvCxnSpPr>
                    <a:cxnSpLocks/>
                  </p:cNvCxnSpPr>
                  <p:nvPr/>
                </p:nvCxnSpPr>
                <p:spPr>
                  <a:xfrm>
                    <a:off x="1959812"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86A7415-A0C0-D67F-C59E-1ADC605C5F8C}"/>
                      </a:ext>
                    </a:extLst>
                  </p:cNvPr>
                  <p:cNvCxnSpPr>
                    <a:cxnSpLocks/>
                  </p:cNvCxnSpPr>
                  <p:nvPr/>
                </p:nvCxnSpPr>
                <p:spPr>
                  <a:xfrm>
                    <a:off x="2724193"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FA90582-8C53-EC35-619D-6A730B697946}"/>
                      </a:ext>
                    </a:extLst>
                  </p:cNvPr>
                  <p:cNvCxnSpPr>
                    <a:cxnSpLocks/>
                  </p:cNvCxnSpPr>
                  <p:nvPr/>
                </p:nvCxnSpPr>
                <p:spPr>
                  <a:xfrm>
                    <a:off x="2174125"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1DB748-E3C7-ED81-A359-0AE9BBBDA626}"/>
                      </a:ext>
                    </a:extLst>
                  </p:cNvPr>
                  <p:cNvCxnSpPr>
                    <a:cxnSpLocks/>
                  </p:cNvCxnSpPr>
                  <p:nvPr/>
                </p:nvCxnSpPr>
                <p:spPr>
                  <a:xfrm>
                    <a:off x="3114720"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EDB748-B146-106B-5292-96CF6D848598}"/>
                      </a:ext>
                    </a:extLst>
                  </p:cNvPr>
                  <p:cNvCxnSpPr>
                    <a:cxnSpLocks/>
                  </p:cNvCxnSpPr>
                  <p:nvPr/>
                </p:nvCxnSpPr>
                <p:spPr>
                  <a:xfrm>
                    <a:off x="2938506"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2DA405-7118-75D5-126E-3E2FA416865E}"/>
                      </a:ext>
                    </a:extLst>
                  </p:cNvPr>
                  <p:cNvCxnSpPr>
                    <a:cxnSpLocks/>
                  </p:cNvCxnSpPr>
                  <p:nvPr/>
                </p:nvCxnSpPr>
                <p:spPr>
                  <a:xfrm>
                    <a:off x="3057569"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EEADD2-5D53-4883-A116-0E4BB344F4BB}"/>
                      </a:ext>
                    </a:extLst>
                  </p:cNvPr>
                  <p:cNvCxnSpPr>
                    <a:cxnSpLocks/>
                  </p:cNvCxnSpPr>
                  <p:nvPr/>
                </p:nvCxnSpPr>
                <p:spPr>
                  <a:xfrm>
                    <a:off x="2995657"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274580-6BD0-AA8A-8BE4-3CCD2D74200C}"/>
                      </a:ext>
                    </a:extLst>
                  </p:cNvPr>
                  <p:cNvCxnSpPr>
                    <a:cxnSpLocks/>
                  </p:cNvCxnSpPr>
                  <p:nvPr/>
                </p:nvCxnSpPr>
                <p:spPr>
                  <a:xfrm>
                    <a:off x="2652755"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03CF9C3-B5EA-7013-5C32-CEA0836BC1AA}"/>
                      </a:ext>
                    </a:extLst>
                  </p:cNvPr>
                  <p:cNvCxnSpPr>
                    <a:cxnSpLocks/>
                  </p:cNvCxnSpPr>
                  <p:nvPr/>
                </p:nvCxnSpPr>
                <p:spPr>
                  <a:xfrm>
                    <a:off x="2400343"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D7C01D-BEC2-87A5-E7CB-05E3F23FF133}"/>
                      </a:ext>
                    </a:extLst>
                  </p:cNvPr>
                  <p:cNvCxnSpPr>
                    <a:cxnSpLocks/>
                  </p:cNvCxnSpPr>
                  <p:nvPr/>
                </p:nvCxnSpPr>
                <p:spPr>
                  <a:xfrm>
                    <a:off x="2892470"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BFEDD9A-AE88-6B0B-035D-93AB2E6F6C73}"/>
                      </a:ext>
                    </a:extLst>
                  </p:cNvPr>
                  <p:cNvCxnSpPr>
                    <a:cxnSpLocks/>
                  </p:cNvCxnSpPr>
                  <p:nvPr/>
                </p:nvCxnSpPr>
                <p:spPr>
                  <a:xfrm>
                    <a:off x="2592430"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5557362-AEDB-65C2-2A2D-3439BD8AC7F0}"/>
                      </a:ext>
                    </a:extLst>
                  </p:cNvPr>
                  <p:cNvCxnSpPr>
                    <a:cxnSpLocks/>
                  </p:cNvCxnSpPr>
                  <p:nvPr/>
                </p:nvCxnSpPr>
                <p:spPr>
                  <a:xfrm>
                    <a:off x="3531438"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4247F6C-754D-68E2-A44C-F3AD2D2EA8EF}"/>
                      </a:ext>
                    </a:extLst>
                  </p:cNvPr>
                  <p:cNvCxnSpPr>
                    <a:cxnSpLocks/>
                  </p:cNvCxnSpPr>
                  <p:nvPr/>
                </p:nvCxnSpPr>
                <p:spPr>
                  <a:xfrm>
                    <a:off x="4295819"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D7BE7C8-F832-F4C7-F228-B57660E6A0D7}"/>
                      </a:ext>
                    </a:extLst>
                  </p:cNvPr>
                  <p:cNvCxnSpPr>
                    <a:cxnSpLocks/>
                  </p:cNvCxnSpPr>
                  <p:nvPr/>
                </p:nvCxnSpPr>
                <p:spPr>
                  <a:xfrm>
                    <a:off x="3745751"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9069B-4B5D-7D1C-74F1-E2CEBCEA9892}"/>
                      </a:ext>
                    </a:extLst>
                  </p:cNvPr>
                  <p:cNvCxnSpPr>
                    <a:cxnSpLocks/>
                  </p:cNvCxnSpPr>
                  <p:nvPr/>
                </p:nvCxnSpPr>
                <p:spPr>
                  <a:xfrm>
                    <a:off x="4686346"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37E2E1-6DC6-58C4-787E-7AC6570838B1}"/>
                      </a:ext>
                    </a:extLst>
                  </p:cNvPr>
                  <p:cNvCxnSpPr>
                    <a:cxnSpLocks/>
                  </p:cNvCxnSpPr>
                  <p:nvPr/>
                </p:nvCxnSpPr>
                <p:spPr>
                  <a:xfrm>
                    <a:off x="4510132"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6E5125-1C2F-614B-BF0F-E60C1CAEA060}"/>
                      </a:ext>
                    </a:extLst>
                  </p:cNvPr>
                  <p:cNvCxnSpPr>
                    <a:cxnSpLocks/>
                  </p:cNvCxnSpPr>
                  <p:nvPr/>
                </p:nvCxnSpPr>
                <p:spPr>
                  <a:xfrm>
                    <a:off x="4629195"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636D74-69C4-D3F8-FB1D-1A47592E17B7}"/>
                      </a:ext>
                    </a:extLst>
                  </p:cNvPr>
                  <p:cNvCxnSpPr>
                    <a:cxnSpLocks/>
                  </p:cNvCxnSpPr>
                  <p:nvPr/>
                </p:nvCxnSpPr>
                <p:spPr>
                  <a:xfrm>
                    <a:off x="4567283"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2BB1FF-F0D3-2F4F-3740-65F77350448F}"/>
                      </a:ext>
                    </a:extLst>
                  </p:cNvPr>
                  <p:cNvCxnSpPr>
                    <a:cxnSpLocks/>
                  </p:cNvCxnSpPr>
                  <p:nvPr/>
                </p:nvCxnSpPr>
                <p:spPr>
                  <a:xfrm>
                    <a:off x="4224381"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660626-64EB-AA54-E89F-211D3CB406C1}"/>
                      </a:ext>
                    </a:extLst>
                  </p:cNvPr>
                  <p:cNvCxnSpPr>
                    <a:cxnSpLocks/>
                  </p:cNvCxnSpPr>
                  <p:nvPr/>
                </p:nvCxnSpPr>
                <p:spPr>
                  <a:xfrm>
                    <a:off x="3971969"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F02F201-1016-6185-BD42-BFDF069DC16B}"/>
                      </a:ext>
                    </a:extLst>
                  </p:cNvPr>
                  <p:cNvCxnSpPr>
                    <a:cxnSpLocks/>
                  </p:cNvCxnSpPr>
                  <p:nvPr/>
                </p:nvCxnSpPr>
                <p:spPr>
                  <a:xfrm>
                    <a:off x="4464096"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8AECBD4-FFEC-8CC2-8CA6-B395234A71C3}"/>
                      </a:ext>
                    </a:extLst>
                  </p:cNvPr>
                  <p:cNvCxnSpPr>
                    <a:cxnSpLocks/>
                  </p:cNvCxnSpPr>
                  <p:nvPr/>
                </p:nvCxnSpPr>
                <p:spPr>
                  <a:xfrm>
                    <a:off x="4164056"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07B061F-B761-BBA8-9555-A48FD250EA1F}"/>
                      </a:ext>
                    </a:extLst>
                  </p:cNvPr>
                  <p:cNvCxnSpPr>
                    <a:cxnSpLocks/>
                  </p:cNvCxnSpPr>
                  <p:nvPr/>
                </p:nvCxnSpPr>
                <p:spPr>
                  <a:xfrm>
                    <a:off x="5132383"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AC76F3-BA02-D9C2-4EC2-3325E929A8DB}"/>
                      </a:ext>
                    </a:extLst>
                  </p:cNvPr>
                  <p:cNvCxnSpPr>
                    <a:cxnSpLocks/>
                  </p:cNvCxnSpPr>
                  <p:nvPr/>
                </p:nvCxnSpPr>
                <p:spPr>
                  <a:xfrm>
                    <a:off x="5896764"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B2F4C2-1D1D-AC0F-ADEC-72A66E68743E}"/>
                      </a:ext>
                    </a:extLst>
                  </p:cNvPr>
                  <p:cNvCxnSpPr>
                    <a:cxnSpLocks/>
                  </p:cNvCxnSpPr>
                  <p:nvPr/>
                </p:nvCxnSpPr>
                <p:spPr>
                  <a:xfrm>
                    <a:off x="5346696"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BB3833-A04B-25C1-2823-F548AFDAEE8D}"/>
                      </a:ext>
                    </a:extLst>
                  </p:cNvPr>
                  <p:cNvCxnSpPr>
                    <a:cxnSpLocks/>
                  </p:cNvCxnSpPr>
                  <p:nvPr/>
                </p:nvCxnSpPr>
                <p:spPr>
                  <a:xfrm>
                    <a:off x="6287291"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DADC29-0814-E1AB-668F-1403E3B09C1C}"/>
                      </a:ext>
                    </a:extLst>
                  </p:cNvPr>
                  <p:cNvCxnSpPr>
                    <a:cxnSpLocks/>
                  </p:cNvCxnSpPr>
                  <p:nvPr/>
                </p:nvCxnSpPr>
                <p:spPr>
                  <a:xfrm>
                    <a:off x="6111077"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0488246-CF7E-DF52-4E44-70B2C302D25B}"/>
                      </a:ext>
                    </a:extLst>
                  </p:cNvPr>
                  <p:cNvCxnSpPr>
                    <a:cxnSpLocks/>
                  </p:cNvCxnSpPr>
                  <p:nvPr/>
                </p:nvCxnSpPr>
                <p:spPr>
                  <a:xfrm>
                    <a:off x="6230140"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8BA171-7DD5-E3CB-9D32-B8C322635B8D}"/>
                      </a:ext>
                    </a:extLst>
                  </p:cNvPr>
                  <p:cNvCxnSpPr>
                    <a:cxnSpLocks/>
                  </p:cNvCxnSpPr>
                  <p:nvPr/>
                </p:nvCxnSpPr>
                <p:spPr>
                  <a:xfrm>
                    <a:off x="6168228"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F3ACD64-F9BE-08CA-40C9-6386E7BC892C}"/>
                      </a:ext>
                    </a:extLst>
                  </p:cNvPr>
                  <p:cNvCxnSpPr>
                    <a:cxnSpLocks/>
                  </p:cNvCxnSpPr>
                  <p:nvPr/>
                </p:nvCxnSpPr>
                <p:spPr>
                  <a:xfrm>
                    <a:off x="5825326"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C2311BD-5344-4128-B23D-0072196D8148}"/>
                      </a:ext>
                    </a:extLst>
                  </p:cNvPr>
                  <p:cNvCxnSpPr>
                    <a:cxnSpLocks/>
                  </p:cNvCxnSpPr>
                  <p:nvPr/>
                </p:nvCxnSpPr>
                <p:spPr>
                  <a:xfrm>
                    <a:off x="5572914"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022CE39-5D7C-00FB-AD74-D90C05C4AF49}"/>
                      </a:ext>
                    </a:extLst>
                  </p:cNvPr>
                  <p:cNvCxnSpPr>
                    <a:cxnSpLocks/>
                  </p:cNvCxnSpPr>
                  <p:nvPr/>
                </p:nvCxnSpPr>
                <p:spPr>
                  <a:xfrm>
                    <a:off x="6065041"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4932F57-ACCB-9D3B-F4B6-80BC2DEBEB39}"/>
                      </a:ext>
                    </a:extLst>
                  </p:cNvPr>
                  <p:cNvCxnSpPr>
                    <a:cxnSpLocks/>
                  </p:cNvCxnSpPr>
                  <p:nvPr/>
                </p:nvCxnSpPr>
                <p:spPr>
                  <a:xfrm>
                    <a:off x="5765001"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8F857FD-AE38-BA80-A215-51D0D69B4A95}"/>
                      </a:ext>
                    </a:extLst>
                  </p:cNvPr>
                  <p:cNvCxnSpPr>
                    <a:cxnSpLocks/>
                  </p:cNvCxnSpPr>
                  <p:nvPr/>
                </p:nvCxnSpPr>
                <p:spPr>
                  <a:xfrm>
                    <a:off x="6729539"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9224970-7EB4-DDD7-31B0-5D550E165562}"/>
                      </a:ext>
                    </a:extLst>
                  </p:cNvPr>
                  <p:cNvCxnSpPr>
                    <a:cxnSpLocks/>
                  </p:cNvCxnSpPr>
                  <p:nvPr/>
                </p:nvCxnSpPr>
                <p:spPr>
                  <a:xfrm>
                    <a:off x="7493920"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34A890B-E1B2-E1CF-2628-4AAFE6AEEABD}"/>
                      </a:ext>
                    </a:extLst>
                  </p:cNvPr>
                  <p:cNvCxnSpPr>
                    <a:cxnSpLocks/>
                  </p:cNvCxnSpPr>
                  <p:nvPr/>
                </p:nvCxnSpPr>
                <p:spPr>
                  <a:xfrm>
                    <a:off x="6943852"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C13413F-F3B0-F11F-5211-99B2D99F752A}"/>
                      </a:ext>
                    </a:extLst>
                  </p:cNvPr>
                  <p:cNvCxnSpPr>
                    <a:cxnSpLocks/>
                  </p:cNvCxnSpPr>
                  <p:nvPr/>
                </p:nvCxnSpPr>
                <p:spPr>
                  <a:xfrm>
                    <a:off x="7884447"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83412F3-6C2E-497F-C4FB-4372D65AC46D}"/>
                      </a:ext>
                    </a:extLst>
                  </p:cNvPr>
                  <p:cNvCxnSpPr>
                    <a:cxnSpLocks/>
                  </p:cNvCxnSpPr>
                  <p:nvPr/>
                </p:nvCxnSpPr>
                <p:spPr>
                  <a:xfrm>
                    <a:off x="7708233"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3DFDB1-1923-CBB8-77CE-1AEB413AA2A3}"/>
                      </a:ext>
                    </a:extLst>
                  </p:cNvPr>
                  <p:cNvCxnSpPr>
                    <a:cxnSpLocks/>
                  </p:cNvCxnSpPr>
                  <p:nvPr/>
                </p:nvCxnSpPr>
                <p:spPr>
                  <a:xfrm>
                    <a:off x="7827296"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93AD8D-BACD-E7DB-2A1B-B4F727A744AF}"/>
                      </a:ext>
                    </a:extLst>
                  </p:cNvPr>
                  <p:cNvCxnSpPr>
                    <a:cxnSpLocks/>
                  </p:cNvCxnSpPr>
                  <p:nvPr/>
                </p:nvCxnSpPr>
                <p:spPr>
                  <a:xfrm>
                    <a:off x="7765384"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A54952-8B08-6602-FC31-5ABBD5014D4C}"/>
                      </a:ext>
                    </a:extLst>
                  </p:cNvPr>
                  <p:cNvCxnSpPr>
                    <a:cxnSpLocks/>
                  </p:cNvCxnSpPr>
                  <p:nvPr/>
                </p:nvCxnSpPr>
                <p:spPr>
                  <a:xfrm>
                    <a:off x="7422482"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C1EDF22-9511-8126-9B71-AD1BEFC5CC35}"/>
                      </a:ext>
                    </a:extLst>
                  </p:cNvPr>
                  <p:cNvCxnSpPr>
                    <a:cxnSpLocks/>
                  </p:cNvCxnSpPr>
                  <p:nvPr/>
                </p:nvCxnSpPr>
                <p:spPr>
                  <a:xfrm>
                    <a:off x="7170070"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B6DD5AD-8058-DE44-E463-ACE6669C82ED}"/>
                      </a:ext>
                    </a:extLst>
                  </p:cNvPr>
                  <p:cNvCxnSpPr>
                    <a:cxnSpLocks/>
                  </p:cNvCxnSpPr>
                  <p:nvPr/>
                </p:nvCxnSpPr>
                <p:spPr>
                  <a:xfrm>
                    <a:off x="7662197"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4887C87-9A96-E859-D761-D245E14223C4}"/>
                      </a:ext>
                    </a:extLst>
                  </p:cNvPr>
                  <p:cNvCxnSpPr>
                    <a:cxnSpLocks/>
                  </p:cNvCxnSpPr>
                  <p:nvPr/>
                </p:nvCxnSpPr>
                <p:spPr>
                  <a:xfrm>
                    <a:off x="7362157"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650C7A-859D-A4CF-154A-4A31D0E627D5}"/>
                      </a:ext>
                    </a:extLst>
                  </p:cNvPr>
                  <p:cNvCxnSpPr>
                    <a:cxnSpLocks/>
                  </p:cNvCxnSpPr>
                  <p:nvPr/>
                </p:nvCxnSpPr>
                <p:spPr>
                  <a:xfrm>
                    <a:off x="8311855"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D8418D0-FB53-17AD-21B1-C7C78D478CAF}"/>
                      </a:ext>
                    </a:extLst>
                  </p:cNvPr>
                  <p:cNvCxnSpPr>
                    <a:cxnSpLocks/>
                  </p:cNvCxnSpPr>
                  <p:nvPr/>
                </p:nvCxnSpPr>
                <p:spPr>
                  <a:xfrm>
                    <a:off x="9076236"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9DFEC93-B1BF-CECD-1FEF-354948AF9D98}"/>
                      </a:ext>
                    </a:extLst>
                  </p:cNvPr>
                  <p:cNvCxnSpPr>
                    <a:cxnSpLocks/>
                  </p:cNvCxnSpPr>
                  <p:nvPr/>
                </p:nvCxnSpPr>
                <p:spPr>
                  <a:xfrm>
                    <a:off x="8526168"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017BC40-6B67-4282-3879-34827A7CF347}"/>
                      </a:ext>
                    </a:extLst>
                  </p:cNvPr>
                  <p:cNvCxnSpPr>
                    <a:cxnSpLocks/>
                  </p:cNvCxnSpPr>
                  <p:nvPr/>
                </p:nvCxnSpPr>
                <p:spPr>
                  <a:xfrm>
                    <a:off x="9466763"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E0A2BF-A8DB-498A-0874-46FF415F5935}"/>
                      </a:ext>
                    </a:extLst>
                  </p:cNvPr>
                  <p:cNvCxnSpPr>
                    <a:cxnSpLocks/>
                  </p:cNvCxnSpPr>
                  <p:nvPr/>
                </p:nvCxnSpPr>
                <p:spPr>
                  <a:xfrm>
                    <a:off x="9290549"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7434E54-A743-6D84-94A2-DBF8252A4D51}"/>
                      </a:ext>
                    </a:extLst>
                  </p:cNvPr>
                  <p:cNvCxnSpPr>
                    <a:cxnSpLocks/>
                  </p:cNvCxnSpPr>
                  <p:nvPr/>
                </p:nvCxnSpPr>
                <p:spPr>
                  <a:xfrm>
                    <a:off x="9409612"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2068D92-CEDB-5384-A6C8-959C448F4111}"/>
                      </a:ext>
                    </a:extLst>
                  </p:cNvPr>
                  <p:cNvCxnSpPr>
                    <a:cxnSpLocks/>
                  </p:cNvCxnSpPr>
                  <p:nvPr/>
                </p:nvCxnSpPr>
                <p:spPr>
                  <a:xfrm>
                    <a:off x="9347700"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ACDF57-A817-493E-E6D0-0E19F09C0091}"/>
                      </a:ext>
                    </a:extLst>
                  </p:cNvPr>
                  <p:cNvCxnSpPr>
                    <a:cxnSpLocks/>
                  </p:cNvCxnSpPr>
                  <p:nvPr/>
                </p:nvCxnSpPr>
                <p:spPr>
                  <a:xfrm>
                    <a:off x="9004798"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1E247-3F58-FD53-B96F-286DC0392DF0}"/>
                      </a:ext>
                    </a:extLst>
                  </p:cNvPr>
                  <p:cNvCxnSpPr>
                    <a:cxnSpLocks/>
                  </p:cNvCxnSpPr>
                  <p:nvPr/>
                </p:nvCxnSpPr>
                <p:spPr>
                  <a:xfrm>
                    <a:off x="8752386"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C4D3FED-9A29-0FD7-7969-3A038FF4847E}"/>
                      </a:ext>
                    </a:extLst>
                  </p:cNvPr>
                  <p:cNvCxnSpPr>
                    <a:cxnSpLocks/>
                  </p:cNvCxnSpPr>
                  <p:nvPr/>
                </p:nvCxnSpPr>
                <p:spPr>
                  <a:xfrm>
                    <a:off x="9244513"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1ED5555-B1BB-92ED-1838-6CE658A0F07F}"/>
                      </a:ext>
                    </a:extLst>
                  </p:cNvPr>
                  <p:cNvCxnSpPr>
                    <a:cxnSpLocks/>
                  </p:cNvCxnSpPr>
                  <p:nvPr/>
                </p:nvCxnSpPr>
                <p:spPr>
                  <a:xfrm>
                    <a:off x="8944473" y="4739351"/>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11FE76-9D3E-EDC0-208A-8223D89DACA7}"/>
                      </a:ext>
                    </a:extLst>
                  </p:cNvPr>
                  <p:cNvCxnSpPr>
                    <a:cxnSpLocks/>
                  </p:cNvCxnSpPr>
                  <p:nvPr/>
                </p:nvCxnSpPr>
                <p:spPr>
                  <a:xfrm>
                    <a:off x="9847354"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0A55D09-211A-B399-4521-EF9CB0987B3E}"/>
                      </a:ext>
                    </a:extLst>
                  </p:cNvPr>
                  <p:cNvCxnSpPr>
                    <a:cxnSpLocks/>
                  </p:cNvCxnSpPr>
                  <p:nvPr/>
                </p:nvCxnSpPr>
                <p:spPr>
                  <a:xfrm>
                    <a:off x="10611735"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6FB9D2D-B4F3-38BF-09F5-F518D54EE39C}"/>
                      </a:ext>
                    </a:extLst>
                  </p:cNvPr>
                  <p:cNvCxnSpPr>
                    <a:cxnSpLocks/>
                  </p:cNvCxnSpPr>
                  <p:nvPr/>
                </p:nvCxnSpPr>
                <p:spPr>
                  <a:xfrm>
                    <a:off x="10061667"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3E226A4-B6E3-2018-5D44-6C0419ADBA4B}"/>
                      </a:ext>
                    </a:extLst>
                  </p:cNvPr>
                  <p:cNvCxnSpPr>
                    <a:cxnSpLocks/>
                  </p:cNvCxnSpPr>
                  <p:nvPr/>
                </p:nvCxnSpPr>
                <p:spPr>
                  <a:xfrm>
                    <a:off x="11002262"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AF1F318-7D40-EE4A-ECAD-D5C9FDBCF0FA}"/>
                      </a:ext>
                    </a:extLst>
                  </p:cNvPr>
                  <p:cNvCxnSpPr>
                    <a:cxnSpLocks/>
                  </p:cNvCxnSpPr>
                  <p:nvPr/>
                </p:nvCxnSpPr>
                <p:spPr>
                  <a:xfrm>
                    <a:off x="10826048"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084A7D8-459D-4CA4-63F1-9DC264AC7627}"/>
                      </a:ext>
                    </a:extLst>
                  </p:cNvPr>
                  <p:cNvCxnSpPr>
                    <a:cxnSpLocks/>
                  </p:cNvCxnSpPr>
                  <p:nvPr/>
                </p:nvCxnSpPr>
                <p:spPr>
                  <a:xfrm>
                    <a:off x="10945111"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98F40E3-DE8A-C0F9-4309-80191AC02B49}"/>
                      </a:ext>
                    </a:extLst>
                  </p:cNvPr>
                  <p:cNvCxnSpPr>
                    <a:cxnSpLocks/>
                  </p:cNvCxnSpPr>
                  <p:nvPr/>
                </p:nvCxnSpPr>
                <p:spPr>
                  <a:xfrm>
                    <a:off x="10883199"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3D98924-86DE-918C-E86A-2848DFAAEA60}"/>
                      </a:ext>
                    </a:extLst>
                  </p:cNvPr>
                  <p:cNvCxnSpPr>
                    <a:cxnSpLocks/>
                  </p:cNvCxnSpPr>
                  <p:nvPr/>
                </p:nvCxnSpPr>
                <p:spPr>
                  <a:xfrm>
                    <a:off x="10540297"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8EFB09C-AE23-E39D-99A3-0AC95A35B0D3}"/>
                      </a:ext>
                    </a:extLst>
                  </p:cNvPr>
                  <p:cNvCxnSpPr>
                    <a:cxnSpLocks/>
                  </p:cNvCxnSpPr>
                  <p:nvPr/>
                </p:nvCxnSpPr>
                <p:spPr>
                  <a:xfrm>
                    <a:off x="10287885"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7371EA1-A71C-4D34-EA36-9F40A11B8970}"/>
                      </a:ext>
                    </a:extLst>
                  </p:cNvPr>
                  <p:cNvCxnSpPr>
                    <a:cxnSpLocks/>
                  </p:cNvCxnSpPr>
                  <p:nvPr/>
                </p:nvCxnSpPr>
                <p:spPr>
                  <a:xfrm>
                    <a:off x="10780012"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24B43D2-DCFF-E5AC-68E9-4AA78DE9B1CD}"/>
                      </a:ext>
                    </a:extLst>
                  </p:cNvPr>
                  <p:cNvCxnSpPr>
                    <a:cxnSpLocks/>
                  </p:cNvCxnSpPr>
                  <p:nvPr/>
                </p:nvCxnSpPr>
                <p:spPr>
                  <a:xfrm>
                    <a:off x="10479972" y="4746249"/>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9" name="Picture 88" descr="A diagram of a structure&#10;&#10;Description automatically generated">
                  <a:extLst>
                    <a:ext uri="{FF2B5EF4-FFF2-40B4-BE49-F238E27FC236}">
                      <a16:creationId xmlns:a16="http://schemas.microsoft.com/office/drawing/2014/main" id="{15B2AC83-7701-F267-59EA-34D4CEB5F81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3633"/>
                <a:stretch/>
              </p:blipFill>
              <p:spPr>
                <a:xfrm>
                  <a:off x="2783832" y="3444122"/>
                  <a:ext cx="1047446" cy="1028698"/>
                </a:xfrm>
                <a:prstGeom prst="ellipse">
                  <a:avLst/>
                </a:prstGeom>
                <a:ln w="63500" cap="rnd">
                  <a:noFill/>
                </a:ln>
                <a:effectLst>
                  <a:outerShdw blurRad="381000" dist="292100" dir="5400000" sx="-80000" sy="-18000" rotWithShape="0">
                    <a:srgbClr val="000000">
                      <a:alpha val="22000"/>
                    </a:srgbClr>
                  </a:outerShdw>
                </a:effectLst>
              </p:spPr>
            </p:pic>
            <p:pic>
              <p:nvPicPr>
                <p:cNvPr id="91" name="Picture 90" descr="A close-up of a virus&#10;&#10;Description automatically generated">
                  <a:extLst>
                    <a:ext uri="{FF2B5EF4-FFF2-40B4-BE49-F238E27FC236}">
                      <a16:creationId xmlns:a16="http://schemas.microsoft.com/office/drawing/2014/main" id="{857A38FD-08A6-B36A-17A8-4B1F61EB136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981887" y="2413937"/>
                  <a:ext cx="980923" cy="744888"/>
                </a:xfrm>
                <a:prstGeom prst="ellipse">
                  <a:avLst/>
                </a:prstGeom>
                <a:ln w="63500" cap="rnd">
                  <a:noFill/>
                </a:ln>
                <a:effectLst>
                  <a:outerShdw blurRad="381000" dist="292100" dir="5400000" sx="-80000" sy="-18000" rotWithShape="0">
                    <a:srgbClr val="000000">
                      <a:alpha val="22000"/>
                    </a:srgbClr>
                  </a:outerShdw>
                </a:effectLst>
              </p:spPr>
            </p:pic>
            <p:pic>
              <p:nvPicPr>
                <p:cNvPr id="92" name="Picture 91" descr="Diagram of a cell cycle&#10;&#10;Description automatically generated">
                  <a:extLst>
                    <a:ext uri="{FF2B5EF4-FFF2-40B4-BE49-F238E27FC236}">
                      <a16:creationId xmlns:a16="http://schemas.microsoft.com/office/drawing/2014/main" id="{3E968130-889B-A735-66CE-D3021FB03085}"/>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73289" r="-6946"/>
                <a:stretch/>
              </p:blipFill>
              <p:spPr>
                <a:xfrm rot="10800000">
                  <a:off x="4424879" y="3619326"/>
                  <a:ext cx="766718" cy="1455367"/>
                </a:xfrm>
                <a:prstGeom prst="ellipse">
                  <a:avLst/>
                </a:prstGeom>
                <a:ln w="63500" cap="rnd">
                  <a:noFill/>
                </a:ln>
                <a:effectLst>
                  <a:outerShdw blurRad="381000" dist="292100" dir="5400000" sx="-80000" sy="-18000" rotWithShape="0">
                    <a:srgbClr val="000000">
                      <a:alpha val="22000"/>
                    </a:srgbClr>
                  </a:outerShdw>
                </a:effectLst>
              </p:spPr>
            </p:pic>
            <p:pic>
              <p:nvPicPr>
                <p:cNvPr id="94" name="Picture 93" descr="Close-up of bacteria&#10;&#10;Description automatically generated">
                  <a:extLst>
                    <a:ext uri="{FF2B5EF4-FFF2-40B4-BE49-F238E27FC236}">
                      <a16:creationId xmlns:a16="http://schemas.microsoft.com/office/drawing/2014/main" id="{1ED758EC-D315-DF30-ABBE-33205F261AD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899217" y="3812707"/>
                  <a:ext cx="1303929" cy="915414"/>
                </a:xfrm>
                <a:prstGeom prst="ellipse">
                  <a:avLst/>
                </a:prstGeom>
                <a:ln w="63500" cap="rnd">
                  <a:noFill/>
                </a:ln>
                <a:effectLst>
                  <a:outerShdw blurRad="381000" dist="292100" dir="5400000" sx="-80000" sy="-18000" rotWithShape="0">
                    <a:srgbClr val="000000">
                      <a:alpha val="22000"/>
                    </a:srgbClr>
                  </a:outerShdw>
                </a:effectLst>
              </p:spPr>
            </p:pic>
            <p:pic>
              <p:nvPicPr>
                <p:cNvPr id="95" name="Picture 94" descr="Red blood cells under a microscope&#10;&#10;Description automatically generated">
                  <a:extLst>
                    <a:ext uri="{FF2B5EF4-FFF2-40B4-BE49-F238E27FC236}">
                      <a16:creationId xmlns:a16="http://schemas.microsoft.com/office/drawing/2014/main" id="{67F73B96-B615-D3DE-9046-FD28582ACEC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6361182" y="1909436"/>
                  <a:ext cx="980923" cy="1127901"/>
                </a:xfrm>
                <a:prstGeom prst="ellipse">
                  <a:avLst/>
                </a:prstGeom>
                <a:ln w="63500" cap="rnd">
                  <a:noFill/>
                </a:ln>
                <a:effectLst>
                  <a:outerShdw blurRad="381000" dist="292100" dir="5400000" sx="-80000" sy="-18000" rotWithShape="0">
                    <a:srgbClr val="000000">
                      <a:alpha val="22000"/>
                    </a:srgbClr>
                  </a:outerShdw>
                </a:effectLst>
              </p:spPr>
            </p:pic>
            <p:pic>
              <p:nvPicPr>
                <p:cNvPr id="97" name="Picture 96" descr="A structure of a cell&#10;&#10;Description automatically generated">
                  <a:extLst>
                    <a:ext uri="{FF2B5EF4-FFF2-40B4-BE49-F238E27FC236}">
                      <a16:creationId xmlns:a16="http://schemas.microsoft.com/office/drawing/2014/main" id="{FAFBBA1E-FB9D-9BB8-95B2-10046AB3E2B4}"/>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405414" y="3158825"/>
                  <a:ext cx="1526038" cy="858396"/>
                </a:xfrm>
                <a:prstGeom prst="ellipse">
                  <a:avLst/>
                </a:prstGeom>
                <a:ln w="63500" cap="rnd">
                  <a:noFill/>
                </a:ln>
                <a:effectLst>
                  <a:outerShdw blurRad="381000" dist="292100" dir="5400000" sx="-80000" sy="-18000" rotWithShape="0">
                    <a:srgbClr val="000000">
                      <a:alpha val="22000"/>
                    </a:srgbClr>
                  </a:outerShdw>
                </a:effectLst>
              </p:spPr>
            </p:pic>
            <p:pic>
              <p:nvPicPr>
                <p:cNvPr id="99" name="Picture 98" descr="A green cell structure with different colored objects&#10;&#10;Description automatically generated">
                  <a:extLst>
                    <a:ext uri="{FF2B5EF4-FFF2-40B4-BE49-F238E27FC236}">
                      <a16:creationId xmlns:a16="http://schemas.microsoft.com/office/drawing/2014/main" id="{0C3558BF-47E3-5DB1-7996-12D16EF651B8}"/>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8334797" y="4266135"/>
                  <a:ext cx="1306869" cy="735114"/>
                </a:xfrm>
                <a:prstGeom prst="ellipse">
                  <a:avLst/>
                </a:prstGeom>
                <a:ln w="63500" cap="rnd">
                  <a:noFill/>
                </a:ln>
                <a:effectLst>
                  <a:outerShdw blurRad="381000" dist="292100" dir="5400000" sx="-80000" sy="-18000" rotWithShape="0">
                    <a:srgbClr val="000000">
                      <a:alpha val="22000"/>
                    </a:srgbClr>
                  </a:outerShdw>
                </a:effectLst>
              </p:spPr>
            </p:pic>
            <p:pic>
              <p:nvPicPr>
                <p:cNvPr id="101" name="Picture 100" descr="A close-up of a cell&#10;&#10;Description automatically generated">
                  <a:extLst>
                    <a:ext uri="{FF2B5EF4-FFF2-40B4-BE49-F238E27FC236}">
                      <a16:creationId xmlns:a16="http://schemas.microsoft.com/office/drawing/2014/main" id="{F93B257A-EEBB-01E8-FC9E-C2B069B2CE95}"/>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10142326" y="3676397"/>
                  <a:ext cx="1026286" cy="684532"/>
                </a:xfrm>
                <a:prstGeom prst="ellipse">
                  <a:avLst/>
                </a:prstGeom>
                <a:ln w="63500" cap="rnd">
                  <a:noFill/>
                </a:ln>
                <a:effectLst>
                  <a:outerShdw blurRad="381000" dist="292100" dir="5400000" sx="-80000" sy="-18000" rotWithShape="0">
                    <a:srgbClr val="000000">
                      <a:alpha val="22000"/>
                    </a:srgbClr>
                  </a:outerShdw>
                </a:effectLst>
              </p:spPr>
            </p:pic>
            <p:sp>
              <p:nvSpPr>
                <p:cNvPr id="103" name="TextBox 102">
                  <a:extLst>
                    <a:ext uri="{FF2B5EF4-FFF2-40B4-BE49-F238E27FC236}">
                      <a16:creationId xmlns:a16="http://schemas.microsoft.com/office/drawing/2014/main" id="{7BD55E61-71BE-D11E-0E06-4AD50D267BEC}"/>
                    </a:ext>
                  </a:extLst>
                </p:cNvPr>
                <p:cNvSpPr txBox="1"/>
                <p:nvPr/>
              </p:nvSpPr>
              <p:spPr>
                <a:xfrm>
                  <a:off x="4050118" y="3158825"/>
                  <a:ext cx="838691" cy="369332"/>
                </a:xfrm>
                <a:prstGeom prst="rect">
                  <a:avLst/>
                </a:prstGeom>
                <a:noFill/>
              </p:spPr>
              <p:txBody>
                <a:bodyPr wrap="none" rtlCol="0">
                  <a:spAutoFit/>
                </a:bodyPr>
                <a:lstStyle/>
                <a:p>
                  <a:r>
                    <a:rPr lang="en-US" dirty="0"/>
                    <a:t>viruses</a:t>
                  </a:r>
                </a:p>
              </p:txBody>
            </p:sp>
            <p:sp>
              <p:nvSpPr>
                <p:cNvPr id="105" name="TextBox 104">
                  <a:extLst>
                    <a:ext uri="{FF2B5EF4-FFF2-40B4-BE49-F238E27FC236}">
                      <a16:creationId xmlns:a16="http://schemas.microsoft.com/office/drawing/2014/main" id="{9E1A07C1-CD29-2793-E74A-2F085B03B918}"/>
                    </a:ext>
                  </a:extLst>
                </p:cNvPr>
                <p:cNvSpPr txBox="1"/>
                <p:nvPr/>
              </p:nvSpPr>
              <p:spPr>
                <a:xfrm>
                  <a:off x="6074731" y="1582142"/>
                  <a:ext cx="1553823" cy="369332"/>
                </a:xfrm>
                <a:prstGeom prst="rect">
                  <a:avLst/>
                </a:prstGeom>
                <a:noFill/>
              </p:spPr>
              <p:txBody>
                <a:bodyPr wrap="none" rtlCol="0">
                  <a:spAutoFit/>
                </a:bodyPr>
                <a:lstStyle/>
                <a:p>
                  <a:r>
                    <a:rPr lang="en-US" dirty="0"/>
                    <a:t>red blood cells</a:t>
                  </a:r>
                </a:p>
              </p:txBody>
            </p:sp>
            <p:sp>
              <p:nvSpPr>
                <p:cNvPr id="106" name="TextBox 105">
                  <a:extLst>
                    <a:ext uri="{FF2B5EF4-FFF2-40B4-BE49-F238E27FC236}">
                      <a16:creationId xmlns:a16="http://schemas.microsoft.com/office/drawing/2014/main" id="{C9141CED-8990-DD41-887C-01D53ABAD7DC}"/>
                    </a:ext>
                  </a:extLst>
                </p:cNvPr>
                <p:cNvSpPr txBox="1"/>
                <p:nvPr/>
              </p:nvSpPr>
              <p:spPr>
                <a:xfrm>
                  <a:off x="2687630" y="4438077"/>
                  <a:ext cx="1168397" cy="369332"/>
                </a:xfrm>
                <a:prstGeom prst="rect">
                  <a:avLst/>
                </a:prstGeom>
                <a:noFill/>
              </p:spPr>
              <p:txBody>
                <a:bodyPr wrap="none" rtlCol="0">
                  <a:spAutoFit/>
                </a:bodyPr>
                <a:lstStyle/>
                <a:p>
                  <a:r>
                    <a:rPr lang="en-US" dirty="0"/>
                    <a:t>antibodies</a:t>
                  </a:r>
                </a:p>
              </p:txBody>
            </p:sp>
            <p:sp>
              <p:nvSpPr>
                <p:cNvPr id="107" name="TextBox 106">
                  <a:extLst>
                    <a:ext uri="{FF2B5EF4-FFF2-40B4-BE49-F238E27FC236}">
                      <a16:creationId xmlns:a16="http://schemas.microsoft.com/office/drawing/2014/main" id="{947ABF83-D894-82AC-0304-D8A3F76298A4}"/>
                    </a:ext>
                  </a:extLst>
                </p:cNvPr>
                <p:cNvSpPr txBox="1"/>
                <p:nvPr/>
              </p:nvSpPr>
              <p:spPr>
                <a:xfrm>
                  <a:off x="3749564" y="4754213"/>
                  <a:ext cx="1438674" cy="646331"/>
                </a:xfrm>
                <a:prstGeom prst="rect">
                  <a:avLst/>
                </a:prstGeom>
                <a:noFill/>
              </p:spPr>
              <p:txBody>
                <a:bodyPr wrap="square" rtlCol="0">
                  <a:spAutoFit/>
                </a:bodyPr>
                <a:lstStyle/>
                <a:p>
                  <a:pPr algn="ctr"/>
                  <a:r>
                    <a:rPr lang="en-US" dirty="0" err="1"/>
                    <a:t>Extracelullar</a:t>
                  </a:r>
                  <a:endParaRPr lang="en-US" dirty="0"/>
                </a:p>
                <a:p>
                  <a:pPr algn="ctr"/>
                  <a:r>
                    <a:rPr lang="en-US" dirty="0"/>
                    <a:t>vesicles</a:t>
                  </a:r>
                </a:p>
              </p:txBody>
            </p:sp>
            <p:sp>
              <p:nvSpPr>
                <p:cNvPr id="108" name="TextBox 107">
                  <a:extLst>
                    <a:ext uri="{FF2B5EF4-FFF2-40B4-BE49-F238E27FC236}">
                      <a16:creationId xmlns:a16="http://schemas.microsoft.com/office/drawing/2014/main" id="{51A5753A-6BF5-DFFA-ECB1-36C5F3850AA2}"/>
                    </a:ext>
                  </a:extLst>
                </p:cNvPr>
                <p:cNvSpPr txBox="1"/>
                <p:nvPr/>
              </p:nvSpPr>
              <p:spPr>
                <a:xfrm>
                  <a:off x="5615502" y="3490881"/>
                  <a:ext cx="948401" cy="369332"/>
                </a:xfrm>
                <a:prstGeom prst="rect">
                  <a:avLst/>
                </a:prstGeom>
                <a:noFill/>
              </p:spPr>
              <p:txBody>
                <a:bodyPr wrap="none" rtlCol="0">
                  <a:spAutoFit/>
                </a:bodyPr>
                <a:lstStyle/>
                <a:p>
                  <a:r>
                    <a:rPr lang="en-US" dirty="0"/>
                    <a:t>bacteria</a:t>
                  </a:r>
                </a:p>
              </p:txBody>
            </p:sp>
            <p:sp>
              <p:nvSpPr>
                <p:cNvPr id="110" name="TextBox 109">
                  <a:extLst>
                    <a:ext uri="{FF2B5EF4-FFF2-40B4-BE49-F238E27FC236}">
                      <a16:creationId xmlns:a16="http://schemas.microsoft.com/office/drawing/2014/main" id="{1B0D5C75-D2AC-6414-D5F1-2106C927E0AD}"/>
                    </a:ext>
                  </a:extLst>
                </p:cNvPr>
                <p:cNvSpPr txBox="1"/>
                <p:nvPr/>
              </p:nvSpPr>
              <p:spPr>
                <a:xfrm>
                  <a:off x="8425673" y="4958044"/>
                  <a:ext cx="1125116" cy="369332"/>
                </a:xfrm>
                <a:prstGeom prst="rect">
                  <a:avLst/>
                </a:prstGeom>
                <a:noFill/>
              </p:spPr>
              <p:txBody>
                <a:bodyPr wrap="none" rtlCol="0">
                  <a:spAutoFit/>
                </a:bodyPr>
                <a:lstStyle/>
                <a:p>
                  <a:r>
                    <a:rPr lang="en-US" dirty="0"/>
                    <a:t>plant cells</a:t>
                  </a:r>
                </a:p>
              </p:txBody>
            </p:sp>
            <p:sp>
              <p:nvSpPr>
                <p:cNvPr id="111" name="TextBox 110">
                  <a:extLst>
                    <a:ext uri="{FF2B5EF4-FFF2-40B4-BE49-F238E27FC236}">
                      <a16:creationId xmlns:a16="http://schemas.microsoft.com/office/drawing/2014/main" id="{660318FD-6951-ED8E-7F20-502BE7FC40A4}"/>
                    </a:ext>
                  </a:extLst>
                </p:cNvPr>
                <p:cNvSpPr txBox="1"/>
                <p:nvPr/>
              </p:nvSpPr>
              <p:spPr>
                <a:xfrm>
                  <a:off x="10310053" y="4346235"/>
                  <a:ext cx="949299" cy="369332"/>
                </a:xfrm>
                <a:prstGeom prst="rect">
                  <a:avLst/>
                </a:prstGeom>
                <a:noFill/>
              </p:spPr>
              <p:txBody>
                <a:bodyPr wrap="none" rtlCol="0">
                  <a:spAutoFit/>
                </a:bodyPr>
                <a:lstStyle/>
                <a:p>
                  <a:r>
                    <a:rPr lang="en-US" dirty="0"/>
                    <a:t>amoeba</a:t>
                  </a:r>
                </a:p>
              </p:txBody>
            </p:sp>
            <p:cxnSp>
              <p:nvCxnSpPr>
                <p:cNvPr id="116" name="Straight Connector 115">
                  <a:extLst>
                    <a:ext uri="{FF2B5EF4-FFF2-40B4-BE49-F238E27FC236}">
                      <a16:creationId xmlns:a16="http://schemas.microsoft.com/office/drawing/2014/main" id="{9D2130F0-703E-A069-2377-AA0439E49B1C}"/>
                    </a:ext>
                  </a:extLst>
                </p:cNvPr>
                <p:cNvCxnSpPr>
                  <a:cxnSpLocks/>
                </p:cNvCxnSpPr>
                <p:nvPr/>
              </p:nvCxnSpPr>
              <p:spPr>
                <a:xfrm>
                  <a:off x="4924811" y="1910685"/>
                  <a:ext cx="0" cy="3749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B09CBC7-7756-4651-75B2-6E4392D869B7}"/>
                    </a:ext>
                  </a:extLst>
                </p:cNvPr>
                <p:cNvCxnSpPr>
                  <a:cxnSpLocks/>
                </p:cNvCxnSpPr>
                <p:nvPr/>
              </p:nvCxnSpPr>
              <p:spPr>
                <a:xfrm>
                  <a:off x="9640392" y="1909436"/>
                  <a:ext cx="30932" cy="37502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EEF053CC-0683-C992-FAD9-3D30B4E8FD45}"/>
                    </a:ext>
                  </a:extLst>
                </p:cNvPr>
                <p:cNvSpPr txBox="1"/>
                <p:nvPr/>
              </p:nvSpPr>
              <p:spPr>
                <a:xfrm>
                  <a:off x="7158062" y="2859569"/>
                  <a:ext cx="1758815" cy="369332"/>
                </a:xfrm>
                <a:prstGeom prst="rect">
                  <a:avLst/>
                </a:prstGeom>
                <a:noFill/>
              </p:spPr>
              <p:txBody>
                <a:bodyPr wrap="none" rtlCol="0">
                  <a:spAutoFit/>
                </a:bodyPr>
                <a:lstStyle/>
                <a:p>
                  <a:r>
                    <a:rPr lang="en-US" dirty="0"/>
                    <a:t>mammalian cells</a:t>
                  </a:r>
                </a:p>
              </p:txBody>
            </p:sp>
          </p:grpSp>
        </p:grpSp>
      </p:grpSp>
      <p:grpSp>
        <p:nvGrpSpPr>
          <p:cNvPr id="127" name="Group 126">
            <a:extLst>
              <a:ext uri="{FF2B5EF4-FFF2-40B4-BE49-F238E27FC236}">
                <a16:creationId xmlns:a16="http://schemas.microsoft.com/office/drawing/2014/main" id="{F0273729-97AD-E06F-EBCD-2484FFAB52D3}"/>
              </a:ext>
            </a:extLst>
          </p:cNvPr>
          <p:cNvGrpSpPr/>
          <p:nvPr/>
        </p:nvGrpSpPr>
        <p:grpSpPr>
          <a:xfrm>
            <a:off x="4760237" y="1582142"/>
            <a:ext cx="4913224" cy="5117466"/>
            <a:chOff x="4686346" y="760106"/>
            <a:chExt cx="4913224" cy="5117466"/>
          </a:xfrm>
        </p:grpSpPr>
        <p:sp>
          <p:nvSpPr>
            <p:cNvPr id="123" name="Rectangle 122">
              <a:extLst>
                <a:ext uri="{FF2B5EF4-FFF2-40B4-BE49-F238E27FC236}">
                  <a16:creationId xmlns:a16="http://schemas.microsoft.com/office/drawing/2014/main" id="{FCC8A673-C107-A54D-7FF9-EC71C0750474}"/>
                </a:ext>
              </a:extLst>
            </p:cNvPr>
            <p:cNvSpPr/>
            <p:nvPr/>
          </p:nvSpPr>
          <p:spPr>
            <a:xfrm>
              <a:off x="4686346" y="760106"/>
              <a:ext cx="4913224" cy="4596984"/>
            </a:xfrm>
            <a:prstGeom prst="rect">
              <a:avLst/>
            </a:prstGeom>
            <a:solidFill>
              <a:schemeClr val="accent4">
                <a:lumMod val="40000"/>
                <a:lumOff val="60000"/>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E3622686-BC35-8CE7-BE3B-80D7CFCD666F}"/>
                </a:ext>
              </a:extLst>
            </p:cNvPr>
            <p:cNvSpPr txBox="1"/>
            <p:nvPr/>
          </p:nvSpPr>
          <p:spPr>
            <a:xfrm>
              <a:off x="6065041" y="5477462"/>
              <a:ext cx="2060564" cy="400110"/>
            </a:xfrm>
            <a:prstGeom prst="rect">
              <a:avLst/>
            </a:prstGeom>
            <a:noFill/>
          </p:spPr>
          <p:txBody>
            <a:bodyPr wrap="none" rtlCol="0">
              <a:spAutoFit/>
            </a:bodyPr>
            <a:lstStyle/>
            <a:p>
              <a:r>
                <a:rPr lang="en-US" sz="2000" b="1" dirty="0"/>
                <a:t>CMtO cytometers</a:t>
              </a:r>
            </a:p>
          </p:txBody>
        </p:sp>
      </p:grpSp>
      <p:grpSp>
        <p:nvGrpSpPr>
          <p:cNvPr id="144" name="Group 143">
            <a:extLst>
              <a:ext uri="{FF2B5EF4-FFF2-40B4-BE49-F238E27FC236}">
                <a16:creationId xmlns:a16="http://schemas.microsoft.com/office/drawing/2014/main" id="{55AFD9FA-DE46-AFA9-7B78-DE1EDF8C3671}"/>
              </a:ext>
            </a:extLst>
          </p:cNvPr>
          <p:cNvGrpSpPr/>
          <p:nvPr/>
        </p:nvGrpSpPr>
        <p:grpSpPr>
          <a:xfrm>
            <a:off x="6501268" y="1007463"/>
            <a:ext cx="3172193" cy="424460"/>
            <a:chOff x="6501268" y="1007463"/>
            <a:chExt cx="3172193" cy="424460"/>
          </a:xfrm>
        </p:grpSpPr>
        <p:cxnSp>
          <p:nvCxnSpPr>
            <p:cNvPr id="129" name="Straight Connector 128">
              <a:extLst>
                <a:ext uri="{FF2B5EF4-FFF2-40B4-BE49-F238E27FC236}">
                  <a16:creationId xmlns:a16="http://schemas.microsoft.com/office/drawing/2014/main" id="{C55E67BA-A375-7A2A-6203-33CE10ABA3E4}"/>
                </a:ext>
              </a:extLst>
            </p:cNvPr>
            <p:cNvCxnSpPr/>
            <p:nvPr/>
          </p:nvCxnSpPr>
          <p:spPr>
            <a:xfrm>
              <a:off x="6501268" y="1366981"/>
              <a:ext cx="317219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F517453-3F03-7C29-DB1E-FD694D9C9976}"/>
                </a:ext>
              </a:extLst>
            </p:cNvPr>
            <p:cNvCxnSpPr>
              <a:cxnSpLocks/>
            </p:cNvCxnSpPr>
            <p:nvPr/>
          </p:nvCxnSpPr>
          <p:spPr>
            <a:xfrm>
              <a:off x="6508097" y="1287040"/>
              <a:ext cx="0" cy="14488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5DD4886-742B-81FE-9386-CB05DE2873C9}"/>
                </a:ext>
              </a:extLst>
            </p:cNvPr>
            <p:cNvCxnSpPr>
              <a:cxnSpLocks/>
            </p:cNvCxnSpPr>
            <p:nvPr/>
          </p:nvCxnSpPr>
          <p:spPr>
            <a:xfrm>
              <a:off x="9671484" y="1287040"/>
              <a:ext cx="0" cy="14488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68EB2119-02AC-C6E0-8AFE-2F8C68665834}"/>
                </a:ext>
              </a:extLst>
            </p:cNvPr>
            <p:cNvSpPr txBox="1"/>
            <p:nvPr/>
          </p:nvSpPr>
          <p:spPr>
            <a:xfrm>
              <a:off x="7062351" y="1007463"/>
              <a:ext cx="1972720" cy="400110"/>
            </a:xfrm>
            <a:prstGeom prst="rect">
              <a:avLst/>
            </a:prstGeom>
            <a:noFill/>
          </p:spPr>
          <p:txBody>
            <a:bodyPr wrap="none" rtlCol="0">
              <a:spAutoFit/>
            </a:bodyPr>
            <a:lstStyle/>
            <a:p>
              <a:r>
                <a:rPr lang="en-US" sz="2000" b="1" dirty="0"/>
                <a:t>most cytometers</a:t>
              </a:r>
            </a:p>
          </p:txBody>
        </p:sp>
      </p:grpSp>
      <p:sp>
        <p:nvSpPr>
          <p:cNvPr id="139" name="TextBox 138">
            <a:extLst>
              <a:ext uri="{FF2B5EF4-FFF2-40B4-BE49-F238E27FC236}">
                <a16:creationId xmlns:a16="http://schemas.microsoft.com/office/drawing/2014/main" id="{F2E95B11-776A-4F7C-C2FC-1FE03D65120B}"/>
              </a:ext>
            </a:extLst>
          </p:cNvPr>
          <p:cNvSpPr txBox="1"/>
          <p:nvPr/>
        </p:nvSpPr>
        <p:spPr>
          <a:xfrm>
            <a:off x="2298902" y="134098"/>
            <a:ext cx="9212801" cy="646331"/>
          </a:xfrm>
          <a:prstGeom prst="rect">
            <a:avLst/>
          </a:prstGeom>
          <a:noFill/>
        </p:spPr>
        <p:txBody>
          <a:bodyPr wrap="square">
            <a:spAutoFit/>
          </a:bodyPr>
          <a:lstStyle/>
          <a:p>
            <a:r>
              <a:rPr lang="en-US" sz="3600" b="1" dirty="0"/>
              <a:t>Particles analyzed by flow cytometry</a:t>
            </a:r>
          </a:p>
        </p:txBody>
      </p:sp>
    </p:spTree>
    <p:extLst>
      <p:ext uri="{BB962C8B-B14F-4D97-AF65-F5344CB8AC3E}">
        <p14:creationId xmlns:p14="http://schemas.microsoft.com/office/powerpoint/2010/main" val="63134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30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30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3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aser beam coming out of a machine&#10;&#10;Description automatically generated">
            <a:extLst>
              <a:ext uri="{FF2B5EF4-FFF2-40B4-BE49-F238E27FC236}">
                <a16:creationId xmlns:a16="http://schemas.microsoft.com/office/drawing/2014/main" id="{4DFB71F9-3ED8-8089-916A-CF4F46BBA14C}"/>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2">
            <a:extLst>
              <a:ext uri="{FF2B5EF4-FFF2-40B4-BE49-F238E27FC236}">
                <a16:creationId xmlns:a16="http://schemas.microsoft.com/office/drawing/2014/main" id="{523BC7BB-4E7B-501E-F7ED-9A91A762C615}"/>
              </a:ext>
            </a:extLst>
          </p:cNvPr>
          <p:cNvSpPr txBox="1">
            <a:spLocks noChangeArrowheads="1"/>
          </p:cNvSpPr>
          <p:nvPr/>
        </p:nvSpPr>
        <p:spPr>
          <a:xfrm>
            <a:off x="3340553" y="174605"/>
            <a:ext cx="6139544" cy="4607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mn-lt"/>
              </a:rPr>
              <a:t>What can Flow Cytometry do?</a:t>
            </a:r>
          </a:p>
        </p:txBody>
      </p:sp>
      <p:sp>
        <p:nvSpPr>
          <p:cNvPr id="3" name="Rectangle 2">
            <a:extLst>
              <a:ext uri="{FF2B5EF4-FFF2-40B4-BE49-F238E27FC236}">
                <a16:creationId xmlns:a16="http://schemas.microsoft.com/office/drawing/2014/main" id="{3D29860F-4D86-D345-BF78-A326787F6043}"/>
              </a:ext>
            </a:extLst>
          </p:cNvPr>
          <p:cNvSpPr txBox="1">
            <a:spLocks noChangeArrowheads="1"/>
          </p:cNvSpPr>
          <p:nvPr/>
        </p:nvSpPr>
        <p:spPr>
          <a:xfrm>
            <a:off x="4213819" y="726683"/>
            <a:ext cx="3944777" cy="4607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i="1" dirty="0">
                <a:latin typeface="+mn-lt"/>
              </a:rPr>
              <a:t>Common applications</a:t>
            </a:r>
          </a:p>
        </p:txBody>
      </p:sp>
      <p:sp>
        <p:nvSpPr>
          <p:cNvPr id="5" name="Rectangle 3">
            <a:extLst>
              <a:ext uri="{FF2B5EF4-FFF2-40B4-BE49-F238E27FC236}">
                <a16:creationId xmlns:a16="http://schemas.microsoft.com/office/drawing/2014/main" id="{F78BC470-98DC-B9BE-A83F-D7D6B7532D57}"/>
              </a:ext>
            </a:extLst>
          </p:cNvPr>
          <p:cNvSpPr txBox="1">
            <a:spLocks noChangeArrowheads="1"/>
          </p:cNvSpPr>
          <p:nvPr/>
        </p:nvSpPr>
        <p:spPr>
          <a:xfrm>
            <a:off x="960437" y="1821206"/>
            <a:ext cx="3317875" cy="460731"/>
          </a:xfrm>
          <a:custGeom>
            <a:avLst/>
            <a:gdLst>
              <a:gd name="connsiteX0" fmla="*/ 0 w 3317875"/>
              <a:gd name="connsiteY0" fmla="*/ 0 h 460731"/>
              <a:gd name="connsiteX1" fmla="*/ 453443 w 3317875"/>
              <a:gd name="connsiteY1" fmla="*/ 0 h 460731"/>
              <a:gd name="connsiteX2" fmla="*/ 1039601 w 3317875"/>
              <a:gd name="connsiteY2" fmla="*/ 0 h 460731"/>
              <a:gd name="connsiteX3" fmla="*/ 1493044 w 3317875"/>
              <a:gd name="connsiteY3" fmla="*/ 0 h 460731"/>
              <a:gd name="connsiteX4" fmla="*/ 1946487 w 3317875"/>
              <a:gd name="connsiteY4" fmla="*/ 0 h 460731"/>
              <a:gd name="connsiteX5" fmla="*/ 2433108 w 3317875"/>
              <a:gd name="connsiteY5" fmla="*/ 0 h 460731"/>
              <a:gd name="connsiteX6" fmla="*/ 3317875 w 3317875"/>
              <a:gd name="connsiteY6" fmla="*/ 0 h 460731"/>
              <a:gd name="connsiteX7" fmla="*/ 3317875 w 3317875"/>
              <a:gd name="connsiteY7" fmla="*/ 460731 h 460731"/>
              <a:gd name="connsiteX8" fmla="*/ 2798075 w 3317875"/>
              <a:gd name="connsiteY8" fmla="*/ 460731 h 460731"/>
              <a:gd name="connsiteX9" fmla="*/ 2178738 w 3317875"/>
              <a:gd name="connsiteY9" fmla="*/ 460731 h 460731"/>
              <a:gd name="connsiteX10" fmla="*/ 1625759 w 3317875"/>
              <a:gd name="connsiteY10" fmla="*/ 460731 h 460731"/>
              <a:gd name="connsiteX11" fmla="*/ 1139137 w 3317875"/>
              <a:gd name="connsiteY11" fmla="*/ 460731 h 460731"/>
              <a:gd name="connsiteX12" fmla="*/ 519800 w 3317875"/>
              <a:gd name="connsiteY12" fmla="*/ 460731 h 460731"/>
              <a:gd name="connsiteX13" fmla="*/ 0 w 3317875"/>
              <a:gd name="connsiteY13" fmla="*/ 460731 h 460731"/>
              <a:gd name="connsiteX14" fmla="*/ 0 w 3317875"/>
              <a:gd name="connsiteY14"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7875" h="460731" fill="none" extrusionOk="0">
                <a:moveTo>
                  <a:pt x="0" y="0"/>
                </a:moveTo>
                <a:cubicBezTo>
                  <a:pt x="145989" y="-30429"/>
                  <a:pt x="291755" y="53275"/>
                  <a:pt x="453443" y="0"/>
                </a:cubicBezTo>
                <a:cubicBezTo>
                  <a:pt x="615131" y="-53275"/>
                  <a:pt x="817348" y="69769"/>
                  <a:pt x="1039601" y="0"/>
                </a:cubicBezTo>
                <a:cubicBezTo>
                  <a:pt x="1261854" y="-69769"/>
                  <a:pt x="1384755" y="42087"/>
                  <a:pt x="1493044" y="0"/>
                </a:cubicBezTo>
                <a:cubicBezTo>
                  <a:pt x="1601333" y="-42087"/>
                  <a:pt x="1744884" y="10354"/>
                  <a:pt x="1946487" y="0"/>
                </a:cubicBezTo>
                <a:cubicBezTo>
                  <a:pt x="2148090" y="-10354"/>
                  <a:pt x="2265701" y="5541"/>
                  <a:pt x="2433108" y="0"/>
                </a:cubicBezTo>
                <a:cubicBezTo>
                  <a:pt x="2600515" y="-5541"/>
                  <a:pt x="2978428" y="24187"/>
                  <a:pt x="3317875" y="0"/>
                </a:cubicBezTo>
                <a:cubicBezTo>
                  <a:pt x="3359631" y="166051"/>
                  <a:pt x="3303861" y="281517"/>
                  <a:pt x="3317875" y="460731"/>
                </a:cubicBezTo>
                <a:cubicBezTo>
                  <a:pt x="3205836" y="483883"/>
                  <a:pt x="2988116" y="402849"/>
                  <a:pt x="2798075" y="460731"/>
                </a:cubicBezTo>
                <a:cubicBezTo>
                  <a:pt x="2608034" y="518613"/>
                  <a:pt x="2431465" y="455600"/>
                  <a:pt x="2178738" y="460731"/>
                </a:cubicBezTo>
                <a:cubicBezTo>
                  <a:pt x="1926011" y="465862"/>
                  <a:pt x="1901679" y="453604"/>
                  <a:pt x="1625759" y="460731"/>
                </a:cubicBezTo>
                <a:cubicBezTo>
                  <a:pt x="1349839" y="467858"/>
                  <a:pt x="1286636" y="429075"/>
                  <a:pt x="1139137" y="460731"/>
                </a:cubicBezTo>
                <a:cubicBezTo>
                  <a:pt x="991638" y="492387"/>
                  <a:pt x="708686" y="437528"/>
                  <a:pt x="519800" y="460731"/>
                </a:cubicBezTo>
                <a:cubicBezTo>
                  <a:pt x="330914" y="483934"/>
                  <a:pt x="162089" y="450406"/>
                  <a:pt x="0" y="460731"/>
                </a:cubicBezTo>
                <a:cubicBezTo>
                  <a:pt x="-52069" y="295963"/>
                  <a:pt x="7830" y="151044"/>
                  <a:pt x="0" y="0"/>
                </a:cubicBezTo>
                <a:close/>
              </a:path>
              <a:path w="3317875" h="460731" stroke="0" extrusionOk="0">
                <a:moveTo>
                  <a:pt x="0" y="0"/>
                </a:moveTo>
                <a:cubicBezTo>
                  <a:pt x="180468" y="-14652"/>
                  <a:pt x="292439" y="4795"/>
                  <a:pt x="552979" y="0"/>
                </a:cubicBezTo>
                <a:cubicBezTo>
                  <a:pt x="813519" y="-4795"/>
                  <a:pt x="866188" y="13849"/>
                  <a:pt x="1172316" y="0"/>
                </a:cubicBezTo>
                <a:cubicBezTo>
                  <a:pt x="1478444" y="-13849"/>
                  <a:pt x="1533237" y="60626"/>
                  <a:pt x="1791652" y="0"/>
                </a:cubicBezTo>
                <a:cubicBezTo>
                  <a:pt x="2050067" y="-60626"/>
                  <a:pt x="2248198" y="13888"/>
                  <a:pt x="2377810" y="0"/>
                </a:cubicBezTo>
                <a:cubicBezTo>
                  <a:pt x="2507422" y="-13888"/>
                  <a:pt x="2663769" y="6287"/>
                  <a:pt x="2831253" y="0"/>
                </a:cubicBezTo>
                <a:cubicBezTo>
                  <a:pt x="2998737" y="-6287"/>
                  <a:pt x="3105120" y="55103"/>
                  <a:pt x="3317875" y="0"/>
                </a:cubicBezTo>
                <a:cubicBezTo>
                  <a:pt x="3356295" y="128114"/>
                  <a:pt x="3271492" y="259364"/>
                  <a:pt x="3317875" y="460731"/>
                </a:cubicBezTo>
                <a:cubicBezTo>
                  <a:pt x="3040300" y="492373"/>
                  <a:pt x="2903047" y="428950"/>
                  <a:pt x="2731717" y="460731"/>
                </a:cubicBezTo>
                <a:cubicBezTo>
                  <a:pt x="2560387" y="492512"/>
                  <a:pt x="2454211" y="426147"/>
                  <a:pt x="2245095" y="460731"/>
                </a:cubicBezTo>
                <a:cubicBezTo>
                  <a:pt x="2035979" y="495315"/>
                  <a:pt x="1766762" y="438966"/>
                  <a:pt x="1625759" y="460731"/>
                </a:cubicBezTo>
                <a:cubicBezTo>
                  <a:pt x="1484756" y="482496"/>
                  <a:pt x="1134258" y="412827"/>
                  <a:pt x="1006422" y="460731"/>
                </a:cubicBezTo>
                <a:cubicBezTo>
                  <a:pt x="878586" y="508635"/>
                  <a:pt x="628290" y="441936"/>
                  <a:pt x="486622" y="460731"/>
                </a:cubicBezTo>
                <a:cubicBezTo>
                  <a:pt x="344954" y="479526"/>
                  <a:pt x="135401" y="459045"/>
                  <a:pt x="0" y="460731"/>
                </a:cubicBezTo>
                <a:cubicBezTo>
                  <a:pt x="-15387" y="306314"/>
                  <a:pt x="33480" y="98227"/>
                  <a:pt x="0" y="0"/>
                </a:cubicBezTo>
                <a:close/>
              </a:path>
            </a:pathLst>
          </a:custGeom>
          <a:solidFill>
            <a:schemeClr val="bg1"/>
          </a:solidFill>
          <a:ln>
            <a:solidFill>
              <a:schemeClr val="tx1"/>
            </a:solidFill>
            <a:extLst>
              <a:ext uri="{C807C97D-BFC1-408E-A445-0C87EB9F89A2}">
                <ask:lineSketchStyleProps xmlns:ask="http://schemas.microsoft.com/office/drawing/2018/sketchyshapes" sd="2475307555">
                  <a:prstGeom prst="rect">
                    <a:avLst/>
                  </a:prstGeom>
                  <ask:type>
                    <ask:lineSketchScribble/>
                  </ask:type>
                </ask:lineSketchStyleProps>
              </a:ext>
            </a:extLst>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a:t>Immunophenotyping</a:t>
            </a:r>
          </a:p>
        </p:txBody>
      </p:sp>
      <p:sp>
        <p:nvSpPr>
          <p:cNvPr id="10" name="Rectangle 3">
            <a:extLst>
              <a:ext uri="{FF2B5EF4-FFF2-40B4-BE49-F238E27FC236}">
                <a16:creationId xmlns:a16="http://schemas.microsoft.com/office/drawing/2014/main" id="{6AF7672F-1368-3560-EE45-261BACCB11A4}"/>
              </a:ext>
            </a:extLst>
          </p:cNvPr>
          <p:cNvSpPr txBox="1">
            <a:spLocks noChangeArrowheads="1"/>
          </p:cNvSpPr>
          <p:nvPr/>
        </p:nvSpPr>
        <p:spPr>
          <a:xfrm>
            <a:off x="4527270" y="1821206"/>
            <a:ext cx="3219729" cy="460731"/>
          </a:xfrm>
          <a:custGeom>
            <a:avLst/>
            <a:gdLst>
              <a:gd name="connsiteX0" fmla="*/ 0 w 3219729"/>
              <a:gd name="connsiteY0" fmla="*/ 0 h 460731"/>
              <a:gd name="connsiteX1" fmla="*/ 601016 w 3219729"/>
              <a:gd name="connsiteY1" fmla="*/ 0 h 460731"/>
              <a:gd name="connsiteX2" fmla="*/ 1105440 w 3219729"/>
              <a:gd name="connsiteY2" fmla="*/ 0 h 460731"/>
              <a:gd name="connsiteX3" fmla="*/ 1609864 w 3219729"/>
              <a:gd name="connsiteY3" fmla="*/ 0 h 460731"/>
              <a:gd name="connsiteX4" fmla="*/ 2146486 w 3219729"/>
              <a:gd name="connsiteY4" fmla="*/ 0 h 460731"/>
              <a:gd name="connsiteX5" fmla="*/ 2747502 w 3219729"/>
              <a:gd name="connsiteY5" fmla="*/ 0 h 460731"/>
              <a:gd name="connsiteX6" fmla="*/ 3219729 w 3219729"/>
              <a:gd name="connsiteY6" fmla="*/ 0 h 460731"/>
              <a:gd name="connsiteX7" fmla="*/ 3219729 w 3219729"/>
              <a:gd name="connsiteY7" fmla="*/ 460731 h 460731"/>
              <a:gd name="connsiteX8" fmla="*/ 2747502 w 3219729"/>
              <a:gd name="connsiteY8" fmla="*/ 460731 h 460731"/>
              <a:gd name="connsiteX9" fmla="*/ 2275275 w 3219729"/>
              <a:gd name="connsiteY9" fmla="*/ 460731 h 460731"/>
              <a:gd name="connsiteX10" fmla="*/ 1770851 w 3219729"/>
              <a:gd name="connsiteY10" fmla="*/ 460731 h 460731"/>
              <a:gd name="connsiteX11" fmla="*/ 1169835 w 3219729"/>
              <a:gd name="connsiteY11" fmla="*/ 460731 h 460731"/>
              <a:gd name="connsiteX12" fmla="*/ 665411 w 3219729"/>
              <a:gd name="connsiteY12" fmla="*/ 460731 h 460731"/>
              <a:gd name="connsiteX13" fmla="*/ 0 w 3219729"/>
              <a:gd name="connsiteY13" fmla="*/ 460731 h 460731"/>
              <a:gd name="connsiteX14" fmla="*/ 0 w 3219729"/>
              <a:gd name="connsiteY14"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9729" h="460731" fill="none" extrusionOk="0">
                <a:moveTo>
                  <a:pt x="0" y="0"/>
                </a:moveTo>
                <a:cubicBezTo>
                  <a:pt x="138748" y="-44089"/>
                  <a:pt x="442204" y="5441"/>
                  <a:pt x="601016" y="0"/>
                </a:cubicBezTo>
                <a:cubicBezTo>
                  <a:pt x="759828" y="-5441"/>
                  <a:pt x="930971" y="32265"/>
                  <a:pt x="1105440" y="0"/>
                </a:cubicBezTo>
                <a:cubicBezTo>
                  <a:pt x="1279909" y="-32265"/>
                  <a:pt x="1457088" y="27642"/>
                  <a:pt x="1609864" y="0"/>
                </a:cubicBezTo>
                <a:cubicBezTo>
                  <a:pt x="1762640" y="-27642"/>
                  <a:pt x="1936443" y="25423"/>
                  <a:pt x="2146486" y="0"/>
                </a:cubicBezTo>
                <a:cubicBezTo>
                  <a:pt x="2356529" y="-25423"/>
                  <a:pt x="2562872" y="62386"/>
                  <a:pt x="2747502" y="0"/>
                </a:cubicBezTo>
                <a:cubicBezTo>
                  <a:pt x="2932132" y="-62386"/>
                  <a:pt x="3029331" y="51575"/>
                  <a:pt x="3219729" y="0"/>
                </a:cubicBezTo>
                <a:cubicBezTo>
                  <a:pt x="3274112" y="155595"/>
                  <a:pt x="3198397" y="352227"/>
                  <a:pt x="3219729" y="460731"/>
                </a:cubicBezTo>
                <a:cubicBezTo>
                  <a:pt x="3021207" y="480374"/>
                  <a:pt x="2899638" y="449293"/>
                  <a:pt x="2747502" y="460731"/>
                </a:cubicBezTo>
                <a:cubicBezTo>
                  <a:pt x="2595366" y="472169"/>
                  <a:pt x="2401439" y="453524"/>
                  <a:pt x="2275275" y="460731"/>
                </a:cubicBezTo>
                <a:cubicBezTo>
                  <a:pt x="2149111" y="467938"/>
                  <a:pt x="1976546" y="401313"/>
                  <a:pt x="1770851" y="460731"/>
                </a:cubicBezTo>
                <a:cubicBezTo>
                  <a:pt x="1565156" y="520149"/>
                  <a:pt x="1347559" y="452896"/>
                  <a:pt x="1169835" y="460731"/>
                </a:cubicBezTo>
                <a:cubicBezTo>
                  <a:pt x="992111" y="468566"/>
                  <a:pt x="802384" y="453458"/>
                  <a:pt x="665411" y="460731"/>
                </a:cubicBezTo>
                <a:cubicBezTo>
                  <a:pt x="528438" y="468004"/>
                  <a:pt x="168444" y="444760"/>
                  <a:pt x="0" y="460731"/>
                </a:cubicBezTo>
                <a:cubicBezTo>
                  <a:pt x="-3891" y="305368"/>
                  <a:pt x="24948" y="102563"/>
                  <a:pt x="0" y="0"/>
                </a:cubicBezTo>
                <a:close/>
              </a:path>
              <a:path w="3219729" h="460731" stroke="0" extrusionOk="0">
                <a:moveTo>
                  <a:pt x="0" y="0"/>
                </a:moveTo>
                <a:cubicBezTo>
                  <a:pt x="110427" y="-26053"/>
                  <a:pt x="359521" y="33909"/>
                  <a:pt x="472227" y="0"/>
                </a:cubicBezTo>
                <a:cubicBezTo>
                  <a:pt x="584933" y="-33909"/>
                  <a:pt x="725174" y="14211"/>
                  <a:pt x="976651" y="0"/>
                </a:cubicBezTo>
                <a:cubicBezTo>
                  <a:pt x="1228128" y="-14211"/>
                  <a:pt x="1266457" y="57657"/>
                  <a:pt x="1513273" y="0"/>
                </a:cubicBezTo>
                <a:cubicBezTo>
                  <a:pt x="1760089" y="-57657"/>
                  <a:pt x="1956053" y="44052"/>
                  <a:pt x="2114289" y="0"/>
                </a:cubicBezTo>
                <a:cubicBezTo>
                  <a:pt x="2272525" y="-44052"/>
                  <a:pt x="2433000" y="60581"/>
                  <a:pt x="2683107" y="0"/>
                </a:cubicBezTo>
                <a:cubicBezTo>
                  <a:pt x="2933214" y="-60581"/>
                  <a:pt x="3027130" y="60952"/>
                  <a:pt x="3219729" y="0"/>
                </a:cubicBezTo>
                <a:cubicBezTo>
                  <a:pt x="3260640" y="175170"/>
                  <a:pt x="3192390" y="331808"/>
                  <a:pt x="3219729" y="460731"/>
                </a:cubicBezTo>
                <a:cubicBezTo>
                  <a:pt x="3014155" y="524856"/>
                  <a:pt x="2926419" y="417635"/>
                  <a:pt x="2683108" y="460731"/>
                </a:cubicBezTo>
                <a:cubicBezTo>
                  <a:pt x="2439797" y="503827"/>
                  <a:pt x="2425006" y="416118"/>
                  <a:pt x="2178683" y="460731"/>
                </a:cubicBezTo>
                <a:cubicBezTo>
                  <a:pt x="1932360" y="505344"/>
                  <a:pt x="1841426" y="459948"/>
                  <a:pt x="1738654" y="460731"/>
                </a:cubicBezTo>
                <a:cubicBezTo>
                  <a:pt x="1635882" y="461514"/>
                  <a:pt x="1471791" y="455846"/>
                  <a:pt x="1234229" y="460731"/>
                </a:cubicBezTo>
                <a:cubicBezTo>
                  <a:pt x="996667" y="465616"/>
                  <a:pt x="783644" y="452513"/>
                  <a:pt x="665411" y="460731"/>
                </a:cubicBezTo>
                <a:cubicBezTo>
                  <a:pt x="547178" y="468949"/>
                  <a:pt x="294045" y="426621"/>
                  <a:pt x="0" y="460731"/>
                </a:cubicBezTo>
                <a:cubicBezTo>
                  <a:pt x="-8512" y="327489"/>
                  <a:pt x="12863" y="226945"/>
                  <a:pt x="0" y="0"/>
                </a:cubicBezTo>
                <a:close/>
              </a:path>
            </a:pathLst>
          </a:custGeom>
          <a:solidFill>
            <a:schemeClr val="bg1"/>
          </a:solidFill>
          <a:ln>
            <a:solidFill>
              <a:schemeClr val="tx1"/>
            </a:solidFill>
            <a:extLst>
              <a:ext uri="{C807C97D-BFC1-408E-A445-0C87EB9F89A2}">
                <ask:lineSketchStyleProps xmlns:ask="http://schemas.microsoft.com/office/drawing/2018/sketchyshapes" sd="4191168607">
                  <a:prstGeom prst="rect">
                    <a:avLst/>
                  </a:prstGeom>
                  <ask:type>
                    <ask:lineSketchScribble/>
                  </ask:type>
                </ask:lineSketchStyleProps>
              </a:ext>
            </a:extLst>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a:t>DNA investigation</a:t>
            </a:r>
          </a:p>
        </p:txBody>
      </p:sp>
      <p:sp>
        <p:nvSpPr>
          <p:cNvPr id="11" name="Rectangle 3">
            <a:extLst>
              <a:ext uri="{FF2B5EF4-FFF2-40B4-BE49-F238E27FC236}">
                <a16:creationId xmlns:a16="http://schemas.microsoft.com/office/drawing/2014/main" id="{EABCB97A-5BAB-F655-1B4E-69C362CB07F5}"/>
              </a:ext>
            </a:extLst>
          </p:cNvPr>
          <p:cNvSpPr txBox="1">
            <a:spLocks noChangeArrowheads="1"/>
          </p:cNvSpPr>
          <p:nvPr/>
        </p:nvSpPr>
        <p:spPr>
          <a:xfrm>
            <a:off x="8135260" y="1821206"/>
            <a:ext cx="3317875" cy="460731"/>
          </a:xfrm>
          <a:custGeom>
            <a:avLst/>
            <a:gdLst>
              <a:gd name="connsiteX0" fmla="*/ 0 w 3317875"/>
              <a:gd name="connsiteY0" fmla="*/ 0 h 460731"/>
              <a:gd name="connsiteX1" fmla="*/ 552979 w 3317875"/>
              <a:gd name="connsiteY1" fmla="*/ 0 h 460731"/>
              <a:gd name="connsiteX2" fmla="*/ 1072780 w 3317875"/>
              <a:gd name="connsiteY2" fmla="*/ 0 h 460731"/>
              <a:gd name="connsiteX3" fmla="*/ 1692116 w 3317875"/>
              <a:gd name="connsiteY3" fmla="*/ 0 h 460731"/>
              <a:gd name="connsiteX4" fmla="*/ 2245095 w 3317875"/>
              <a:gd name="connsiteY4" fmla="*/ 0 h 460731"/>
              <a:gd name="connsiteX5" fmla="*/ 2731717 w 3317875"/>
              <a:gd name="connsiteY5" fmla="*/ 0 h 460731"/>
              <a:gd name="connsiteX6" fmla="*/ 3317875 w 3317875"/>
              <a:gd name="connsiteY6" fmla="*/ 0 h 460731"/>
              <a:gd name="connsiteX7" fmla="*/ 3317875 w 3317875"/>
              <a:gd name="connsiteY7" fmla="*/ 460731 h 460731"/>
              <a:gd name="connsiteX8" fmla="*/ 2831253 w 3317875"/>
              <a:gd name="connsiteY8" fmla="*/ 460731 h 460731"/>
              <a:gd name="connsiteX9" fmla="*/ 2311453 w 3317875"/>
              <a:gd name="connsiteY9" fmla="*/ 460731 h 460731"/>
              <a:gd name="connsiteX10" fmla="*/ 1858010 w 3317875"/>
              <a:gd name="connsiteY10" fmla="*/ 460731 h 460731"/>
              <a:gd name="connsiteX11" fmla="*/ 1271852 w 3317875"/>
              <a:gd name="connsiteY11" fmla="*/ 460731 h 460731"/>
              <a:gd name="connsiteX12" fmla="*/ 718873 w 3317875"/>
              <a:gd name="connsiteY12" fmla="*/ 460731 h 460731"/>
              <a:gd name="connsiteX13" fmla="*/ 0 w 3317875"/>
              <a:gd name="connsiteY13" fmla="*/ 460731 h 460731"/>
              <a:gd name="connsiteX14" fmla="*/ 0 w 3317875"/>
              <a:gd name="connsiteY14" fmla="*/ 0 h 46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7875" h="460731" fill="none" extrusionOk="0">
                <a:moveTo>
                  <a:pt x="0" y="0"/>
                </a:moveTo>
                <a:cubicBezTo>
                  <a:pt x="232863" y="-21912"/>
                  <a:pt x="328982" y="22719"/>
                  <a:pt x="552979" y="0"/>
                </a:cubicBezTo>
                <a:cubicBezTo>
                  <a:pt x="776976" y="-22719"/>
                  <a:pt x="916843" y="14125"/>
                  <a:pt x="1072780" y="0"/>
                </a:cubicBezTo>
                <a:cubicBezTo>
                  <a:pt x="1228717" y="-14125"/>
                  <a:pt x="1455218" y="50973"/>
                  <a:pt x="1692116" y="0"/>
                </a:cubicBezTo>
                <a:cubicBezTo>
                  <a:pt x="1929014" y="-50973"/>
                  <a:pt x="2078064" y="16419"/>
                  <a:pt x="2245095" y="0"/>
                </a:cubicBezTo>
                <a:cubicBezTo>
                  <a:pt x="2412126" y="-16419"/>
                  <a:pt x="2574672" y="52773"/>
                  <a:pt x="2731717" y="0"/>
                </a:cubicBezTo>
                <a:cubicBezTo>
                  <a:pt x="2888762" y="-52773"/>
                  <a:pt x="3135912" y="43025"/>
                  <a:pt x="3317875" y="0"/>
                </a:cubicBezTo>
                <a:cubicBezTo>
                  <a:pt x="3330642" y="222955"/>
                  <a:pt x="3305572" y="310060"/>
                  <a:pt x="3317875" y="460731"/>
                </a:cubicBezTo>
                <a:cubicBezTo>
                  <a:pt x="3074804" y="473915"/>
                  <a:pt x="2995270" y="446283"/>
                  <a:pt x="2831253" y="460731"/>
                </a:cubicBezTo>
                <a:cubicBezTo>
                  <a:pt x="2667236" y="475179"/>
                  <a:pt x="2485839" y="456964"/>
                  <a:pt x="2311453" y="460731"/>
                </a:cubicBezTo>
                <a:cubicBezTo>
                  <a:pt x="2137067" y="464498"/>
                  <a:pt x="1998652" y="415604"/>
                  <a:pt x="1858010" y="460731"/>
                </a:cubicBezTo>
                <a:cubicBezTo>
                  <a:pt x="1717368" y="505858"/>
                  <a:pt x="1398364" y="410394"/>
                  <a:pt x="1271852" y="460731"/>
                </a:cubicBezTo>
                <a:cubicBezTo>
                  <a:pt x="1145340" y="511068"/>
                  <a:pt x="919797" y="398494"/>
                  <a:pt x="718873" y="460731"/>
                </a:cubicBezTo>
                <a:cubicBezTo>
                  <a:pt x="517949" y="522968"/>
                  <a:pt x="284893" y="445307"/>
                  <a:pt x="0" y="460731"/>
                </a:cubicBezTo>
                <a:cubicBezTo>
                  <a:pt x="-29739" y="330260"/>
                  <a:pt x="13716" y="193396"/>
                  <a:pt x="0" y="0"/>
                </a:cubicBezTo>
                <a:close/>
              </a:path>
              <a:path w="3317875" h="460731" stroke="0" extrusionOk="0">
                <a:moveTo>
                  <a:pt x="0" y="0"/>
                </a:moveTo>
                <a:cubicBezTo>
                  <a:pt x="232324" y="-39884"/>
                  <a:pt x="317201" y="5181"/>
                  <a:pt x="586158" y="0"/>
                </a:cubicBezTo>
                <a:cubicBezTo>
                  <a:pt x="855115" y="-5181"/>
                  <a:pt x="891512" y="69413"/>
                  <a:pt x="1172316" y="0"/>
                </a:cubicBezTo>
                <a:cubicBezTo>
                  <a:pt x="1453120" y="-69413"/>
                  <a:pt x="1456782" y="42526"/>
                  <a:pt x="1692116" y="0"/>
                </a:cubicBezTo>
                <a:cubicBezTo>
                  <a:pt x="1927450" y="-42526"/>
                  <a:pt x="2049360" y="9232"/>
                  <a:pt x="2145559" y="0"/>
                </a:cubicBezTo>
                <a:cubicBezTo>
                  <a:pt x="2241758" y="-9232"/>
                  <a:pt x="2408504" y="5073"/>
                  <a:pt x="2632181" y="0"/>
                </a:cubicBezTo>
                <a:cubicBezTo>
                  <a:pt x="2855858" y="-5073"/>
                  <a:pt x="3093063" y="14786"/>
                  <a:pt x="3317875" y="0"/>
                </a:cubicBezTo>
                <a:cubicBezTo>
                  <a:pt x="3356715" y="129093"/>
                  <a:pt x="3311027" y="315674"/>
                  <a:pt x="3317875" y="460731"/>
                </a:cubicBezTo>
                <a:cubicBezTo>
                  <a:pt x="3088326" y="490989"/>
                  <a:pt x="3028977" y="396272"/>
                  <a:pt x="2764896" y="460731"/>
                </a:cubicBezTo>
                <a:cubicBezTo>
                  <a:pt x="2500815" y="525190"/>
                  <a:pt x="2443050" y="456118"/>
                  <a:pt x="2178738" y="460731"/>
                </a:cubicBezTo>
                <a:cubicBezTo>
                  <a:pt x="1914426" y="465344"/>
                  <a:pt x="1753367" y="419984"/>
                  <a:pt x="1625759" y="460731"/>
                </a:cubicBezTo>
                <a:cubicBezTo>
                  <a:pt x="1498151" y="501478"/>
                  <a:pt x="1170768" y="435865"/>
                  <a:pt x="1039601" y="460731"/>
                </a:cubicBezTo>
                <a:cubicBezTo>
                  <a:pt x="908434" y="485597"/>
                  <a:pt x="708395" y="415288"/>
                  <a:pt x="519800" y="460731"/>
                </a:cubicBezTo>
                <a:cubicBezTo>
                  <a:pt x="331205" y="506174"/>
                  <a:pt x="214747" y="398406"/>
                  <a:pt x="0" y="460731"/>
                </a:cubicBezTo>
                <a:cubicBezTo>
                  <a:pt x="-22913" y="300186"/>
                  <a:pt x="35898" y="226371"/>
                  <a:pt x="0" y="0"/>
                </a:cubicBezTo>
                <a:close/>
              </a:path>
            </a:pathLst>
          </a:custGeom>
          <a:solidFill>
            <a:schemeClr val="bg1"/>
          </a:solidFill>
          <a:ln>
            <a:solidFill>
              <a:schemeClr val="tx1"/>
            </a:solidFill>
            <a:extLst>
              <a:ext uri="{C807C97D-BFC1-408E-A445-0C87EB9F89A2}">
                <ask:lineSketchStyleProps xmlns:ask="http://schemas.microsoft.com/office/drawing/2018/sketchyshapes" sd="603097124">
                  <a:prstGeom prst="rect">
                    <a:avLst/>
                  </a:prstGeom>
                  <ask:type>
                    <ask:lineSketchScribble/>
                  </ask:type>
                </ask:lineSketchStyleProps>
              </a:ext>
            </a:extLst>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a:t>Functional assays</a:t>
            </a:r>
          </a:p>
        </p:txBody>
      </p:sp>
      <p:pic>
        <p:nvPicPr>
          <p:cNvPr id="16" name="Picture 15" descr="A screenshot of a computer generated image">
            <a:extLst>
              <a:ext uri="{FF2B5EF4-FFF2-40B4-BE49-F238E27FC236}">
                <a16:creationId xmlns:a16="http://schemas.microsoft.com/office/drawing/2014/main" id="{9083B55E-3D3D-E2CC-0F0C-13F651053FD9}"/>
              </a:ext>
            </a:extLst>
          </p:cNvPr>
          <p:cNvPicPr>
            <a:picLocks noChangeAspect="1"/>
          </p:cNvPicPr>
          <p:nvPr/>
        </p:nvPicPr>
        <p:blipFill rotWithShape="1">
          <a:blip r:embed="rId4">
            <a:extLst>
              <a:ext uri="{28A0092B-C50C-407E-A947-70E740481C1C}">
                <a14:useLocalDpi xmlns:a14="http://schemas.microsoft.com/office/drawing/2010/main" val="0"/>
              </a:ext>
            </a:extLst>
          </a:blip>
          <a:srcRect l="2616" t="57550" r="73358" b="-1466"/>
          <a:stretch/>
        </p:blipFill>
        <p:spPr>
          <a:xfrm>
            <a:off x="4527271" y="2777273"/>
            <a:ext cx="3317875" cy="3314411"/>
          </a:xfrm>
          <a:prstGeom prst="rect">
            <a:avLst/>
          </a:prstGeom>
        </p:spPr>
      </p:pic>
      <p:pic>
        <p:nvPicPr>
          <p:cNvPr id="17" name="Picture 16" descr="A screenshot of a computer generated image">
            <a:extLst>
              <a:ext uri="{FF2B5EF4-FFF2-40B4-BE49-F238E27FC236}">
                <a16:creationId xmlns:a16="http://schemas.microsoft.com/office/drawing/2014/main" id="{200C9750-D930-4E09-EB37-093B113B0F0B}"/>
              </a:ext>
            </a:extLst>
          </p:cNvPr>
          <p:cNvPicPr>
            <a:picLocks noChangeAspect="1"/>
          </p:cNvPicPr>
          <p:nvPr/>
        </p:nvPicPr>
        <p:blipFill rotWithShape="1">
          <a:blip r:embed="rId4">
            <a:extLst>
              <a:ext uri="{28A0092B-C50C-407E-A947-70E740481C1C}">
                <a14:useLocalDpi xmlns:a14="http://schemas.microsoft.com/office/drawing/2010/main" val="0"/>
              </a:ext>
            </a:extLst>
          </a:blip>
          <a:srcRect l="74613" t="58363" r="1361" b="-2279"/>
          <a:stretch/>
        </p:blipFill>
        <p:spPr>
          <a:xfrm>
            <a:off x="8135261" y="2777273"/>
            <a:ext cx="3317875" cy="3314411"/>
          </a:xfrm>
          <a:prstGeom prst="rect">
            <a:avLst/>
          </a:prstGeom>
        </p:spPr>
      </p:pic>
      <p:pic>
        <p:nvPicPr>
          <p:cNvPr id="18" name="Picture 17" descr="A screenshot of a computer generated image">
            <a:extLst>
              <a:ext uri="{FF2B5EF4-FFF2-40B4-BE49-F238E27FC236}">
                <a16:creationId xmlns:a16="http://schemas.microsoft.com/office/drawing/2014/main" id="{98064F2D-5637-615A-07B0-EDE1E06D783B}"/>
              </a:ext>
            </a:extLst>
          </p:cNvPr>
          <p:cNvPicPr>
            <a:picLocks noChangeAspect="1"/>
          </p:cNvPicPr>
          <p:nvPr/>
        </p:nvPicPr>
        <p:blipFill rotWithShape="1">
          <a:blip r:embed="rId4">
            <a:extLst>
              <a:ext uri="{28A0092B-C50C-407E-A947-70E740481C1C}">
                <a14:useLocalDpi xmlns:a14="http://schemas.microsoft.com/office/drawing/2010/main" val="0"/>
              </a:ext>
            </a:extLst>
          </a:blip>
          <a:srcRect l="37252" t="11215" r="38722" b="44869"/>
          <a:stretch/>
        </p:blipFill>
        <p:spPr>
          <a:xfrm>
            <a:off x="960438" y="2777273"/>
            <a:ext cx="3317875" cy="3314411"/>
          </a:xfrm>
          <a:prstGeom prst="rect">
            <a:avLst/>
          </a:prstGeom>
        </p:spPr>
      </p:pic>
    </p:spTree>
    <p:extLst>
      <p:ext uri="{BB962C8B-B14F-4D97-AF65-F5344CB8AC3E}">
        <p14:creationId xmlns:p14="http://schemas.microsoft.com/office/powerpoint/2010/main" val="2973956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29492</TotalTime>
  <Words>2747</Words>
  <Application>Microsoft Office PowerPoint</Application>
  <PresentationFormat>Widescreen</PresentationFormat>
  <Paragraphs>547</Paragraphs>
  <Slides>40</Slides>
  <Notes>26</Notes>
  <HiddenSlides>5</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Gotham SSm A</vt:lpstr>
      <vt:lpstr>Goudy Old Style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Wozniak, Marcin Krzysztof</dc:creator>
  <cp:lastModifiedBy>Wozniak, Marcin Krzysztof</cp:lastModifiedBy>
  <cp:revision>113</cp:revision>
  <dcterms:created xsi:type="dcterms:W3CDTF">2024-01-05T18:12:21Z</dcterms:created>
  <dcterms:modified xsi:type="dcterms:W3CDTF">2024-07-24T16:43:39Z</dcterms:modified>
</cp:coreProperties>
</file>